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5" r:id="rId2"/>
  </p:sldMasterIdLst>
  <p:notesMasterIdLst>
    <p:notesMasterId r:id="rId22"/>
  </p:notesMasterIdLst>
  <p:handoutMasterIdLst>
    <p:handoutMasterId r:id="rId23"/>
  </p:handoutMasterIdLst>
  <p:sldIdLst>
    <p:sldId id="416" r:id="rId3"/>
    <p:sldId id="402" r:id="rId4"/>
    <p:sldId id="419" r:id="rId5"/>
    <p:sldId id="420" r:id="rId6"/>
    <p:sldId id="422" r:id="rId7"/>
    <p:sldId id="403" r:id="rId8"/>
    <p:sldId id="404" r:id="rId9"/>
    <p:sldId id="405" r:id="rId10"/>
    <p:sldId id="406" r:id="rId11"/>
    <p:sldId id="407" r:id="rId12"/>
    <p:sldId id="408" r:id="rId13"/>
    <p:sldId id="409" r:id="rId14"/>
    <p:sldId id="412" r:id="rId15"/>
    <p:sldId id="413" r:id="rId16"/>
    <p:sldId id="423" r:id="rId17"/>
    <p:sldId id="418" r:id="rId18"/>
    <p:sldId id="417" r:id="rId19"/>
    <p:sldId id="421" r:id="rId20"/>
    <p:sldId id="415" r:id="rId21"/>
  </p:sldIdLst>
  <p:sldSz cx="9144000" cy="6858000" type="screen4x3"/>
  <p:notesSz cx="7010400" cy="9396413"/>
  <p:defaultTextStyle>
    <a:defPPr>
      <a:defRPr lang="en-US"/>
    </a:defPPr>
    <a:lvl1pPr algn="r" rtl="0" fontAlgn="base">
      <a:spcBef>
        <a:spcPct val="0"/>
      </a:spcBef>
      <a:spcAft>
        <a:spcPct val="0"/>
      </a:spcAft>
      <a:defRPr sz="1600" kern="1200">
        <a:solidFill>
          <a:srgbClr val="F8F8F8"/>
        </a:solidFill>
        <a:latin typeface="Arial" pitchFamily="34" charset="0"/>
        <a:ea typeface="+mn-ea"/>
        <a:cs typeface="+mn-cs"/>
      </a:defRPr>
    </a:lvl1pPr>
    <a:lvl2pPr marL="457200" algn="r" rtl="0" fontAlgn="base">
      <a:spcBef>
        <a:spcPct val="0"/>
      </a:spcBef>
      <a:spcAft>
        <a:spcPct val="0"/>
      </a:spcAft>
      <a:defRPr sz="1600" kern="1200">
        <a:solidFill>
          <a:srgbClr val="F8F8F8"/>
        </a:solidFill>
        <a:latin typeface="Arial" pitchFamily="34" charset="0"/>
        <a:ea typeface="+mn-ea"/>
        <a:cs typeface="+mn-cs"/>
      </a:defRPr>
    </a:lvl2pPr>
    <a:lvl3pPr marL="914400" algn="r" rtl="0" fontAlgn="base">
      <a:spcBef>
        <a:spcPct val="0"/>
      </a:spcBef>
      <a:spcAft>
        <a:spcPct val="0"/>
      </a:spcAft>
      <a:defRPr sz="1600" kern="1200">
        <a:solidFill>
          <a:srgbClr val="F8F8F8"/>
        </a:solidFill>
        <a:latin typeface="Arial" pitchFamily="34" charset="0"/>
        <a:ea typeface="+mn-ea"/>
        <a:cs typeface="+mn-cs"/>
      </a:defRPr>
    </a:lvl3pPr>
    <a:lvl4pPr marL="1371600" algn="r" rtl="0" fontAlgn="base">
      <a:spcBef>
        <a:spcPct val="0"/>
      </a:spcBef>
      <a:spcAft>
        <a:spcPct val="0"/>
      </a:spcAft>
      <a:defRPr sz="1600" kern="1200">
        <a:solidFill>
          <a:srgbClr val="F8F8F8"/>
        </a:solidFill>
        <a:latin typeface="Arial" pitchFamily="34" charset="0"/>
        <a:ea typeface="+mn-ea"/>
        <a:cs typeface="+mn-cs"/>
      </a:defRPr>
    </a:lvl4pPr>
    <a:lvl5pPr marL="1828800" algn="r" rtl="0" fontAlgn="base">
      <a:spcBef>
        <a:spcPct val="0"/>
      </a:spcBef>
      <a:spcAft>
        <a:spcPct val="0"/>
      </a:spcAft>
      <a:defRPr sz="1600" kern="1200">
        <a:solidFill>
          <a:srgbClr val="F8F8F8"/>
        </a:solidFill>
        <a:latin typeface="Arial" pitchFamily="34" charset="0"/>
        <a:ea typeface="+mn-ea"/>
        <a:cs typeface="+mn-cs"/>
      </a:defRPr>
    </a:lvl5pPr>
    <a:lvl6pPr marL="2286000" algn="l" defTabSz="914400" rtl="0" eaLnBrk="1" latinLnBrk="0" hangingPunct="1">
      <a:defRPr sz="1600" kern="1200">
        <a:solidFill>
          <a:srgbClr val="F8F8F8"/>
        </a:solidFill>
        <a:latin typeface="Arial" pitchFamily="34" charset="0"/>
        <a:ea typeface="+mn-ea"/>
        <a:cs typeface="+mn-cs"/>
      </a:defRPr>
    </a:lvl6pPr>
    <a:lvl7pPr marL="2743200" algn="l" defTabSz="914400" rtl="0" eaLnBrk="1" latinLnBrk="0" hangingPunct="1">
      <a:defRPr sz="1600" kern="1200">
        <a:solidFill>
          <a:srgbClr val="F8F8F8"/>
        </a:solidFill>
        <a:latin typeface="Arial" pitchFamily="34" charset="0"/>
        <a:ea typeface="+mn-ea"/>
        <a:cs typeface="+mn-cs"/>
      </a:defRPr>
    </a:lvl7pPr>
    <a:lvl8pPr marL="3200400" algn="l" defTabSz="914400" rtl="0" eaLnBrk="1" latinLnBrk="0" hangingPunct="1">
      <a:defRPr sz="1600" kern="1200">
        <a:solidFill>
          <a:srgbClr val="F8F8F8"/>
        </a:solidFill>
        <a:latin typeface="Arial" pitchFamily="34" charset="0"/>
        <a:ea typeface="+mn-ea"/>
        <a:cs typeface="+mn-cs"/>
      </a:defRPr>
    </a:lvl8pPr>
    <a:lvl9pPr marL="3657600" algn="l" defTabSz="914400" rtl="0" eaLnBrk="1" latinLnBrk="0" hangingPunct="1">
      <a:defRPr sz="1600" kern="1200">
        <a:solidFill>
          <a:srgbClr val="F8F8F8"/>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530"/>
    <a:srgbClr val="626469"/>
    <a:srgbClr val="4FA600"/>
    <a:srgbClr val="87D200"/>
    <a:srgbClr val="42B4E6"/>
    <a:srgbClr val="9FA0A4"/>
    <a:srgbClr val="B10043"/>
    <a:srgbClr val="FF99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014" autoAdjust="0"/>
    <p:restoredTop sz="88539" autoAdjust="0"/>
  </p:normalViewPr>
  <p:slideViewPr>
    <p:cSldViewPr>
      <p:cViewPr>
        <p:scale>
          <a:sx n="60" d="100"/>
          <a:sy n="60" d="100"/>
        </p:scale>
        <p:origin x="-918" y="-3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6888" cy="469900"/>
          </a:xfrm>
          <a:prstGeom prst="rect">
            <a:avLst/>
          </a:prstGeom>
          <a:noFill/>
          <a:ln w="9525">
            <a:noFill/>
            <a:miter lim="800000"/>
            <a:headEnd/>
            <a:tailEnd/>
          </a:ln>
        </p:spPr>
        <p:txBody>
          <a:bodyPr vert="horz" wrap="square" lIns="93729" tIns="46864" rIns="93729" bIns="46864" numCol="1" anchor="t" anchorCtr="0" compatLnSpc="1">
            <a:prstTxWarp prst="textNoShape">
              <a:avLst/>
            </a:prstTxWarp>
          </a:bodyPr>
          <a:lstStyle>
            <a:lvl1pPr algn="l" defTabSz="938213">
              <a:defRPr sz="1200">
                <a:solidFill>
                  <a:schemeClr val="tx1"/>
                </a:solidFill>
              </a:defRPr>
            </a:lvl1pPr>
          </a:lstStyle>
          <a:p>
            <a:pPr>
              <a:defRPr/>
            </a:pPr>
            <a:endParaRPr lang="en-US"/>
          </a:p>
        </p:txBody>
      </p:sp>
      <p:sp>
        <p:nvSpPr>
          <p:cNvPr id="10243" name="Rectangle 3"/>
          <p:cNvSpPr>
            <a:spLocks noGrp="1" noChangeArrowheads="1"/>
          </p:cNvSpPr>
          <p:nvPr>
            <p:ph type="dt" sz="quarter" idx="1"/>
          </p:nvPr>
        </p:nvSpPr>
        <p:spPr bwMode="auto">
          <a:xfrm>
            <a:off x="3971925" y="0"/>
            <a:ext cx="3036888" cy="469900"/>
          </a:xfrm>
          <a:prstGeom prst="rect">
            <a:avLst/>
          </a:prstGeom>
          <a:noFill/>
          <a:ln w="9525">
            <a:noFill/>
            <a:miter lim="800000"/>
            <a:headEnd/>
            <a:tailEnd/>
          </a:ln>
        </p:spPr>
        <p:txBody>
          <a:bodyPr vert="horz" wrap="square" lIns="93729" tIns="46864" rIns="93729" bIns="46864" numCol="1" anchor="t" anchorCtr="0" compatLnSpc="1">
            <a:prstTxWarp prst="textNoShape">
              <a:avLst/>
            </a:prstTxWarp>
          </a:bodyPr>
          <a:lstStyle>
            <a:lvl1pPr defTabSz="938213">
              <a:defRPr sz="1200">
                <a:solidFill>
                  <a:schemeClr val="tx1"/>
                </a:solidFill>
              </a:defRPr>
            </a:lvl1pPr>
          </a:lstStyle>
          <a:p>
            <a:pPr>
              <a:defRPr/>
            </a:pPr>
            <a:endParaRPr lang="en-US"/>
          </a:p>
        </p:txBody>
      </p:sp>
      <p:sp>
        <p:nvSpPr>
          <p:cNvPr id="10244" name="Rectangle 4"/>
          <p:cNvSpPr>
            <a:spLocks noGrp="1" noChangeArrowheads="1"/>
          </p:cNvSpPr>
          <p:nvPr>
            <p:ph type="ftr" sz="quarter" idx="2"/>
          </p:nvPr>
        </p:nvSpPr>
        <p:spPr bwMode="auto">
          <a:xfrm>
            <a:off x="0" y="8924925"/>
            <a:ext cx="3036888" cy="469900"/>
          </a:xfrm>
          <a:prstGeom prst="rect">
            <a:avLst/>
          </a:prstGeom>
          <a:noFill/>
          <a:ln w="9525">
            <a:noFill/>
            <a:miter lim="800000"/>
            <a:headEnd/>
            <a:tailEnd/>
          </a:ln>
        </p:spPr>
        <p:txBody>
          <a:bodyPr vert="horz" wrap="square" lIns="93729" tIns="46864" rIns="93729" bIns="46864" numCol="1" anchor="b" anchorCtr="0" compatLnSpc="1">
            <a:prstTxWarp prst="textNoShape">
              <a:avLst/>
            </a:prstTxWarp>
          </a:bodyPr>
          <a:lstStyle>
            <a:lvl1pPr algn="l" defTabSz="938213">
              <a:defRPr sz="1200">
                <a:solidFill>
                  <a:schemeClr val="tx1"/>
                </a:solidFill>
              </a:defRPr>
            </a:lvl1pPr>
          </a:lstStyle>
          <a:p>
            <a:pPr>
              <a:defRPr/>
            </a:pPr>
            <a:endParaRPr lang="en-US"/>
          </a:p>
        </p:txBody>
      </p:sp>
      <p:sp>
        <p:nvSpPr>
          <p:cNvPr id="10245" name="Rectangle 5"/>
          <p:cNvSpPr>
            <a:spLocks noGrp="1" noChangeArrowheads="1"/>
          </p:cNvSpPr>
          <p:nvPr>
            <p:ph type="sldNum" sz="quarter" idx="3"/>
          </p:nvPr>
        </p:nvSpPr>
        <p:spPr bwMode="auto">
          <a:xfrm>
            <a:off x="3971925" y="8924925"/>
            <a:ext cx="3036888" cy="469900"/>
          </a:xfrm>
          <a:prstGeom prst="rect">
            <a:avLst/>
          </a:prstGeom>
          <a:noFill/>
          <a:ln w="9525">
            <a:noFill/>
            <a:miter lim="800000"/>
            <a:headEnd/>
            <a:tailEnd/>
          </a:ln>
        </p:spPr>
        <p:txBody>
          <a:bodyPr vert="horz" wrap="square" lIns="93729" tIns="46864" rIns="93729" bIns="46864" numCol="1" anchor="b" anchorCtr="0" compatLnSpc="1">
            <a:prstTxWarp prst="textNoShape">
              <a:avLst/>
            </a:prstTxWarp>
          </a:bodyPr>
          <a:lstStyle>
            <a:lvl1pPr defTabSz="938213">
              <a:defRPr sz="1200">
                <a:solidFill>
                  <a:schemeClr val="tx1"/>
                </a:solidFill>
              </a:defRPr>
            </a:lvl1pPr>
          </a:lstStyle>
          <a:p>
            <a:pPr>
              <a:defRPr/>
            </a:pPr>
            <a:fld id="{14F62523-4AC4-4A54-B574-5509EE573EA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6888" cy="469900"/>
          </a:xfrm>
          <a:prstGeom prst="rect">
            <a:avLst/>
          </a:prstGeom>
          <a:noFill/>
          <a:ln w="9525">
            <a:noFill/>
            <a:miter lim="800000"/>
            <a:headEnd/>
            <a:tailEnd/>
          </a:ln>
        </p:spPr>
        <p:txBody>
          <a:bodyPr vert="horz" wrap="square" lIns="93729" tIns="46864" rIns="93729" bIns="46864" numCol="1" anchor="t" anchorCtr="0" compatLnSpc="1">
            <a:prstTxWarp prst="textNoShape">
              <a:avLst/>
            </a:prstTxWarp>
          </a:bodyPr>
          <a:lstStyle>
            <a:lvl1pPr algn="l" defTabSz="938213">
              <a:defRPr sz="1200">
                <a:solidFill>
                  <a:schemeClr val="tx1"/>
                </a:solidFill>
              </a:defRPr>
            </a:lvl1pPr>
          </a:lstStyle>
          <a:p>
            <a:pPr>
              <a:defRPr/>
            </a:pPr>
            <a:endParaRPr lang="en-US"/>
          </a:p>
        </p:txBody>
      </p:sp>
      <p:sp>
        <p:nvSpPr>
          <p:cNvPr id="11267" name="Rectangle 3"/>
          <p:cNvSpPr>
            <a:spLocks noGrp="1" noChangeArrowheads="1"/>
          </p:cNvSpPr>
          <p:nvPr>
            <p:ph type="dt" idx="1"/>
          </p:nvPr>
        </p:nvSpPr>
        <p:spPr bwMode="auto">
          <a:xfrm>
            <a:off x="3971925" y="0"/>
            <a:ext cx="3036888" cy="469900"/>
          </a:xfrm>
          <a:prstGeom prst="rect">
            <a:avLst/>
          </a:prstGeom>
          <a:noFill/>
          <a:ln w="9525">
            <a:noFill/>
            <a:miter lim="800000"/>
            <a:headEnd/>
            <a:tailEnd/>
          </a:ln>
        </p:spPr>
        <p:txBody>
          <a:bodyPr vert="horz" wrap="square" lIns="93729" tIns="46864" rIns="93729" bIns="46864" numCol="1" anchor="t" anchorCtr="0" compatLnSpc="1">
            <a:prstTxWarp prst="textNoShape">
              <a:avLst/>
            </a:prstTxWarp>
          </a:bodyPr>
          <a:lstStyle>
            <a:lvl1pPr defTabSz="938213">
              <a:defRPr sz="1200">
                <a:solidFill>
                  <a:schemeClr val="tx1"/>
                </a:solidFill>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55700" y="704850"/>
            <a:ext cx="4699000" cy="35242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701675" y="4464050"/>
            <a:ext cx="5607050" cy="4227513"/>
          </a:xfrm>
          <a:prstGeom prst="rect">
            <a:avLst/>
          </a:prstGeom>
          <a:noFill/>
          <a:ln w="9525">
            <a:noFill/>
            <a:miter lim="800000"/>
            <a:headEnd/>
            <a:tailEnd/>
          </a:ln>
        </p:spPr>
        <p:txBody>
          <a:bodyPr vert="horz" wrap="square" lIns="93729" tIns="46864" rIns="93729" bIns="46864" numCol="1" anchor="t" anchorCtr="0" compatLnSpc="1">
            <a:prstTxWarp prst="textNoShape">
              <a:avLst/>
            </a:prstTxWarp>
          </a:bodyPr>
          <a:lstStyle/>
          <a:p>
            <a:pPr lvl="0"/>
            <a:r>
              <a:rPr lang="en-US" noProof="0" smtClean="0"/>
              <a:t>Cliquez pour modifier les styles du texte du masque</a:t>
            </a:r>
          </a:p>
          <a:p>
            <a:pPr lvl="1"/>
            <a:r>
              <a:rPr lang="en-US" noProof="0" smtClean="0"/>
              <a:t>Deuxième niveau</a:t>
            </a:r>
          </a:p>
          <a:p>
            <a:pPr lvl="2"/>
            <a:r>
              <a:rPr lang="en-US" noProof="0" smtClean="0"/>
              <a:t>Troisième niveau</a:t>
            </a:r>
          </a:p>
          <a:p>
            <a:pPr lvl="3"/>
            <a:r>
              <a:rPr lang="en-US" noProof="0" smtClean="0"/>
              <a:t>Quatrième niveau</a:t>
            </a:r>
          </a:p>
          <a:p>
            <a:pPr lvl="4"/>
            <a:r>
              <a:rPr lang="en-US" noProof="0" smtClean="0"/>
              <a:t>Cinquième niveau</a:t>
            </a:r>
          </a:p>
        </p:txBody>
      </p:sp>
      <p:sp>
        <p:nvSpPr>
          <p:cNvPr id="11270" name="Rectangle 6"/>
          <p:cNvSpPr>
            <a:spLocks noGrp="1" noChangeArrowheads="1"/>
          </p:cNvSpPr>
          <p:nvPr>
            <p:ph type="ftr" sz="quarter" idx="4"/>
          </p:nvPr>
        </p:nvSpPr>
        <p:spPr bwMode="auto">
          <a:xfrm>
            <a:off x="0" y="8924925"/>
            <a:ext cx="3036888" cy="469900"/>
          </a:xfrm>
          <a:prstGeom prst="rect">
            <a:avLst/>
          </a:prstGeom>
          <a:noFill/>
          <a:ln w="9525">
            <a:noFill/>
            <a:miter lim="800000"/>
            <a:headEnd/>
            <a:tailEnd/>
          </a:ln>
        </p:spPr>
        <p:txBody>
          <a:bodyPr vert="horz" wrap="square" lIns="93729" tIns="46864" rIns="93729" bIns="46864" numCol="1" anchor="b" anchorCtr="0" compatLnSpc="1">
            <a:prstTxWarp prst="textNoShape">
              <a:avLst/>
            </a:prstTxWarp>
          </a:bodyPr>
          <a:lstStyle>
            <a:lvl1pPr algn="l" defTabSz="938213">
              <a:defRPr sz="1200">
                <a:solidFill>
                  <a:schemeClr val="tx1"/>
                </a:solidFill>
              </a:defRPr>
            </a:lvl1pPr>
          </a:lstStyle>
          <a:p>
            <a:pPr>
              <a:defRPr/>
            </a:pPr>
            <a:endParaRPr lang="en-US"/>
          </a:p>
        </p:txBody>
      </p:sp>
      <p:sp>
        <p:nvSpPr>
          <p:cNvPr id="11271" name="Rectangle 7"/>
          <p:cNvSpPr>
            <a:spLocks noGrp="1" noChangeArrowheads="1"/>
          </p:cNvSpPr>
          <p:nvPr>
            <p:ph type="sldNum" sz="quarter" idx="5"/>
          </p:nvPr>
        </p:nvSpPr>
        <p:spPr bwMode="auto">
          <a:xfrm>
            <a:off x="3971925" y="8924925"/>
            <a:ext cx="3036888" cy="469900"/>
          </a:xfrm>
          <a:prstGeom prst="rect">
            <a:avLst/>
          </a:prstGeom>
          <a:noFill/>
          <a:ln w="9525">
            <a:noFill/>
            <a:miter lim="800000"/>
            <a:headEnd/>
            <a:tailEnd/>
          </a:ln>
        </p:spPr>
        <p:txBody>
          <a:bodyPr vert="horz" wrap="square" lIns="93729" tIns="46864" rIns="93729" bIns="46864" numCol="1" anchor="b" anchorCtr="0" compatLnSpc="1">
            <a:prstTxWarp prst="textNoShape">
              <a:avLst/>
            </a:prstTxWarp>
          </a:bodyPr>
          <a:lstStyle>
            <a:lvl1pPr defTabSz="938213">
              <a:defRPr sz="1200">
                <a:solidFill>
                  <a:schemeClr val="tx1"/>
                </a:solidFill>
              </a:defRPr>
            </a:lvl1pPr>
          </a:lstStyle>
          <a:p>
            <a:pPr>
              <a:defRPr/>
            </a:pPr>
            <a:fld id="{9AF7ABAE-0336-4A4A-9F6F-3AF81EDF5A9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47E669ED-8997-413F-9AF0-E6BF0A5DBAAE}" type="slidenum">
              <a:rPr lang="en-US" smtClean="0"/>
              <a:pPr/>
              <a:t>1</a:t>
            </a:fld>
            <a:endParaRPr lang="en-US" smtClean="0"/>
          </a:p>
        </p:txBody>
      </p:sp>
      <p:sp>
        <p:nvSpPr>
          <p:cNvPr id="18435" name="Rectangle 2"/>
          <p:cNvSpPr>
            <a:spLocks noGrp="1" noRot="1" noChangeAspect="1" noChangeArrowheads="1" noTextEdit="1"/>
          </p:cNvSpPr>
          <p:nvPr>
            <p:ph type="sldImg"/>
          </p:nvPr>
        </p:nvSpPr>
        <p:spPr>
          <a:xfrm>
            <a:off x="1155700" y="703263"/>
            <a:ext cx="4700588" cy="3525837"/>
          </a:xfrm>
          <a:ln/>
        </p:spPr>
      </p:sp>
      <p:sp>
        <p:nvSpPr>
          <p:cNvPr id="18436" name="Rectangle 3"/>
          <p:cNvSpPr>
            <a:spLocks noGrp="1" noChangeArrowheads="1"/>
          </p:cNvSpPr>
          <p:nvPr>
            <p:ph type="body" idx="1"/>
          </p:nvPr>
        </p:nvSpPr>
        <p:spPr>
          <a:xfrm>
            <a:off x="701675" y="4465638"/>
            <a:ext cx="5607050" cy="4227512"/>
          </a:xfrm>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a:defRPr/>
            </a:pPr>
            <a:r>
              <a:rPr lang="en-US" dirty="0" smtClean="0"/>
              <a:t>So, how does this all apply to the city of Denison, </a:t>
            </a:r>
            <a:r>
              <a:rPr lang="en-US" dirty="0" err="1" smtClean="0"/>
              <a:t>Tx</a:t>
            </a:r>
            <a:r>
              <a:rPr lang="en-US" dirty="0" smtClean="0"/>
              <a:t>?</a:t>
            </a:r>
          </a:p>
          <a:p>
            <a:pPr>
              <a:defRPr/>
            </a:pPr>
            <a:endParaRPr lang="en-US" dirty="0" smtClean="0"/>
          </a:p>
          <a:p>
            <a:pPr>
              <a:defRPr/>
            </a:pPr>
            <a:r>
              <a:rPr lang="en-US" dirty="0" smtClean="0"/>
              <a:t>Denison is a fairly small town of 25K people in       TX.</a:t>
            </a:r>
          </a:p>
          <a:p>
            <a:pPr>
              <a:defRPr/>
            </a:pPr>
            <a:endParaRPr lang="en-US" dirty="0" smtClean="0"/>
          </a:p>
          <a:p>
            <a:pPr>
              <a:defRPr/>
            </a:pPr>
            <a:r>
              <a:rPr lang="en-US" dirty="0" smtClean="0"/>
              <a:t>We had a relationship with the city manager and knew they had more needs than capital.  They had a plant that had a fair amount of deferred maintenance and through careful planning may have had just enough money to fix their most pressing needs.  </a:t>
            </a:r>
          </a:p>
          <a:p>
            <a:pPr>
              <a:defRPr/>
            </a:pPr>
            <a:endParaRPr lang="en-US" dirty="0" smtClean="0"/>
          </a:p>
          <a:p>
            <a:pPr>
              <a:defRPr/>
            </a:pPr>
            <a:r>
              <a:rPr lang="en-US" dirty="0" smtClean="0"/>
              <a:t>They had 1 6 MGD plant, but it was operating between 2 and 3 MGD.  The biggest problem was that they had a 5-section aeration basin with failed gates, so that had to aerate the entire basin all of the time.  They could not close any of the gates.  In addition, they had some </a:t>
            </a:r>
            <a:r>
              <a:rPr lang="en-US" dirty="0" err="1" smtClean="0"/>
              <a:t>broekn</a:t>
            </a:r>
            <a:r>
              <a:rPr lang="en-US" dirty="0" smtClean="0"/>
              <a:t> diffusion </a:t>
            </a:r>
            <a:r>
              <a:rPr lang="en-US" dirty="0" err="1" smtClean="0"/>
              <a:t>pipin</a:t>
            </a:r>
            <a:r>
              <a:rPr lang="en-US" dirty="0" smtClean="0"/>
              <a:t> so that instead of having ¾’ holes or so in their pipes, they had whole 4” pipes blowing air into one portion of the basin and thus was not aerating well. </a:t>
            </a:r>
          </a:p>
          <a:p>
            <a:pPr>
              <a:defRPr/>
            </a:pPr>
            <a:endParaRPr lang="en-US" dirty="0" smtClean="0"/>
          </a:p>
          <a:p>
            <a:pPr>
              <a:defRPr/>
            </a:pPr>
            <a:r>
              <a:rPr lang="en-US" dirty="0" smtClean="0"/>
              <a:t>We developed the project to include fine bubble diffusion throughout the aeration basin and replaced 500 Hp of </a:t>
            </a:r>
            <a:r>
              <a:rPr lang="en-US" dirty="0" err="1" smtClean="0"/>
              <a:t>of</a:t>
            </a:r>
            <a:r>
              <a:rPr lang="en-US" dirty="0" smtClean="0"/>
              <a:t> blower running full bore to 300 HP installed, added VFD and actually they run about 150HP most of the time.  We were able to reduce the plant’s energy spend by 50%.</a:t>
            </a:r>
          </a:p>
          <a:p>
            <a:pPr>
              <a:defRPr/>
            </a:pPr>
            <a:endParaRPr lang="en-US" dirty="0" smtClean="0"/>
          </a:p>
          <a:p>
            <a:pPr>
              <a:defRPr/>
            </a:pPr>
            <a:r>
              <a:rPr lang="en-US" dirty="0" smtClean="0"/>
              <a:t>We worked carefully with the city’s preferred Consulting Engineering (Allen Plummer) partner.  The relationship was rocky at first as they were not convinced in our approach, but soon engaged and helped us design the improvements.</a:t>
            </a:r>
          </a:p>
          <a:p>
            <a:pPr>
              <a:defRPr/>
            </a:pPr>
            <a:endParaRPr lang="en-US" dirty="0" smtClean="0"/>
          </a:p>
          <a:p>
            <a:pPr>
              <a:defRPr/>
            </a:pPr>
            <a:r>
              <a:rPr lang="en-US" dirty="0" smtClean="0"/>
              <a:t>In addition to almost $3.5M in energy savings over 15 years, we were able to secure a $200K rebate from the local electrical utility.</a:t>
            </a:r>
          </a:p>
          <a:p>
            <a:pPr>
              <a:defRPr/>
            </a:pPr>
            <a:endParaRPr lang="en-US" dirty="0" smtClean="0"/>
          </a:p>
          <a:p>
            <a:pPr>
              <a:defRPr/>
            </a:pPr>
            <a:r>
              <a:rPr lang="en-US" dirty="0" smtClean="0"/>
              <a:t>We took the capital they had set aside and leveraged this to 2X investment which allowed them to spend $$ on non-payback items such as electrical switchgear, stainless steel automated bar screens and improvements to other city buildings.</a:t>
            </a:r>
          </a:p>
          <a:p>
            <a:pPr>
              <a:defRPr/>
            </a:pPr>
            <a:endParaRPr lang="en-US" dirty="0"/>
          </a:p>
        </p:txBody>
      </p:sp>
      <p:sp>
        <p:nvSpPr>
          <p:cNvPr id="28676" name="Slide Number Placeholder 3"/>
          <p:cNvSpPr>
            <a:spLocks noGrp="1"/>
          </p:cNvSpPr>
          <p:nvPr>
            <p:ph type="sldNum" sz="quarter" idx="5"/>
          </p:nvPr>
        </p:nvSpPr>
        <p:spPr>
          <a:noFill/>
        </p:spPr>
        <p:txBody>
          <a:bodyPr/>
          <a:lstStyle/>
          <a:p>
            <a:fld id="{37358B93-3646-40E7-9811-4FE4F6673D08}" type="slidenum">
              <a:rPr lang="en-US" smtClean="0"/>
              <a:pPr/>
              <a:t>13</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smtClean="0"/>
          </a:p>
        </p:txBody>
      </p:sp>
      <p:sp>
        <p:nvSpPr>
          <p:cNvPr id="29700" name="Slide Number Placeholder 3"/>
          <p:cNvSpPr>
            <a:spLocks noGrp="1"/>
          </p:cNvSpPr>
          <p:nvPr>
            <p:ph type="sldNum" sz="quarter" idx="5"/>
          </p:nvPr>
        </p:nvSpPr>
        <p:spPr>
          <a:noFill/>
        </p:spPr>
        <p:txBody>
          <a:bodyPr/>
          <a:lstStyle/>
          <a:p>
            <a:fld id="{0E8411D2-EA6C-494B-A5F9-2783A1068BF2}" type="slidenum">
              <a:rPr lang="en-US" smtClean="0"/>
              <a:pPr/>
              <a:t>14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smtClean="0"/>
          </a:p>
        </p:txBody>
      </p:sp>
      <p:sp>
        <p:nvSpPr>
          <p:cNvPr id="20484" name="Slide Number Placeholder 3"/>
          <p:cNvSpPr>
            <a:spLocks noGrp="1"/>
          </p:cNvSpPr>
          <p:nvPr>
            <p:ph type="sldNum" sz="quarter" idx="5"/>
          </p:nvPr>
        </p:nvSpPr>
        <p:spPr>
          <a:noFill/>
        </p:spPr>
        <p:txBody>
          <a:bodyPr/>
          <a:lstStyle/>
          <a:p>
            <a:fld id="{66CE199D-6357-4283-B659-3D27155035BE}"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endParaRPr lang="en-US" smtClean="0"/>
          </a:p>
        </p:txBody>
      </p:sp>
      <p:sp>
        <p:nvSpPr>
          <p:cNvPr id="21508" name="Slide Number Placeholder 3"/>
          <p:cNvSpPr>
            <a:spLocks noGrp="1"/>
          </p:cNvSpPr>
          <p:nvPr>
            <p:ph type="sldNum" sz="quarter" idx="5"/>
          </p:nvPr>
        </p:nvSpPr>
        <p:spPr>
          <a:noFill/>
        </p:spPr>
        <p:txBody>
          <a:bodyPr/>
          <a:lstStyle/>
          <a:p>
            <a:fld id="{3261E6F0-CA5B-43EB-B458-C5CE8AD46E8F}" type="slidenum">
              <a:rPr lang="en-US" smtClean="0"/>
              <a:pPr/>
              <a:t>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US" smtClean="0"/>
          </a:p>
        </p:txBody>
      </p:sp>
      <p:sp>
        <p:nvSpPr>
          <p:cNvPr id="22532" name="Slide Number Placeholder 3"/>
          <p:cNvSpPr>
            <a:spLocks noGrp="1"/>
          </p:cNvSpPr>
          <p:nvPr>
            <p:ph type="sldNum" sz="quarter" idx="5"/>
          </p:nvPr>
        </p:nvSpPr>
        <p:spPr>
          <a:noFill/>
        </p:spPr>
        <p:txBody>
          <a:bodyPr/>
          <a:lstStyle/>
          <a:p>
            <a:fld id="{9C79650D-E4A6-4796-966E-4BE6990C5C3F}" type="slidenum">
              <a:rPr lang="en-US" smtClean="0"/>
              <a:pPr/>
              <a:t>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133455" indent="-133455" defTabSz="989523" eaLnBrk="1" hangingPunct="1">
              <a:defRPr/>
            </a:pPr>
            <a:r>
              <a:rPr lang="en-US" dirty="0" smtClean="0"/>
              <a:t>Focuses on life cycle costs of operation – not first costs</a:t>
            </a:r>
          </a:p>
          <a:p>
            <a:pPr marL="133455" indent="-133455" defTabSz="989523" eaLnBrk="1" hangingPunct="1">
              <a:defRPr/>
            </a:pPr>
            <a:r>
              <a:rPr lang="en-US" dirty="0" smtClean="0"/>
              <a:t>Leverages guaranteed savings over the life of project – usually 10-15 years</a:t>
            </a:r>
          </a:p>
          <a:p>
            <a:pPr marL="133455" indent="-133455" defTabSz="989523" eaLnBrk="1" hangingPunct="1">
              <a:defRPr/>
            </a:pPr>
            <a:r>
              <a:rPr lang="en-US" dirty="0" smtClean="0"/>
              <a:t>Is a Procurement and alternative delivery model </a:t>
            </a:r>
          </a:p>
          <a:p>
            <a:pPr marL="133455" indent="-133455" defTabSz="989523" eaLnBrk="1" hangingPunct="1">
              <a:defRPr/>
            </a:pPr>
            <a:r>
              <a:rPr lang="en-US" dirty="0" smtClean="0"/>
              <a:t>Almost all states have specific legislation for using an ESPC</a:t>
            </a:r>
          </a:p>
          <a:p>
            <a:pPr>
              <a:defRPr/>
            </a:pPr>
            <a:endParaRPr lang="en-US" dirty="0"/>
          </a:p>
        </p:txBody>
      </p:sp>
      <p:sp>
        <p:nvSpPr>
          <p:cNvPr id="23556" name="Slide Number Placeholder 3"/>
          <p:cNvSpPr>
            <a:spLocks noGrp="1"/>
          </p:cNvSpPr>
          <p:nvPr>
            <p:ph type="sldNum" sz="quarter" idx="5"/>
          </p:nvPr>
        </p:nvSpPr>
        <p:spPr>
          <a:noFill/>
        </p:spPr>
        <p:txBody>
          <a:bodyPr/>
          <a:lstStyle/>
          <a:p>
            <a:fld id="{99CE9771-BDB2-4097-BAD6-6397C1F1BC35}" type="slidenum">
              <a:rPr lang="en-US" smtClean="0"/>
              <a:pPr/>
              <a:t>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smtClean="0"/>
          </a:p>
        </p:txBody>
      </p:sp>
      <p:sp>
        <p:nvSpPr>
          <p:cNvPr id="24580" name="Slide Number Placeholder 3"/>
          <p:cNvSpPr>
            <a:spLocks noGrp="1"/>
          </p:cNvSpPr>
          <p:nvPr>
            <p:ph type="sldNum" sz="quarter" idx="5"/>
          </p:nvPr>
        </p:nvSpPr>
        <p:spPr>
          <a:noFill/>
        </p:spPr>
        <p:txBody>
          <a:bodyPr/>
          <a:lstStyle/>
          <a:p>
            <a:fld id="{146B8C9C-107C-4B5E-92AE-4CF791C5B4F8}" type="slidenum">
              <a:rPr lang="en-US" smtClean="0"/>
              <a:pPr/>
              <a:t>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r>
              <a:rPr lang="en-US" dirty="0" smtClean="0"/>
              <a:t>While all sorts of energy or non energy projects can be implemented – the three key areas of emphasis are </a:t>
            </a:r>
          </a:p>
          <a:p>
            <a:pPr marL="234361" indent="-234361" eaLnBrk="1" hangingPunct="1">
              <a:buFontTx/>
              <a:buAutoNum type="arabicParenR"/>
              <a:defRPr/>
            </a:pPr>
            <a:r>
              <a:rPr lang="en-US" dirty="0" smtClean="0"/>
              <a:t>Liquid Stream</a:t>
            </a:r>
          </a:p>
          <a:p>
            <a:pPr marL="234361" indent="-234361" eaLnBrk="1" hangingPunct="1">
              <a:buFontTx/>
              <a:buAutoNum type="arabicParenR"/>
              <a:defRPr/>
            </a:pPr>
            <a:r>
              <a:rPr lang="en-US" dirty="0" smtClean="0"/>
              <a:t>Aeration air demand and oxygen transfer</a:t>
            </a:r>
          </a:p>
          <a:p>
            <a:pPr marL="234361" indent="-234361" eaLnBrk="1" hangingPunct="1">
              <a:buFontTx/>
              <a:buAutoNum type="arabicParenR"/>
              <a:defRPr/>
            </a:pPr>
            <a:r>
              <a:rPr lang="en-US" dirty="0" smtClean="0"/>
              <a:t>Solids stream management</a:t>
            </a:r>
          </a:p>
          <a:p>
            <a:pPr>
              <a:defRPr/>
            </a:pPr>
            <a:endParaRPr lang="en-US" dirty="0"/>
          </a:p>
        </p:txBody>
      </p:sp>
      <p:sp>
        <p:nvSpPr>
          <p:cNvPr id="25604" name="Slide Number Placeholder 3"/>
          <p:cNvSpPr>
            <a:spLocks noGrp="1"/>
          </p:cNvSpPr>
          <p:nvPr>
            <p:ph type="sldNum" sz="quarter" idx="5"/>
          </p:nvPr>
        </p:nvSpPr>
        <p:spPr>
          <a:noFill/>
        </p:spPr>
        <p:txBody>
          <a:bodyPr/>
          <a:lstStyle/>
          <a:p>
            <a:fld id="{01EBD01A-BEC6-47D9-A057-85B126632AC5}" type="slidenum">
              <a:rPr lang="en-US" smtClean="0"/>
              <a:pPr/>
              <a:t>10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eaLnBrk="1" hangingPunct="1"/>
            <a:r>
              <a:rPr lang="en-US" smtClean="0"/>
              <a:t>Goal – leverage all savings possible to get the most work done – use what you’re already spending to buy what you need (remove excess items from facility study wishlist and free up money for more improvements)</a:t>
            </a:r>
          </a:p>
          <a:p>
            <a:pPr eaLnBrk="1" hangingPunct="1"/>
            <a:r>
              <a:rPr lang="en-US" smtClean="0"/>
              <a:t>Blend, combine quick payback w/ long payback, goal is a comprehensive solution, quick payback items spin out cash to pay for the long payback items – long payback items are what is needed – short payback items aren’t necessarily on your improvement plan list</a:t>
            </a:r>
          </a:p>
          <a:p>
            <a:endParaRPr lang="en-US" smtClean="0"/>
          </a:p>
        </p:txBody>
      </p:sp>
      <p:sp>
        <p:nvSpPr>
          <p:cNvPr id="26628" name="Slide Number Placeholder 3"/>
          <p:cNvSpPr>
            <a:spLocks noGrp="1"/>
          </p:cNvSpPr>
          <p:nvPr>
            <p:ph type="sldNum" sz="quarter" idx="5"/>
          </p:nvPr>
        </p:nvSpPr>
        <p:spPr>
          <a:noFill/>
        </p:spPr>
        <p:txBody>
          <a:bodyPr/>
          <a:lstStyle/>
          <a:p>
            <a:fld id="{705ED36E-0B96-4C93-8201-0AD4653500A9}" type="slidenum">
              <a:rPr lang="en-US" smtClean="0"/>
              <a:pPr/>
              <a:t>11</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smtClean="0"/>
          </a:p>
        </p:txBody>
      </p:sp>
      <p:sp>
        <p:nvSpPr>
          <p:cNvPr id="27652" name="Slide Number Placeholder 3"/>
          <p:cNvSpPr>
            <a:spLocks noGrp="1"/>
          </p:cNvSpPr>
          <p:nvPr>
            <p:ph type="sldNum" sz="quarter" idx="5"/>
          </p:nvPr>
        </p:nvSpPr>
        <p:spPr>
          <a:noFill/>
        </p:spPr>
        <p:txBody>
          <a:bodyPr/>
          <a:lstStyle/>
          <a:p>
            <a:fld id="{006934CC-655F-42E9-8691-67965BE46FD8}" type="slidenum">
              <a:rPr lang="en-US" smtClean="0"/>
              <a:pPr/>
              <a:t>12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Logo SE A4 Blanc"/>
          <p:cNvPicPr>
            <a:picLocks noChangeAspect="1" noChangeArrowheads="1"/>
          </p:cNvPicPr>
          <p:nvPr/>
        </p:nvPicPr>
        <p:blipFill>
          <a:blip r:embed="rId3" cstate="print"/>
          <a:srcRect/>
          <a:stretch>
            <a:fillRect/>
          </a:stretch>
        </p:blipFill>
        <p:spPr bwMode="auto">
          <a:xfrm>
            <a:off x="6227763" y="5734050"/>
            <a:ext cx="2576512" cy="941388"/>
          </a:xfrm>
          <a:prstGeom prst="rect">
            <a:avLst/>
          </a:prstGeom>
          <a:noFill/>
          <a:ln w="9525">
            <a:noFill/>
            <a:miter lim="800000"/>
            <a:headEnd/>
            <a:tailEnd/>
          </a:ln>
        </p:spPr>
      </p:pic>
      <p:sp>
        <p:nvSpPr>
          <p:cNvPr id="5122" name="Rectangle 2"/>
          <p:cNvSpPr>
            <a:spLocks noGrp="1" noChangeArrowheads="1"/>
          </p:cNvSpPr>
          <p:nvPr>
            <p:ph type="ctrTitle"/>
          </p:nvPr>
        </p:nvSpPr>
        <p:spPr>
          <a:xfrm>
            <a:off x="431800" y="77788"/>
            <a:ext cx="8280400" cy="1550987"/>
          </a:xfrm>
        </p:spPr>
        <p:txBody>
          <a:bodyPr/>
          <a:lstStyle>
            <a:lvl1pPr>
              <a:defRPr sz="4800"/>
            </a:lvl1pPr>
          </a:lstStyle>
          <a:p>
            <a:r>
              <a:rPr lang="en-US"/>
              <a:t>title</a:t>
            </a:r>
          </a:p>
        </p:txBody>
      </p:sp>
      <p:sp>
        <p:nvSpPr>
          <p:cNvPr id="5123" name="Rectangle 3"/>
          <p:cNvSpPr>
            <a:spLocks noGrp="1" noChangeArrowheads="1"/>
          </p:cNvSpPr>
          <p:nvPr>
            <p:ph type="subTitle" idx="1"/>
          </p:nvPr>
        </p:nvSpPr>
        <p:spPr>
          <a:xfrm>
            <a:off x="431800" y="1773238"/>
            <a:ext cx="4968875" cy="1655762"/>
          </a:xfrm>
        </p:spPr>
        <p:txBody>
          <a:bodyPr tIns="45720" rIns="54000" bIns="45720"/>
          <a:lstStyle>
            <a:lvl1pPr marL="0" indent="0">
              <a:buFont typeface="Arial" pitchFamily="34" charset="0"/>
              <a:buNone/>
              <a:defRPr>
                <a:solidFill>
                  <a:schemeClr val="tx1"/>
                </a:solidFill>
              </a:defRPr>
            </a:lvl1pPr>
          </a:lstStyle>
          <a:p>
            <a:r>
              <a:rPr lang="en-US"/>
              <a:t>sub-title</a:t>
            </a:r>
          </a:p>
        </p:txBody>
      </p:sp>
      <p:sp>
        <p:nvSpPr>
          <p:cNvPr id="5" name="Footer Placeholder 4"/>
          <p:cNvSpPr>
            <a:spLocks noGrp="1" noChangeArrowheads="1"/>
          </p:cNvSpPr>
          <p:nvPr>
            <p:ph type="ftr" sz="quarter" idx="10"/>
          </p:nvPr>
        </p:nvSpPr>
        <p:spPr bwMode="auto">
          <a:xfrm>
            <a:off x="6372225" y="5229225"/>
            <a:ext cx="2270125" cy="136842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9600">
                <a:solidFill>
                  <a:schemeClr val="tx1"/>
                </a:solidFill>
              </a:defRPr>
            </a:lvl1pPr>
          </a:lstStyle>
          <a:p>
            <a:pPr>
              <a:defRPr/>
            </a:pPr>
            <a:endParaRPr lang="fr-FR"/>
          </a:p>
        </p:txBody>
      </p:sp>
    </p:spTree>
  </p:cSld>
  <p:clrMapOvr>
    <a:overrideClrMapping bg1="dk2" tx1="lt1" bg2="dk1"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77788"/>
            <a:ext cx="2070100" cy="62214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77788"/>
            <a:ext cx="6057900" cy="62214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77788"/>
            <a:ext cx="8280400" cy="11509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31800" y="1773238"/>
            <a:ext cx="40640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40640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800" y="1773238"/>
            <a:ext cx="4064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4064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77788"/>
            <a:ext cx="2070100" cy="62214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77788"/>
            <a:ext cx="6057900" cy="62214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800" y="1773238"/>
            <a:ext cx="4064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4064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468313" y="6577013"/>
            <a:ext cx="1822450" cy="122237"/>
          </a:xfrm>
          <a:prstGeom prst="rect">
            <a:avLst/>
          </a:prstGeom>
          <a:noFill/>
          <a:ln w="9525">
            <a:noFill/>
            <a:miter lim="800000"/>
            <a:headEnd/>
            <a:tailEnd/>
          </a:ln>
          <a:effectLst/>
        </p:spPr>
        <p:txBody>
          <a:bodyPr wrap="none" lIns="0" tIns="0" rIns="0" bIns="0">
            <a:spAutoFit/>
          </a:bodyPr>
          <a:lstStyle/>
          <a:p>
            <a:pPr algn="l" defTabSz="661988" eaLnBrk="0" hangingPunct="0">
              <a:defRPr/>
            </a:pPr>
            <a:r>
              <a:rPr lang="en-US" sz="800">
                <a:solidFill>
                  <a:schemeClr val="bg2"/>
                </a:solidFill>
              </a:rPr>
              <a:t>Schneider Electric – Buildings Business </a:t>
            </a:r>
          </a:p>
        </p:txBody>
      </p:sp>
      <p:sp>
        <p:nvSpPr>
          <p:cNvPr id="4099" name="Rectangle 3"/>
          <p:cNvSpPr>
            <a:spLocks noChangeArrowheads="1"/>
          </p:cNvSpPr>
          <p:nvPr/>
        </p:nvSpPr>
        <p:spPr bwMode="auto">
          <a:xfrm>
            <a:off x="8604250" y="6599238"/>
            <a:ext cx="288925" cy="69850"/>
          </a:xfrm>
          <a:prstGeom prst="rect">
            <a:avLst/>
          </a:prstGeom>
          <a:noFill/>
          <a:ln w="9525">
            <a:noFill/>
            <a:miter lim="800000"/>
            <a:headEnd/>
            <a:tailEnd/>
          </a:ln>
          <a:effectLst/>
        </p:spPr>
        <p:txBody>
          <a:bodyPr lIns="0" tIns="0" rIns="0" bIns="0"/>
          <a:lstStyle/>
          <a:p>
            <a:pPr algn="l" defTabSz="661988" eaLnBrk="0" hangingPunct="0">
              <a:defRPr/>
            </a:pPr>
            <a:fld id="{3855624F-B3B0-48C5-BAC2-9DCC21D624F3}" type="slidenum">
              <a:rPr lang="fr-FR" sz="800">
                <a:solidFill>
                  <a:schemeClr val="bg2"/>
                </a:solidFill>
              </a:rPr>
              <a:pPr algn="l" defTabSz="661988" eaLnBrk="0" hangingPunct="0">
                <a:defRPr/>
              </a:pPr>
              <a:t>‹#›</a:t>
            </a:fld>
            <a:endParaRPr lang="fr-FR" sz="800">
              <a:solidFill>
                <a:schemeClr val="bg2"/>
              </a:solidFill>
            </a:endParaRPr>
          </a:p>
        </p:txBody>
      </p:sp>
      <p:sp>
        <p:nvSpPr>
          <p:cNvPr id="1028" name="Rectangle 4"/>
          <p:cNvSpPr>
            <a:spLocks noGrp="1" noChangeArrowheads="1"/>
          </p:cNvSpPr>
          <p:nvPr>
            <p:ph type="body" idx="1"/>
          </p:nvPr>
        </p:nvSpPr>
        <p:spPr bwMode="auto">
          <a:xfrm>
            <a:off x="431800" y="1773238"/>
            <a:ext cx="8280400" cy="4525962"/>
          </a:xfrm>
          <a:prstGeom prst="rect">
            <a:avLst/>
          </a:prstGeom>
          <a:noFill/>
          <a:ln w="9525">
            <a:noFill/>
            <a:miter lim="800000"/>
            <a:headEnd/>
            <a:tailEnd/>
          </a:ln>
        </p:spPr>
        <p:txBody>
          <a:bodyPr vert="horz" wrap="square" lIns="0" tIns="0" rIns="18000" bIns="1080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p:txBody>
      </p:sp>
      <p:sp>
        <p:nvSpPr>
          <p:cNvPr id="1029" name="Rectangle 5"/>
          <p:cNvSpPr>
            <a:spLocks noGrp="1" noChangeArrowheads="1"/>
          </p:cNvSpPr>
          <p:nvPr>
            <p:ph type="title"/>
          </p:nvPr>
        </p:nvSpPr>
        <p:spPr bwMode="auto">
          <a:xfrm>
            <a:off x="431800" y="77788"/>
            <a:ext cx="8280400" cy="1150937"/>
          </a:xfrm>
          <a:prstGeom prst="rect">
            <a:avLst/>
          </a:prstGeom>
          <a:noFill/>
          <a:ln w="9525">
            <a:noFill/>
            <a:miter lim="800000"/>
            <a:headEnd/>
            <a:tailEnd/>
          </a:ln>
        </p:spPr>
        <p:txBody>
          <a:bodyPr vert="horz" wrap="square" lIns="0" tIns="10800" rIns="0" bIns="10800" numCol="1" anchor="ctr" anchorCtr="0" compatLnSpc="1">
            <a:prstTxWarp prst="textNoShape">
              <a:avLst/>
            </a:prstTxWarp>
          </a:bodyPr>
          <a:lstStyle/>
          <a:p>
            <a:pPr lvl="0"/>
            <a:r>
              <a:rPr lang="en-US" smtClean="0"/>
              <a:t>Title</a:t>
            </a:r>
          </a:p>
        </p:txBody>
      </p:sp>
    </p:spTree>
  </p:cSld>
  <p:clrMap bg1="lt1" tx1="dk1" bg2="lt2" tx2="dk2" accent1="accent1" accent2="accent2" accent3="accent3" accent4="accent4" accent5="accent5" accent6="accent6" hlink="hlink" folHlink="folHlink"/>
  <p:sldLayoutIdLst>
    <p:sldLayoutId id="2147483853"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Lst>
  <p:timing>
    <p:tnLst>
      <p:par>
        <p:cTn id="1" dur="indefinite" restart="never" nodeType="tmRoot"/>
      </p:par>
    </p:tnLst>
  </p:timing>
  <p:txStyles>
    <p:titleStyle>
      <a:lvl1pPr algn="l" rtl="0" eaLnBrk="0" fontAlgn="base" hangingPunct="0">
        <a:spcBef>
          <a:spcPct val="0"/>
        </a:spcBef>
        <a:spcAft>
          <a:spcPct val="0"/>
        </a:spcAft>
        <a:defRPr sz="3600">
          <a:solidFill>
            <a:schemeClr val="accent1"/>
          </a:solidFill>
          <a:latin typeface="+mj-lt"/>
          <a:ea typeface="+mj-ea"/>
          <a:cs typeface="+mj-cs"/>
        </a:defRPr>
      </a:lvl1pPr>
      <a:lvl2pPr algn="l" rtl="0" eaLnBrk="0" fontAlgn="base" hangingPunct="0">
        <a:spcBef>
          <a:spcPct val="0"/>
        </a:spcBef>
        <a:spcAft>
          <a:spcPct val="0"/>
        </a:spcAft>
        <a:defRPr sz="3600">
          <a:solidFill>
            <a:schemeClr val="accent1"/>
          </a:solidFill>
          <a:latin typeface="Arial" pitchFamily="34" charset="0"/>
        </a:defRPr>
      </a:lvl2pPr>
      <a:lvl3pPr algn="l" rtl="0" eaLnBrk="0" fontAlgn="base" hangingPunct="0">
        <a:spcBef>
          <a:spcPct val="0"/>
        </a:spcBef>
        <a:spcAft>
          <a:spcPct val="0"/>
        </a:spcAft>
        <a:defRPr sz="3600">
          <a:solidFill>
            <a:schemeClr val="accent1"/>
          </a:solidFill>
          <a:latin typeface="Arial" pitchFamily="34" charset="0"/>
        </a:defRPr>
      </a:lvl3pPr>
      <a:lvl4pPr algn="l" rtl="0" eaLnBrk="0" fontAlgn="base" hangingPunct="0">
        <a:spcBef>
          <a:spcPct val="0"/>
        </a:spcBef>
        <a:spcAft>
          <a:spcPct val="0"/>
        </a:spcAft>
        <a:defRPr sz="3600">
          <a:solidFill>
            <a:schemeClr val="accent1"/>
          </a:solidFill>
          <a:latin typeface="Arial" pitchFamily="34" charset="0"/>
        </a:defRPr>
      </a:lvl4pPr>
      <a:lvl5pPr algn="l" rtl="0" eaLnBrk="0" fontAlgn="base" hangingPunct="0">
        <a:spcBef>
          <a:spcPct val="0"/>
        </a:spcBef>
        <a:spcAft>
          <a:spcPct val="0"/>
        </a:spcAft>
        <a:defRPr sz="3600">
          <a:solidFill>
            <a:schemeClr val="accent1"/>
          </a:solidFill>
          <a:latin typeface="Arial" pitchFamily="34" charset="0"/>
        </a:defRPr>
      </a:lvl5pPr>
      <a:lvl6pPr marL="457200" algn="l" rtl="0" fontAlgn="base">
        <a:spcBef>
          <a:spcPct val="0"/>
        </a:spcBef>
        <a:spcAft>
          <a:spcPct val="0"/>
        </a:spcAft>
        <a:defRPr sz="3600">
          <a:solidFill>
            <a:schemeClr val="accent1"/>
          </a:solidFill>
          <a:latin typeface="Arial" pitchFamily="34" charset="0"/>
        </a:defRPr>
      </a:lvl6pPr>
      <a:lvl7pPr marL="914400" algn="l" rtl="0" fontAlgn="base">
        <a:spcBef>
          <a:spcPct val="0"/>
        </a:spcBef>
        <a:spcAft>
          <a:spcPct val="0"/>
        </a:spcAft>
        <a:defRPr sz="3600">
          <a:solidFill>
            <a:schemeClr val="accent1"/>
          </a:solidFill>
          <a:latin typeface="Arial" pitchFamily="34" charset="0"/>
        </a:defRPr>
      </a:lvl7pPr>
      <a:lvl8pPr marL="1371600" algn="l" rtl="0" fontAlgn="base">
        <a:spcBef>
          <a:spcPct val="0"/>
        </a:spcBef>
        <a:spcAft>
          <a:spcPct val="0"/>
        </a:spcAft>
        <a:defRPr sz="3600">
          <a:solidFill>
            <a:schemeClr val="accent1"/>
          </a:solidFill>
          <a:latin typeface="Arial" pitchFamily="34" charset="0"/>
        </a:defRPr>
      </a:lvl8pPr>
      <a:lvl9pPr marL="1828800" algn="l" rtl="0" fontAlgn="base">
        <a:spcBef>
          <a:spcPct val="0"/>
        </a:spcBef>
        <a:spcAft>
          <a:spcPct val="0"/>
        </a:spcAft>
        <a:defRPr sz="3600">
          <a:solidFill>
            <a:schemeClr val="accent1"/>
          </a:solidFill>
          <a:latin typeface="Arial" pitchFamily="34" charset="0"/>
        </a:defRPr>
      </a:lvl9pPr>
    </p:titleStyle>
    <p:bodyStyle>
      <a:lvl1pPr marL="180975" indent="-180975" algn="l" rtl="0" eaLnBrk="0" fontAlgn="base" hangingPunct="0">
        <a:spcBef>
          <a:spcPct val="20000"/>
        </a:spcBef>
        <a:spcAft>
          <a:spcPct val="0"/>
        </a:spcAft>
        <a:buClr>
          <a:schemeClr val="accent1"/>
        </a:buClr>
        <a:buFont typeface="Arial" pitchFamily="34" charset="0"/>
        <a:buChar char="●"/>
        <a:defRPr sz="2000">
          <a:solidFill>
            <a:schemeClr val="accent1"/>
          </a:solidFill>
          <a:latin typeface="+mn-lt"/>
          <a:ea typeface="+mn-ea"/>
          <a:cs typeface="+mn-cs"/>
        </a:defRPr>
      </a:lvl1pPr>
      <a:lvl2pPr marL="541338" indent="-180975" algn="l" rtl="0" eaLnBrk="0" fontAlgn="base" hangingPunct="0">
        <a:spcBef>
          <a:spcPct val="20000"/>
        </a:spcBef>
        <a:spcAft>
          <a:spcPct val="0"/>
        </a:spcAft>
        <a:buClr>
          <a:schemeClr val="bg2"/>
        </a:buClr>
        <a:buFont typeface="Arial" pitchFamily="34" charset="0"/>
        <a:buChar char="●"/>
        <a:defRPr>
          <a:solidFill>
            <a:schemeClr val="bg2"/>
          </a:solidFill>
          <a:latin typeface="+mn-lt"/>
        </a:defRPr>
      </a:lvl2pPr>
      <a:lvl3pPr marL="901700" indent="-84138" algn="l" rtl="0" eaLnBrk="0" fontAlgn="base" hangingPunct="0">
        <a:spcBef>
          <a:spcPct val="20000"/>
        </a:spcBef>
        <a:spcAft>
          <a:spcPct val="0"/>
        </a:spcAft>
        <a:buClr>
          <a:schemeClr val="bg2"/>
        </a:buClr>
        <a:buFont typeface="Arial" pitchFamily="34" charset="0"/>
        <a:buChar char="●"/>
        <a:defRPr>
          <a:solidFill>
            <a:schemeClr val="bg2"/>
          </a:solidFill>
          <a:latin typeface="+mn-lt"/>
        </a:defRPr>
      </a:lvl3pPr>
      <a:lvl4pPr marL="1751013" indent="-228600" algn="l" rtl="0" eaLnBrk="0" fontAlgn="base" hangingPunct="0">
        <a:spcBef>
          <a:spcPct val="20000"/>
        </a:spcBef>
        <a:spcAft>
          <a:spcPct val="0"/>
        </a:spcAft>
        <a:buChar char="–"/>
        <a:defRPr sz="2000">
          <a:solidFill>
            <a:schemeClr val="tx1"/>
          </a:solidFill>
          <a:latin typeface="+mn-lt"/>
        </a:defRPr>
      </a:lvl4pPr>
      <a:lvl5pPr marL="2159000" indent="-228600" algn="l" rtl="0" eaLnBrk="0" fontAlgn="base" hangingPunct="0">
        <a:spcBef>
          <a:spcPct val="20000"/>
        </a:spcBef>
        <a:spcAft>
          <a:spcPct val="0"/>
        </a:spcAft>
        <a:buChar char="»"/>
        <a:defRPr sz="2000">
          <a:solidFill>
            <a:schemeClr val="tx1"/>
          </a:solidFill>
          <a:latin typeface="+mn-lt"/>
        </a:defRPr>
      </a:lvl5pPr>
      <a:lvl6pPr marL="2616200" indent="-228600" algn="l" rtl="0" fontAlgn="base">
        <a:spcBef>
          <a:spcPct val="20000"/>
        </a:spcBef>
        <a:spcAft>
          <a:spcPct val="0"/>
        </a:spcAft>
        <a:buChar char="»"/>
        <a:defRPr sz="2000">
          <a:solidFill>
            <a:schemeClr val="tx1"/>
          </a:solidFill>
          <a:latin typeface="+mn-lt"/>
        </a:defRPr>
      </a:lvl6pPr>
      <a:lvl7pPr marL="3073400" indent="-228600" algn="l" rtl="0" fontAlgn="base">
        <a:spcBef>
          <a:spcPct val="20000"/>
        </a:spcBef>
        <a:spcAft>
          <a:spcPct val="0"/>
        </a:spcAft>
        <a:buChar char="»"/>
        <a:defRPr sz="2000">
          <a:solidFill>
            <a:schemeClr val="tx1"/>
          </a:solidFill>
          <a:latin typeface="+mn-lt"/>
        </a:defRPr>
      </a:lvl7pPr>
      <a:lvl8pPr marL="3530600" indent="-228600" algn="l" rtl="0" fontAlgn="base">
        <a:spcBef>
          <a:spcPct val="20000"/>
        </a:spcBef>
        <a:spcAft>
          <a:spcPct val="0"/>
        </a:spcAft>
        <a:buChar char="»"/>
        <a:defRPr sz="2000">
          <a:solidFill>
            <a:schemeClr val="tx1"/>
          </a:solidFill>
          <a:latin typeface="+mn-lt"/>
        </a:defRPr>
      </a:lvl8pPr>
      <a:lvl9pPr marL="39878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468313" y="6577013"/>
            <a:ext cx="3448050" cy="122237"/>
          </a:xfrm>
          <a:prstGeom prst="rect">
            <a:avLst/>
          </a:prstGeom>
          <a:noFill/>
          <a:ln w="9525">
            <a:noFill/>
            <a:miter lim="800000"/>
            <a:headEnd/>
            <a:tailEnd/>
          </a:ln>
          <a:effectLst/>
        </p:spPr>
        <p:txBody>
          <a:bodyPr wrap="none" lIns="0" tIns="0" rIns="0" bIns="0">
            <a:spAutoFit/>
          </a:bodyPr>
          <a:lstStyle/>
          <a:p>
            <a:pPr algn="l" defTabSz="661988" eaLnBrk="0" hangingPunct="0">
              <a:defRPr/>
            </a:pPr>
            <a:r>
              <a:rPr lang="en-US" sz="800">
                <a:solidFill>
                  <a:schemeClr val="bg2"/>
                </a:solidFill>
              </a:rPr>
              <a:t>Schneider Electric – Buildings Business - Corporate Presentation, May 2009</a:t>
            </a:r>
          </a:p>
        </p:txBody>
      </p:sp>
      <p:sp>
        <p:nvSpPr>
          <p:cNvPr id="4099" name="Rectangle 3"/>
          <p:cNvSpPr>
            <a:spLocks noChangeArrowheads="1"/>
          </p:cNvSpPr>
          <p:nvPr/>
        </p:nvSpPr>
        <p:spPr bwMode="auto">
          <a:xfrm>
            <a:off x="8604250" y="6599238"/>
            <a:ext cx="288925" cy="69850"/>
          </a:xfrm>
          <a:prstGeom prst="rect">
            <a:avLst/>
          </a:prstGeom>
          <a:noFill/>
          <a:ln w="9525">
            <a:noFill/>
            <a:miter lim="800000"/>
            <a:headEnd/>
            <a:tailEnd/>
          </a:ln>
          <a:effectLst/>
        </p:spPr>
        <p:txBody>
          <a:bodyPr lIns="0" tIns="0" rIns="0" bIns="0"/>
          <a:lstStyle/>
          <a:p>
            <a:pPr algn="l" defTabSz="661988" eaLnBrk="0" hangingPunct="0">
              <a:defRPr/>
            </a:pPr>
            <a:fld id="{DF03A439-3E1E-4F6B-91AB-1004C1249435}" type="slidenum">
              <a:rPr lang="fr-FR" sz="800">
                <a:solidFill>
                  <a:schemeClr val="bg2"/>
                </a:solidFill>
              </a:rPr>
              <a:pPr algn="l" defTabSz="661988" eaLnBrk="0" hangingPunct="0">
                <a:defRPr/>
              </a:pPr>
              <a:t>‹#›</a:t>
            </a:fld>
            <a:endParaRPr lang="fr-FR" sz="800">
              <a:solidFill>
                <a:schemeClr val="bg2"/>
              </a:solidFill>
            </a:endParaRPr>
          </a:p>
        </p:txBody>
      </p:sp>
      <p:sp>
        <p:nvSpPr>
          <p:cNvPr id="2052" name="Rectangle 4"/>
          <p:cNvSpPr>
            <a:spLocks noGrp="1" noChangeArrowheads="1"/>
          </p:cNvSpPr>
          <p:nvPr>
            <p:ph type="body" idx="1"/>
          </p:nvPr>
        </p:nvSpPr>
        <p:spPr bwMode="auto">
          <a:xfrm>
            <a:off x="431800" y="1773238"/>
            <a:ext cx="8280400" cy="4525962"/>
          </a:xfrm>
          <a:prstGeom prst="rect">
            <a:avLst/>
          </a:prstGeom>
          <a:noFill/>
          <a:ln w="9525">
            <a:noFill/>
            <a:miter lim="800000"/>
            <a:headEnd/>
            <a:tailEnd/>
          </a:ln>
        </p:spPr>
        <p:txBody>
          <a:bodyPr vert="horz" wrap="square" lIns="0" tIns="0" rIns="18000" bIns="1080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p:txBody>
      </p:sp>
      <p:sp>
        <p:nvSpPr>
          <p:cNvPr id="2053" name="Rectangle 5"/>
          <p:cNvSpPr>
            <a:spLocks noGrp="1" noChangeArrowheads="1"/>
          </p:cNvSpPr>
          <p:nvPr>
            <p:ph type="title"/>
          </p:nvPr>
        </p:nvSpPr>
        <p:spPr bwMode="auto">
          <a:xfrm>
            <a:off x="431800" y="77788"/>
            <a:ext cx="8280400" cy="1150937"/>
          </a:xfrm>
          <a:prstGeom prst="rect">
            <a:avLst/>
          </a:prstGeom>
          <a:noFill/>
          <a:ln w="9525">
            <a:noFill/>
            <a:miter lim="800000"/>
            <a:headEnd/>
            <a:tailEnd/>
          </a:ln>
        </p:spPr>
        <p:txBody>
          <a:bodyPr vert="horz" wrap="square" lIns="0" tIns="10800" rIns="0" bIns="10800" numCol="1" anchor="ctr" anchorCtr="0" compatLnSpc="1">
            <a:prstTxWarp prst="textNoShape">
              <a:avLst/>
            </a:prstTxWarp>
          </a:bodyPr>
          <a:lstStyle/>
          <a:p>
            <a:pPr lvl="0"/>
            <a:r>
              <a:rPr lang="en-US" smtClean="0"/>
              <a:t>Title</a:t>
            </a:r>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iming>
    <p:tnLst>
      <p:par>
        <p:cTn id="1" dur="indefinite" restart="never" nodeType="tmRoot"/>
      </p:par>
    </p:tnLst>
  </p:timing>
  <p:txStyles>
    <p:titleStyle>
      <a:lvl1pPr algn="l" rtl="0" eaLnBrk="0" fontAlgn="base" hangingPunct="0">
        <a:spcBef>
          <a:spcPct val="0"/>
        </a:spcBef>
        <a:spcAft>
          <a:spcPct val="0"/>
        </a:spcAft>
        <a:defRPr sz="3600">
          <a:solidFill>
            <a:schemeClr val="accent1"/>
          </a:solidFill>
          <a:latin typeface="+mj-lt"/>
          <a:ea typeface="+mj-ea"/>
          <a:cs typeface="+mj-cs"/>
        </a:defRPr>
      </a:lvl1pPr>
      <a:lvl2pPr algn="l" rtl="0" eaLnBrk="0" fontAlgn="base" hangingPunct="0">
        <a:spcBef>
          <a:spcPct val="0"/>
        </a:spcBef>
        <a:spcAft>
          <a:spcPct val="0"/>
        </a:spcAft>
        <a:defRPr sz="3600">
          <a:solidFill>
            <a:schemeClr val="accent1"/>
          </a:solidFill>
          <a:latin typeface="Arial" pitchFamily="34" charset="0"/>
        </a:defRPr>
      </a:lvl2pPr>
      <a:lvl3pPr algn="l" rtl="0" eaLnBrk="0" fontAlgn="base" hangingPunct="0">
        <a:spcBef>
          <a:spcPct val="0"/>
        </a:spcBef>
        <a:spcAft>
          <a:spcPct val="0"/>
        </a:spcAft>
        <a:defRPr sz="3600">
          <a:solidFill>
            <a:schemeClr val="accent1"/>
          </a:solidFill>
          <a:latin typeface="Arial" pitchFamily="34" charset="0"/>
        </a:defRPr>
      </a:lvl3pPr>
      <a:lvl4pPr algn="l" rtl="0" eaLnBrk="0" fontAlgn="base" hangingPunct="0">
        <a:spcBef>
          <a:spcPct val="0"/>
        </a:spcBef>
        <a:spcAft>
          <a:spcPct val="0"/>
        </a:spcAft>
        <a:defRPr sz="3600">
          <a:solidFill>
            <a:schemeClr val="accent1"/>
          </a:solidFill>
          <a:latin typeface="Arial" pitchFamily="34" charset="0"/>
        </a:defRPr>
      </a:lvl4pPr>
      <a:lvl5pPr algn="l" rtl="0" eaLnBrk="0" fontAlgn="base" hangingPunct="0">
        <a:spcBef>
          <a:spcPct val="0"/>
        </a:spcBef>
        <a:spcAft>
          <a:spcPct val="0"/>
        </a:spcAft>
        <a:defRPr sz="3600">
          <a:solidFill>
            <a:schemeClr val="accent1"/>
          </a:solidFill>
          <a:latin typeface="Arial" pitchFamily="34" charset="0"/>
        </a:defRPr>
      </a:lvl5pPr>
      <a:lvl6pPr marL="457200" algn="l" rtl="0" fontAlgn="base">
        <a:spcBef>
          <a:spcPct val="0"/>
        </a:spcBef>
        <a:spcAft>
          <a:spcPct val="0"/>
        </a:spcAft>
        <a:defRPr sz="3600">
          <a:solidFill>
            <a:schemeClr val="accent1"/>
          </a:solidFill>
          <a:latin typeface="Arial" pitchFamily="34" charset="0"/>
        </a:defRPr>
      </a:lvl6pPr>
      <a:lvl7pPr marL="914400" algn="l" rtl="0" fontAlgn="base">
        <a:spcBef>
          <a:spcPct val="0"/>
        </a:spcBef>
        <a:spcAft>
          <a:spcPct val="0"/>
        </a:spcAft>
        <a:defRPr sz="3600">
          <a:solidFill>
            <a:schemeClr val="accent1"/>
          </a:solidFill>
          <a:latin typeface="Arial" pitchFamily="34" charset="0"/>
        </a:defRPr>
      </a:lvl7pPr>
      <a:lvl8pPr marL="1371600" algn="l" rtl="0" fontAlgn="base">
        <a:spcBef>
          <a:spcPct val="0"/>
        </a:spcBef>
        <a:spcAft>
          <a:spcPct val="0"/>
        </a:spcAft>
        <a:defRPr sz="3600">
          <a:solidFill>
            <a:schemeClr val="accent1"/>
          </a:solidFill>
          <a:latin typeface="Arial" pitchFamily="34" charset="0"/>
        </a:defRPr>
      </a:lvl8pPr>
      <a:lvl9pPr marL="1828800" algn="l" rtl="0" fontAlgn="base">
        <a:spcBef>
          <a:spcPct val="0"/>
        </a:spcBef>
        <a:spcAft>
          <a:spcPct val="0"/>
        </a:spcAft>
        <a:defRPr sz="3600">
          <a:solidFill>
            <a:schemeClr val="accent1"/>
          </a:solidFill>
          <a:latin typeface="Arial" pitchFamily="34" charset="0"/>
        </a:defRPr>
      </a:lvl9pPr>
    </p:titleStyle>
    <p:bodyStyle>
      <a:lvl1pPr marL="180975" indent="-180975" algn="l" rtl="0" eaLnBrk="0" fontAlgn="base" hangingPunct="0">
        <a:spcBef>
          <a:spcPct val="20000"/>
        </a:spcBef>
        <a:spcAft>
          <a:spcPct val="0"/>
        </a:spcAft>
        <a:buClr>
          <a:schemeClr val="accent1"/>
        </a:buClr>
        <a:buFont typeface="Arial" pitchFamily="34" charset="0"/>
        <a:buChar char="●"/>
        <a:defRPr sz="2000">
          <a:solidFill>
            <a:schemeClr val="accent1"/>
          </a:solidFill>
          <a:latin typeface="+mn-lt"/>
          <a:ea typeface="+mn-ea"/>
          <a:cs typeface="+mn-cs"/>
        </a:defRPr>
      </a:lvl1pPr>
      <a:lvl2pPr marL="541338" indent="-180975" algn="l" rtl="0" eaLnBrk="0" fontAlgn="base" hangingPunct="0">
        <a:spcBef>
          <a:spcPct val="20000"/>
        </a:spcBef>
        <a:spcAft>
          <a:spcPct val="0"/>
        </a:spcAft>
        <a:buClr>
          <a:schemeClr val="bg2"/>
        </a:buClr>
        <a:buFont typeface="Arial" pitchFamily="34" charset="0"/>
        <a:buChar char="●"/>
        <a:defRPr>
          <a:solidFill>
            <a:schemeClr val="bg2"/>
          </a:solidFill>
          <a:latin typeface="+mn-lt"/>
        </a:defRPr>
      </a:lvl2pPr>
      <a:lvl3pPr marL="901700" indent="-84138" algn="l" rtl="0" eaLnBrk="0" fontAlgn="base" hangingPunct="0">
        <a:spcBef>
          <a:spcPct val="20000"/>
        </a:spcBef>
        <a:spcAft>
          <a:spcPct val="0"/>
        </a:spcAft>
        <a:buClr>
          <a:schemeClr val="bg2"/>
        </a:buClr>
        <a:buFont typeface="Arial" pitchFamily="34" charset="0"/>
        <a:buChar char="●"/>
        <a:defRPr>
          <a:solidFill>
            <a:schemeClr val="bg2"/>
          </a:solidFill>
          <a:latin typeface="+mn-lt"/>
        </a:defRPr>
      </a:lvl3pPr>
      <a:lvl4pPr marL="1751013" indent="-228600" algn="l" rtl="0" eaLnBrk="0" fontAlgn="base" hangingPunct="0">
        <a:spcBef>
          <a:spcPct val="20000"/>
        </a:spcBef>
        <a:spcAft>
          <a:spcPct val="0"/>
        </a:spcAft>
        <a:buChar char="–"/>
        <a:defRPr sz="2000">
          <a:solidFill>
            <a:schemeClr val="tx1"/>
          </a:solidFill>
          <a:latin typeface="+mn-lt"/>
        </a:defRPr>
      </a:lvl4pPr>
      <a:lvl5pPr marL="2159000" indent="-228600" algn="l" rtl="0" eaLnBrk="0" fontAlgn="base" hangingPunct="0">
        <a:spcBef>
          <a:spcPct val="20000"/>
        </a:spcBef>
        <a:spcAft>
          <a:spcPct val="0"/>
        </a:spcAft>
        <a:buChar char="»"/>
        <a:defRPr sz="2000">
          <a:solidFill>
            <a:schemeClr val="tx1"/>
          </a:solidFill>
          <a:latin typeface="+mn-lt"/>
        </a:defRPr>
      </a:lvl5pPr>
      <a:lvl6pPr marL="2616200" indent="-228600" algn="l" rtl="0" fontAlgn="base">
        <a:spcBef>
          <a:spcPct val="20000"/>
        </a:spcBef>
        <a:spcAft>
          <a:spcPct val="0"/>
        </a:spcAft>
        <a:buChar char="»"/>
        <a:defRPr sz="2000">
          <a:solidFill>
            <a:schemeClr val="tx1"/>
          </a:solidFill>
          <a:latin typeface="+mn-lt"/>
        </a:defRPr>
      </a:lvl6pPr>
      <a:lvl7pPr marL="3073400" indent="-228600" algn="l" rtl="0" fontAlgn="base">
        <a:spcBef>
          <a:spcPct val="20000"/>
        </a:spcBef>
        <a:spcAft>
          <a:spcPct val="0"/>
        </a:spcAft>
        <a:buChar char="»"/>
        <a:defRPr sz="2000">
          <a:solidFill>
            <a:schemeClr val="tx1"/>
          </a:solidFill>
          <a:latin typeface="+mn-lt"/>
        </a:defRPr>
      </a:lvl7pPr>
      <a:lvl8pPr marL="3530600" indent="-228600" algn="l" rtl="0" fontAlgn="base">
        <a:spcBef>
          <a:spcPct val="20000"/>
        </a:spcBef>
        <a:spcAft>
          <a:spcPct val="0"/>
        </a:spcAft>
        <a:buChar char="»"/>
        <a:defRPr sz="2000">
          <a:solidFill>
            <a:schemeClr val="tx1"/>
          </a:solidFill>
          <a:latin typeface="+mn-lt"/>
        </a:defRPr>
      </a:lvl8pPr>
      <a:lvl9pPr marL="39878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hotlinet.schneider-electric.com/picto-library/download/Hydro.zi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hotlinet.schneider-electric.com/download/picto-library/download/Tested-validated.zi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emf"/><Relationship Id="rId7" Type="http://schemas.openxmlformats.org/officeDocument/2006/relationships/hyperlink" Target="http://en.wikipedia.org/wiki/File:Grayson_County_Denison.sv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57200" y="762000"/>
            <a:ext cx="7924800" cy="5334000"/>
          </a:xfrm>
        </p:spPr>
        <p:txBody>
          <a:bodyPr/>
          <a:lstStyle/>
          <a:p>
            <a:pPr>
              <a:lnSpc>
                <a:spcPct val="120000"/>
              </a:lnSpc>
            </a:pPr>
            <a:r>
              <a:rPr lang="en-US" sz="3800" dirty="0" smtClean="0">
                <a:solidFill>
                  <a:schemeClr val="tx1"/>
                </a:solidFill>
              </a:rPr>
              <a:t/>
            </a:r>
            <a:br>
              <a:rPr lang="en-US" sz="3800" dirty="0" smtClean="0">
                <a:solidFill>
                  <a:schemeClr val="tx1"/>
                </a:solidFill>
              </a:rPr>
            </a:br>
            <a:r>
              <a:rPr lang="en-US" sz="3600" dirty="0" smtClean="0"/>
              <a:t>Illinois Pollution Control Board</a:t>
            </a:r>
            <a:br>
              <a:rPr lang="en-US" sz="3600" dirty="0" smtClean="0"/>
            </a:br>
            <a:r>
              <a:rPr lang="en-US" sz="3600" dirty="0" smtClean="0"/>
              <a:t>Brown Bag Lunch</a:t>
            </a:r>
            <a:r>
              <a:rPr lang="en-US" sz="3600" dirty="0" smtClean="0">
                <a:solidFill>
                  <a:schemeClr val="tx1"/>
                </a:solidFill>
              </a:rPr>
              <a:t/>
            </a:r>
            <a:br>
              <a:rPr lang="en-US" sz="3600" dirty="0" smtClean="0">
                <a:solidFill>
                  <a:schemeClr val="tx1"/>
                </a:solidFill>
              </a:rPr>
            </a:br>
            <a:r>
              <a:rPr lang="en-US" sz="3600" dirty="0" smtClean="0">
                <a:solidFill>
                  <a:schemeClr val="tx1"/>
                </a:solidFill>
              </a:rPr>
              <a:t>Investing in Water and Waste Water Infrastructure</a:t>
            </a:r>
            <a:r>
              <a:rPr lang="en-US" sz="3800" dirty="0" smtClean="0">
                <a:solidFill>
                  <a:schemeClr val="tx1"/>
                </a:solidFill>
              </a:rPr>
              <a:t/>
            </a:r>
            <a:br>
              <a:rPr lang="en-US" sz="3800" dirty="0" smtClean="0">
                <a:solidFill>
                  <a:schemeClr val="tx1"/>
                </a:solidFill>
              </a:rPr>
            </a:br>
            <a:r>
              <a:rPr lang="en-US" sz="3800" dirty="0" smtClean="0">
                <a:solidFill>
                  <a:schemeClr val="tx1"/>
                </a:solidFill>
              </a:rPr>
              <a:t/>
            </a:r>
            <a:br>
              <a:rPr lang="en-US" sz="3800" dirty="0" smtClean="0">
                <a:solidFill>
                  <a:schemeClr val="tx1"/>
                </a:solidFill>
              </a:rPr>
            </a:br>
            <a:r>
              <a:rPr lang="en-US" sz="2800" dirty="0" smtClean="0">
                <a:solidFill>
                  <a:schemeClr val="tx1"/>
                </a:solidFill>
              </a:rPr>
              <a:t>Introduction to Performance Contracting as a Solution for Multiple Problems</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1800" i="1" dirty="0" smtClean="0">
                <a:solidFill>
                  <a:schemeClr val="tx1"/>
                </a:solidFill>
              </a:rPr>
              <a:t/>
            </a:r>
            <a:br>
              <a:rPr lang="en-US" sz="1800" i="1" dirty="0" smtClean="0">
                <a:solidFill>
                  <a:schemeClr val="tx1"/>
                </a:solidFill>
              </a:rPr>
            </a:br>
            <a:r>
              <a:rPr lang="en-US" sz="1800" dirty="0" smtClean="0">
                <a:solidFill>
                  <a:schemeClr val="tx1"/>
                </a:solidFill>
              </a:rPr>
              <a:t>Ty R. Miller</a:t>
            </a:r>
            <a:br>
              <a:rPr lang="en-US" sz="1800" dirty="0" smtClean="0">
                <a:solidFill>
                  <a:schemeClr val="tx1"/>
                </a:solidFill>
              </a:rPr>
            </a:br>
            <a:r>
              <a:rPr lang="en-US" sz="1800" dirty="0" smtClean="0">
                <a:solidFill>
                  <a:schemeClr val="tx1"/>
                </a:solidFill>
              </a:rPr>
              <a:t>Schneider Electric</a:t>
            </a:r>
            <a:br>
              <a:rPr lang="en-US" sz="1800" dirty="0" smtClean="0">
                <a:solidFill>
                  <a:schemeClr val="tx1"/>
                </a:solidFill>
              </a:rPr>
            </a:br>
            <a:r>
              <a:rPr lang="en-US" sz="1800" dirty="0" smtClean="0">
                <a:solidFill>
                  <a:schemeClr val="tx1"/>
                </a:solidFill>
              </a:rPr>
              <a:t>December 7th, 2017</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endParaRPr lang="en-US" sz="1800" dirty="0" smtClean="0">
              <a:solidFill>
                <a:schemeClr val="tx1"/>
              </a:solidFill>
            </a:endParaRPr>
          </a:p>
        </p:txBody>
      </p:sp>
      <p:pic>
        <p:nvPicPr>
          <p:cNvPr id="4099" name="Picture 2" descr="Hydro">
            <a:hlinkClick r:id="rId3"/>
          </p:cNvPr>
          <p:cNvPicPr>
            <a:picLocks noChangeAspect="1" noChangeArrowheads="1"/>
          </p:cNvPicPr>
          <p:nvPr/>
        </p:nvPicPr>
        <p:blipFill>
          <a:blip r:embed="rId4" cstate="print"/>
          <a:srcRect/>
          <a:stretch>
            <a:fillRect/>
          </a:stretch>
        </p:blipFill>
        <p:spPr bwMode="auto">
          <a:xfrm>
            <a:off x="8477250" y="152400"/>
            <a:ext cx="666750" cy="666750"/>
          </a:xfrm>
          <a:prstGeom prst="rect">
            <a:avLst/>
          </a:prstGeom>
          <a:noFill/>
          <a:ln w="9525">
            <a:noFill/>
            <a:miter lim="800000"/>
            <a:headEnd/>
            <a:tailEnd/>
          </a:ln>
        </p:spPr>
      </p:pic>
    </p:spTree>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304800" y="-152400"/>
            <a:ext cx="8280400" cy="1150938"/>
          </a:xfrm>
        </p:spPr>
        <p:txBody>
          <a:bodyPr/>
          <a:lstStyle/>
          <a:p>
            <a:pPr eaLnBrk="1" hangingPunct="1"/>
            <a:r>
              <a:rPr lang="en-US" dirty="0" smtClean="0">
                <a:solidFill>
                  <a:srgbClr val="009900"/>
                </a:solidFill>
              </a:rPr>
              <a:t>What type of projects can be done? 	</a:t>
            </a:r>
          </a:p>
        </p:txBody>
      </p:sp>
      <p:pic>
        <p:nvPicPr>
          <p:cNvPr id="11267" name="Image 1" descr="gd schéma.png"/>
          <p:cNvPicPr>
            <a:picLocks noChangeAspect="1"/>
          </p:cNvPicPr>
          <p:nvPr/>
        </p:nvPicPr>
        <p:blipFill>
          <a:blip r:embed="rId3" cstate="print"/>
          <a:srcRect/>
          <a:stretch>
            <a:fillRect/>
          </a:stretch>
        </p:blipFill>
        <p:spPr bwMode="auto">
          <a:xfrm>
            <a:off x="3505200" y="1482725"/>
            <a:ext cx="5435600" cy="4152900"/>
          </a:xfrm>
          <a:prstGeom prst="rect">
            <a:avLst/>
          </a:prstGeom>
          <a:noFill/>
          <a:ln w="9525">
            <a:noFill/>
            <a:miter lim="800000"/>
            <a:headEnd/>
            <a:tailEnd/>
          </a:ln>
        </p:spPr>
      </p:pic>
      <p:sp>
        <p:nvSpPr>
          <p:cNvPr id="11268" name="TextBox 3"/>
          <p:cNvSpPr txBox="1">
            <a:spLocks noChangeArrowheads="1"/>
          </p:cNvSpPr>
          <p:nvPr/>
        </p:nvSpPr>
        <p:spPr bwMode="auto">
          <a:xfrm>
            <a:off x="381000" y="914400"/>
            <a:ext cx="3352800" cy="5662613"/>
          </a:xfrm>
          <a:prstGeom prst="rect">
            <a:avLst/>
          </a:prstGeom>
          <a:noFill/>
          <a:ln w="9525">
            <a:noFill/>
            <a:miter lim="800000"/>
            <a:headEnd/>
            <a:tailEnd/>
          </a:ln>
        </p:spPr>
        <p:txBody>
          <a:bodyPr>
            <a:spAutoFit/>
          </a:bodyPr>
          <a:lstStyle/>
          <a:p>
            <a:pPr algn="l">
              <a:buFont typeface="Arial" pitchFamily="34" charset="0"/>
              <a:buChar char="•"/>
            </a:pPr>
            <a:r>
              <a:rPr lang="en-US" dirty="0">
                <a:solidFill>
                  <a:schemeClr val="tx1"/>
                </a:solidFill>
              </a:rPr>
              <a:t> </a:t>
            </a:r>
            <a:r>
              <a:rPr lang="en-US" sz="1800" dirty="0">
                <a:solidFill>
                  <a:schemeClr val="tx1"/>
                </a:solidFill>
                <a:cs typeface="Arial" pitchFamily="34" charset="0"/>
              </a:rPr>
              <a:t>Pump and Motor Replacements</a:t>
            </a:r>
          </a:p>
          <a:p>
            <a:pPr algn="l">
              <a:buFont typeface="Arial" pitchFamily="34" charset="0"/>
              <a:buChar char="•"/>
            </a:pPr>
            <a:r>
              <a:rPr lang="en-US" sz="1800" dirty="0">
                <a:solidFill>
                  <a:schemeClr val="tx1"/>
                </a:solidFill>
                <a:cs typeface="Arial" pitchFamily="34" charset="0"/>
              </a:rPr>
              <a:t> VFDs</a:t>
            </a:r>
          </a:p>
          <a:p>
            <a:pPr algn="l">
              <a:buFont typeface="Arial" pitchFamily="34" charset="0"/>
              <a:buChar char="•"/>
            </a:pPr>
            <a:r>
              <a:rPr lang="en-US" sz="1800" dirty="0">
                <a:solidFill>
                  <a:schemeClr val="tx1"/>
                </a:solidFill>
                <a:cs typeface="Arial" pitchFamily="34" charset="0"/>
              </a:rPr>
              <a:t> SCADA Systems</a:t>
            </a:r>
          </a:p>
          <a:p>
            <a:pPr algn="l">
              <a:buFont typeface="Arial" pitchFamily="34" charset="0"/>
              <a:buChar char="•"/>
            </a:pPr>
            <a:r>
              <a:rPr lang="en-US" sz="1800" dirty="0">
                <a:solidFill>
                  <a:schemeClr val="tx1"/>
                </a:solidFill>
                <a:cs typeface="Arial" pitchFamily="34" charset="0"/>
              </a:rPr>
              <a:t> Real-Time Energy Monitoring</a:t>
            </a:r>
          </a:p>
          <a:p>
            <a:pPr algn="l">
              <a:buFont typeface="Arial" pitchFamily="34" charset="0"/>
              <a:buChar char="•"/>
            </a:pPr>
            <a:r>
              <a:rPr lang="en-US" sz="1800" dirty="0">
                <a:solidFill>
                  <a:schemeClr val="tx1"/>
                </a:solidFill>
                <a:cs typeface="Arial" pitchFamily="34" charset="0"/>
              </a:rPr>
              <a:t> Aeration System Optimization</a:t>
            </a:r>
          </a:p>
          <a:p>
            <a:pPr algn="l">
              <a:buFont typeface="Arial" pitchFamily="34" charset="0"/>
              <a:buChar char="•"/>
            </a:pPr>
            <a:r>
              <a:rPr lang="en-US" sz="1800" dirty="0">
                <a:solidFill>
                  <a:schemeClr val="tx1"/>
                </a:solidFill>
                <a:cs typeface="Arial" pitchFamily="34" charset="0"/>
              </a:rPr>
              <a:t> Biogas for CHP</a:t>
            </a:r>
          </a:p>
          <a:p>
            <a:pPr algn="l">
              <a:buFont typeface="Arial" pitchFamily="34" charset="0"/>
              <a:buChar char="•"/>
            </a:pPr>
            <a:r>
              <a:rPr lang="en-US" sz="1800" dirty="0">
                <a:solidFill>
                  <a:schemeClr val="tx1"/>
                </a:solidFill>
                <a:cs typeface="Arial" pitchFamily="34" charset="0"/>
              </a:rPr>
              <a:t> Optimize Digester Performance</a:t>
            </a:r>
          </a:p>
          <a:p>
            <a:pPr algn="l">
              <a:buFont typeface="Arial" pitchFamily="34" charset="0"/>
              <a:buChar char="•"/>
            </a:pPr>
            <a:r>
              <a:rPr lang="en-US" sz="1800" dirty="0">
                <a:solidFill>
                  <a:schemeClr val="tx1"/>
                </a:solidFill>
                <a:cs typeface="Arial" pitchFamily="34" charset="0"/>
              </a:rPr>
              <a:t> Fine Bubble Diffusers</a:t>
            </a:r>
          </a:p>
          <a:p>
            <a:pPr algn="l">
              <a:buFont typeface="Arial" pitchFamily="34" charset="0"/>
              <a:buChar char="•"/>
            </a:pPr>
            <a:r>
              <a:rPr lang="en-US" sz="1800" dirty="0">
                <a:solidFill>
                  <a:schemeClr val="tx1"/>
                </a:solidFill>
                <a:cs typeface="Arial" pitchFamily="34" charset="0"/>
              </a:rPr>
              <a:t> Ozone / UV Treatment Systems</a:t>
            </a:r>
          </a:p>
          <a:p>
            <a:pPr algn="l">
              <a:buFont typeface="Arial" pitchFamily="34" charset="0"/>
              <a:buChar char="•"/>
            </a:pPr>
            <a:r>
              <a:rPr lang="en-US" sz="1800" dirty="0">
                <a:solidFill>
                  <a:schemeClr val="tx1"/>
                </a:solidFill>
                <a:cs typeface="Arial" pitchFamily="34" charset="0"/>
              </a:rPr>
              <a:t> RO Processes </a:t>
            </a:r>
          </a:p>
          <a:p>
            <a:pPr algn="l">
              <a:buFont typeface="Arial" pitchFamily="34" charset="0"/>
              <a:buChar char="•"/>
            </a:pPr>
            <a:r>
              <a:rPr lang="en-US" sz="1800" dirty="0">
                <a:solidFill>
                  <a:schemeClr val="tx1"/>
                </a:solidFill>
                <a:cs typeface="Arial" pitchFamily="34" charset="0"/>
              </a:rPr>
              <a:t> Solids Handling</a:t>
            </a:r>
          </a:p>
          <a:p>
            <a:pPr algn="l">
              <a:buFont typeface="Arial" pitchFamily="34" charset="0"/>
              <a:buChar char="•"/>
            </a:pPr>
            <a:r>
              <a:rPr lang="en-US" sz="1800" dirty="0">
                <a:solidFill>
                  <a:schemeClr val="tx1"/>
                </a:solidFill>
                <a:cs typeface="Arial" pitchFamily="34" charset="0"/>
              </a:rPr>
              <a:t> Blower Efficiency and  Optimization</a:t>
            </a:r>
          </a:p>
          <a:p>
            <a:pPr algn="l">
              <a:buFont typeface="Arial" pitchFamily="34" charset="0"/>
              <a:buChar char="•"/>
            </a:pPr>
            <a:r>
              <a:rPr lang="en-US" sz="1800" dirty="0">
                <a:solidFill>
                  <a:schemeClr val="tx1"/>
                </a:solidFill>
                <a:cs typeface="Arial" pitchFamily="34" charset="0"/>
              </a:rPr>
              <a:t> CIP / Asset Management Plans</a:t>
            </a:r>
          </a:p>
          <a:p>
            <a:pPr algn="l">
              <a:buFont typeface="Arial" pitchFamily="34" charset="0"/>
              <a:buChar char="•"/>
            </a:pPr>
            <a:r>
              <a:rPr lang="en-US" sz="1800" dirty="0">
                <a:solidFill>
                  <a:schemeClr val="tx1"/>
                </a:solidFill>
                <a:cs typeface="Arial" pitchFamily="34" charset="0"/>
              </a:rPr>
              <a:t> Rate Studies </a:t>
            </a:r>
          </a:p>
          <a:p>
            <a:pPr algn="l">
              <a:buFont typeface="Arial" pitchFamily="34" charset="0"/>
              <a:buChar char="•"/>
            </a:pPr>
            <a:r>
              <a:rPr lang="en-US" sz="1800" dirty="0">
                <a:solidFill>
                  <a:schemeClr val="tx1"/>
                </a:solidFill>
                <a:cs typeface="Arial" pitchFamily="34" charset="0"/>
              </a:rPr>
              <a:t> Lighting / HVAC in Buildings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2"/>
          <p:cNvGrpSpPr>
            <a:grpSpLocks noChangeAspect="1"/>
          </p:cNvGrpSpPr>
          <p:nvPr/>
        </p:nvGrpSpPr>
        <p:grpSpPr bwMode="auto">
          <a:xfrm>
            <a:off x="5127625" y="1138238"/>
            <a:ext cx="2797175" cy="5491162"/>
            <a:chOff x="2688" y="624"/>
            <a:chExt cx="1296" cy="2544"/>
          </a:xfrm>
        </p:grpSpPr>
        <p:sp>
          <p:nvSpPr>
            <p:cNvPr id="12304" name="Rectangle 3"/>
            <p:cNvSpPr>
              <a:spLocks noChangeAspect="1" noChangeArrowheads="1"/>
            </p:cNvSpPr>
            <p:nvPr/>
          </p:nvSpPr>
          <p:spPr bwMode="auto">
            <a:xfrm>
              <a:off x="2880" y="912"/>
              <a:ext cx="384" cy="1728"/>
            </a:xfrm>
            <a:prstGeom prst="rect">
              <a:avLst/>
            </a:prstGeom>
            <a:solidFill>
              <a:srgbClr val="B10043"/>
            </a:solidFill>
            <a:ln w="19050">
              <a:solidFill>
                <a:srgbClr val="9FA0A4"/>
              </a:solidFill>
              <a:miter lim="800000"/>
              <a:headEnd/>
              <a:tailEnd/>
            </a:ln>
          </p:spPr>
          <p:txBody>
            <a:bodyPr wrap="none" anchor="ctr"/>
            <a:lstStyle/>
            <a:p>
              <a:endParaRPr lang="en-US"/>
            </a:p>
          </p:txBody>
        </p:sp>
        <p:sp>
          <p:nvSpPr>
            <p:cNvPr id="12305" name="Text Box 4"/>
            <p:cNvSpPr txBox="1">
              <a:spLocks noChangeAspect="1" noChangeArrowheads="1"/>
            </p:cNvSpPr>
            <p:nvPr/>
          </p:nvSpPr>
          <p:spPr bwMode="auto">
            <a:xfrm>
              <a:off x="2688" y="624"/>
              <a:ext cx="1296" cy="156"/>
            </a:xfrm>
            <a:prstGeom prst="rect">
              <a:avLst/>
            </a:prstGeom>
            <a:noFill/>
            <a:ln w="9525">
              <a:noFill/>
              <a:miter lim="800000"/>
              <a:headEnd/>
              <a:tailEnd/>
            </a:ln>
          </p:spPr>
          <p:txBody>
            <a:bodyPr>
              <a:spAutoFit/>
            </a:bodyPr>
            <a:lstStyle/>
            <a:p>
              <a:pPr algn="ctr">
                <a:spcBef>
                  <a:spcPct val="50000"/>
                </a:spcBef>
              </a:pPr>
              <a:r>
                <a:rPr lang="en-US" b="1">
                  <a:solidFill>
                    <a:srgbClr val="009900"/>
                  </a:solidFill>
                </a:rPr>
                <a:t>Long Payback</a:t>
              </a:r>
            </a:p>
          </p:txBody>
        </p:sp>
        <p:sp>
          <p:nvSpPr>
            <p:cNvPr id="12306" name="Rectangle 5"/>
            <p:cNvSpPr>
              <a:spLocks noChangeAspect="1" noChangeArrowheads="1"/>
            </p:cNvSpPr>
            <p:nvPr/>
          </p:nvSpPr>
          <p:spPr bwMode="auto">
            <a:xfrm>
              <a:off x="2746" y="2640"/>
              <a:ext cx="1152" cy="528"/>
            </a:xfrm>
            <a:prstGeom prst="rect">
              <a:avLst/>
            </a:prstGeom>
            <a:gradFill rotWithShape="1">
              <a:gsLst>
                <a:gs pos="0">
                  <a:srgbClr val="D2D2D4"/>
                </a:gs>
                <a:gs pos="100000">
                  <a:srgbClr val="FFFFFF"/>
                </a:gs>
              </a:gsLst>
              <a:lin ang="5400000" scaled="1"/>
            </a:gradFill>
            <a:ln w="9525">
              <a:noFill/>
              <a:miter lim="800000"/>
              <a:headEnd/>
              <a:tailEnd/>
            </a:ln>
          </p:spPr>
          <p:txBody>
            <a:bodyPr wrap="none" anchor="ctr"/>
            <a:lstStyle/>
            <a:p>
              <a:endParaRPr lang="en-US"/>
            </a:p>
          </p:txBody>
        </p:sp>
        <p:sp>
          <p:nvSpPr>
            <p:cNvPr id="12307" name="Text Box 6"/>
            <p:cNvSpPr txBox="1">
              <a:spLocks noChangeAspect="1" noChangeArrowheads="1"/>
            </p:cNvSpPr>
            <p:nvPr/>
          </p:nvSpPr>
          <p:spPr bwMode="auto">
            <a:xfrm>
              <a:off x="2860" y="2635"/>
              <a:ext cx="417" cy="156"/>
            </a:xfrm>
            <a:prstGeom prst="rect">
              <a:avLst/>
            </a:prstGeom>
            <a:noFill/>
            <a:ln w="9525">
              <a:noFill/>
              <a:miter lim="800000"/>
              <a:headEnd/>
              <a:tailEnd/>
            </a:ln>
          </p:spPr>
          <p:txBody>
            <a:bodyPr>
              <a:spAutoFit/>
            </a:bodyPr>
            <a:lstStyle/>
            <a:p>
              <a:pPr algn="ctr">
                <a:spcBef>
                  <a:spcPct val="50000"/>
                </a:spcBef>
              </a:pPr>
              <a:r>
                <a:rPr lang="en-US" b="1"/>
                <a:t>Cost</a:t>
              </a:r>
            </a:p>
          </p:txBody>
        </p:sp>
        <p:sp>
          <p:nvSpPr>
            <p:cNvPr id="12308" name="Text Box 7"/>
            <p:cNvSpPr txBox="1">
              <a:spLocks noChangeAspect="1" noChangeArrowheads="1"/>
            </p:cNvSpPr>
            <p:nvPr/>
          </p:nvSpPr>
          <p:spPr bwMode="auto">
            <a:xfrm>
              <a:off x="3322" y="2638"/>
              <a:ext cx="528" cy="156"/>
            </a:xfrm>
            <a:prstGeom prst="rect">
              <a:avLst/>
            </a:prstGeom>
            <a:noFill/>
            <a:ln w="9525">
              <a:noFill/>
              <a:miter lim="800000"/>
              <a:headEnd/>
              <a:tailEnd/>
            </a:ln>
          </p:spPr>
          <p:txBody>
            <a:bodyPr>
              <a:spAutoFit/>
            </a:bodyPr>
            <a:lstStyle/>
            <a:p>
              <a:pPr algn="ctr">
                <a:spcBef>
                  <a:spcPct val="50000"/>
                </a:spcBef>
              </a:pPr>
              <a:r>
                <a:rPr lang="en-US" b="1"/>
                <a:t>Savings</a:t>
              </a:r>
              <a:r>
                <a:rPr lang="en-US" sz="1400" b="1"/>
                <a:t> </a:t>
              </a:r>
            </a:p>
          </p:txBody>
        </p:sp>
        <p:sp>
          <p:nvSpPr>
            <p:cNvPr id="12309" name="Line 8"/>
            <p:cNvSpPr>
              <a:spLocks noChangeAspect="1" noChangeShapeType="1"/>
            </p:cNvSpPr>
            <p:nvPr/>
          </p:nvSpPr>
          <p:spPr bwMode="auto">
            <a:xfrm>
              <a:off x="2741" y="849"/>
              <a:ext cx="1152" cy="0"/>
            </a:xfrm>
            <a:prstGeom prst="line">
              <a:avLst/>
            </a:prstGeom>
            <a:noFill/>
            <a:ln w="28575">
              <a:solidFill>
                <a:schemeClr val="bg2"/>
              </a:solidFill>
              <a:round/>
              <a:headEnd/>
              <a:tailEnd/>
            </a:ln>
          </p:spPr>
          <p:txBody>
            <a:bodyPr/>
            <a:lstStyle/>
            <a:p>
              <a:endParaRPr lang="en-US"/>
            </a:p>
          </p:txBody>
        </p:sp>
        <p:sp>
          <p:nvSpPr>
            <p:cNvPr id="12310" name="Rectangle 9"/>
            <p:cNvSpPr>
              <a:spLocks noChangeAspect="1" noChangeArrowheads="1"/>
            </p:cNvSpPr>
            <p:nvPr/>
          </p:nvSpPr>
          <p:spPr bwMode="auto">
            <a:xfrm>
              <a:off x="3403" y="1968"/>
              <a:ext cx="384" cy="672"/>
            </a:xfrm>
            <a:prstGeom prst="rect">
              <a:avLst/>
            </a:prstGeom>
            <a:solidFill>
              <a:srgbClr val="4FA600"/>
            </a:solidFill>
            <a:ln w="19050">
              <a:solidFill>
                <a:srgbClr val="9FA0A4"/>
              </a:solidFill>
              <a:miter lim="800000"/>
              <a:headEnd/>
              <a:tailEnd/>
            </a:ln>
          </p:spPr>
          <p:txBody>
            <a:bodyPr wrap="none" anchor="ctr"/>
            <a:lstStyle/>
            <a:p>
              <a:endParaRPr lang="en-US"/>
            </a:p>
          </p:txBody>
        </p:sp>
        <p:sp>
          <p:nvSpPr>
            <p:cNvPr id="12311" name="Line 10"/>
            <p:cNvSpPr>
              <a:spLocks noChangeAspect="1" noChangeShapeType="1"/>
            </p:cNvSpPr>
            <p:nvPr/>
          </p:nvSpPr>
          <p:spPr bwMode="auto">
            <a:xfrm>
              <a:off x="2746" y="2640"/>
              <a:ext cx="1152" cy="0"/>
            </a:xfrm>
            <a:prstGeom prst="line">
              <a:avLst/>
            </a:prstGeom>
            <a:noFill/>
            <a:ln w="28575">
              <a:solidFill>
                <a:schemeClr val="bg2"/>
              </a:solidFill>
              <a:round/>
              <a:headEnd/>
              <a:tailEnd/>
            </a:ln>
          </p:spPr>
          <p:txBody>
            <a:bodyPr/>
            <a:lstStyle/>
            <a:p>
              <a:endParaRPr lang="en-US"/>
            </a:p>
          </p:txBody>
        </p:sp>
      </p:grpSp>
      <p:grpSp>
        <p:nvGrpSpPr>
          <p:cNvPr id="12291" name="Group 11"/>
          <p:cNvGrpSpPr>
            <a:grpSpLocks noChangeAspect="1"/>
          </p:cNvGrpSpPr>
          <p:nvPr/>
        </p:nvGrpSpPr>
        <p:grpSpPr bwMode="auto">
          <a:xfrm>
            <a:off x="1524000" y="1133475"/>
            <a:ext cx="2797175" cy="5491163"/>
            <a:chOff x="912" y="624"/>
            <a:chExt cx="1296" cy="2544"/>
          </a:xfrm>
        </p:grpSpPr>
        <p:sp>
          <p:nvSpPr>
            <p:cNvPr id="12296" name="Rectangle 12"/>
            <p:cNvSpPr>
              <a:spLocks noChangeAspect="1" noChangeArrowheads="1"/>
            </p:cNvSpPr>
            <p:nvPr/>
          </p:nvSpPr>
          <p:spPr bwMode="auto">
            <a:xfrm>
              <a:off x="1627" y="912"/>
              <a:ext cx="384" cy="1728"/>
            </a:xfrm>
            <a:prstGeom prst="rect">
              <a:avLst/>
            </a:prstGeom>
            <a:solidFill>
              <a:srgbClr val="4FA600"/>
            </a:solidFill>
            <a:ln w="19050">
              <a:solidFill>
                <a:srgbClr val="9FA0A4"/>
              </a:solidFill>
              <a:miter lim="800000"/>
              <a:headEnd/>
              <a:tailEnd/>
            </a:ln>
          </p:spPr>
          <p:txBody>
            <a:bodyPr wrap="none" anchor="ctr"/>
            <a:lstStyle/>
            <a:p>
              <a:endParaRPr lang="en-US"/>
            </a:p>
          </p:txBody>
        </p:sp>
        <p:sp>
          <p:nvSpPr>
            <p:cNvPr id="12297" name="Rectangle 13"/>
            <p:cNvSpPr>
              <a:spLocks noChangeAspect="1" noChangeArrowheads="1"/>
            </p:cNvSpPr>
            <p:nvPr/>
          </p:nvSpPr>
          <p:spPr bwMode="auto">
            <a:xfrm>
              <a:off x="1104" y="1968"/>
              <a:ext cx="384" cy="672"/>
            </a:xfrm>
            <a:prstGeom prst="rect">
              <a:avLst/>
            </a:prstGeom>
            <a:solidFill>
              <a:srgbClr val="B10043"/>
            </a:solidFill>
            <a:ln w="19050">
              <a:solidFill>
                <a:srgbClr val="9FA0A4"/>
              </a:solidFill>
              <a:miter lim="800000"/>
              <a:headEnd/>
              <a:tailEnd/>
            </a:ln>
          </p:spPr>
          <p:txBody>
            <a:bodyPr wrap="none" anchor="ctr"/>
            <a:lstStyle/>
            <a:p>
              <a:endParaRPr lang="en-US"/>
            </a:p>
          </p:txBody>
        </p:sp>
        <p:sp>
          <p:nvSpPr>
            <p:cNvPr id="12298" name="Text Box 14"/>
            <p:cNvSpPr txBox="1">
              <a:spLocks noChangeAspect="1" noChangeArrowheads="1"/>
            </p:cNvSpPr>
            <p:nvPr/>
          </p:nvSpPr>
          <p:spPr bwMode="auto">
            <a:xfrm>
              <a:off x="912" y="624"/>
              <a:ext cx="1296" cy="156"/>
            </a:xfrm>
            <a:prstGeom prst="rect">
              <a:avLst/>
            </a:prstGeom>
            <a:noFill/>
            <a:ln w="9525">
              <a:noFill/>
              <a:miter lim="800000"/>
              <a:headEnd/>
              <a:tailEnd/>
            </a:ln>
          </p:spPr>
          <p:txBody>
            <a:bodyPr>
              <a:spAutoFit/>
            </a:bodyPr>
            <a:lstStyle/>
            <a:p>
              <a:pPr algn="ctr">
                <a:spcBef>
                  <a:spcPct val="50000"/>
                </a:spcBef>
              </a:pPr>
              <a:r>
                <a:rPr lang="en-US" b="1">
                  <a:solidFill>
                    <a:srgbClr val="009900"/>
                  </a:solidFill>
                </a:rPr>
                <a:t>Quick Payback</a:t>
              </a:r>
            </a:p>
          </p:txBody>
        </p:sp>
        <p:sp>
          <p:nvSpPr>
            <p:cNvPr id="12299" name="Rectangle 15"/>
            <p:cNvSpPr>
              <a:spLocks noChangeAspect="1" noChangeArrowheads="1"/>
            </p:cNvSpPr>
            <p:nvPr/>
          </p:nvSpPr>
          <p:spPr bwMode="auto">
            <a:xfrm>
              <a:off x="970" y="2640"/>
              <a:ext cx="1152" cy="528"/>
            </a:xfrm>
            <a:prstGeom prst="rect">
              <a:avLst/>
            </a:prstGeom>
            <a:gradFill rotWithShape="1">
              <a:gsLst>
                <a:gs pos="0">
                  <a:srgbClr val="D2D2D4"/>
                </a:gs>
                <a:gs pos="100000">
                  <a:srgbClr val="FFFFFF"/>
                </a:gs>
              </a:gsLst>
              <a:lin ang="5400000" scaled="1"/>
            </a:gradFill>
            <a:ln w="9525">
              <a:noFill/>
              <a:miter lim="800000"/>
              <a:headEnd/>
              <a:tailEnd/>
            </a:ln>
          </p:spPr>
          <p:txBody>
            <a:bodyPr wrap="none" anchor="ctr"/>
            <a:lstStyle/>
            <a:p>
              <a:endParaRPr lang="en-US"/>
            </a:p>
          </p:txBody>
        </p:sp>
        <p:sp>
          <p:nvSpPr>
            <p:cNvPr id="12300" name="Text Box 16"/>
            <p:cNvSpPr txBox="1">
              <a:spLocks noChangeAspect="1" noChangeArrowheads="1"/>
            </p:cNvSpPr>
            <p:nvPr/>
          </p:nvSpPr>
          <p:spPr bwMode="auto">
            <a:xfrm>
              <a:off x="1084" y="2635"/>
              <a:ext cx="417" cy="156"/>
            </a:xfrm>
            <a:prstGeom prst="rect">
              <a:avLst/>
            </a:prstGeom>
            <a:noFill/>
            <a:ln w="9525">
              <a:noFill/>
              <a:miter lim="800000"/>
              <a:headEnd/>
              <a:tailEnd/>
            </a:ln>
          </p:spPr>
          <p:txBody>
            <a:bodyPr>
              <a:spAutoFit/>
            </a:bodyPr>
            <a:lstStyle/>
            <a:p>
              <a:pPr algn="ctr">
                <a:spcBef>
                  <a:spcPct val="50000"/>
                </a:spcBef>
              </a:pPr>
              <a:r>
                <a:rPr lang="en-US" b="1"/>
                <a:t>Cost</a:t>
              </a:r>
            </a:p>
          </p:txBody>
        </p:sp>
        <p:sp>
          <p:nvSpPr>
            <p:cNvPr id="12301" name="Line 17"/>
            <p:cNvSpPr>
              <a:spLocks noChangeAspect="1" noChangeShapeType="1"/>
            </p:cNvSpPr>
            <p:nvPr/>
          </p:nvSpPr>
          <p:spPr bwMode="auto">
            <a:xfrm>
              <a:off x="970" y="2640"/>
              <a:ext cx="1152" cy="0"/>
            </a:xfrm>
            <a:prstGeom prst="line">
              <a:avLst/>
            </a:prstGeom>
            <a:noFill/>
            <a:ln w="28575">
              <a:solidFill>
                <a:schemeClr val="bg2"/>
              </a:solidFill>
              <a:round/>
              <a:headEnd/>
              <a:tailEnd/>
            </a:ln>
          </p:spPr>
          <p:txBody>
            <a:bodyPr/>
            <a:lstStyle/>
            <a:p>
              <a:endParaRPr lang="en-US"/>
            </a:p>
          </p:txBody>
        </p:sp>
        <p:sp>
          <p:nvSpPr>
            <p:cNvPr id="12302" name="Text Box 18"/>
            <p:cNvSpPr txBox="1">
              <a:spLocks noChangeAspect="1" noChangeArrowheads="1"/>
            </p:cNvSpPr>
            <p:nvPr/>
          </p:nvSpPr>
          <p:spPr bwMode="auto">
            <a:xfrm>
              <a:off x="1546" y="2638"/>
              <a:ext cx="528" cy="156"/>
            </a:xfrm>
            <a:prstGeom prst="rect">
              <a:avLst/>
            </a:prstGeom>
            <a:noFill/>
            <a:ln w="9525">
              <a:noFill/>
              <a:miter lim="800000"/>
              <a:headEnd/>
              <a:tailEnd/>
            </a:ln>
          </p:spPr>
          <p:txBody>
            <a:bodyPr>
              <a:spAutoFit/>
            </a:bodyPr>
            <a:lstStyle/>
            <a:p>
              <a:pPr algn="ctr">
                <a:spcBef>
                  <a:spcPct val="50000"/>
                </a:spcBef>
              </a:pPr>
              <a:r>
                <a:rPr lang="en-US" b="1"/>
                <a:t>Savings </a:t>
              </a:r>
            </a:p>
          </p:txBody>
        </p:sp>
        <p:sp>
          <p:nvSpPr>
            <p:cNvPr id="12303" name="Line 19"/>
            <p:cNvSpPr>
              <a:spLocks noChangeAspect="1" noChangeShapeType="1"/>
            </p:cNvSpPr>
            <p:nvPr/>
          </p:nvSpPr>
          <p:spPr bwMode="auto">
            <a:xfrm>
              <a:off x="965" y="849"/>
              <a:ext cx="1152" cy="0"/>
            </a:xfrm>
            <a:prstGeom prst="line">
              <a:avLst/>
            </a:prstGeom>
            <a:noFill/>
            <a:ln w="28575">
              <a:solidFill>
                <a:schemeClr val="bg2"/>
              </a:solidFill>
              <a:round/>
              <a:headEnd/>
              <a:tailEnd/>
            </a:ln>
          </p:spPr>
          <p:txBody>
            <a:bodyPr/>
            <a:lstStyle/>
            <a:p>
              <a:endParaRPr lang="en-US"/>
            </a:p>
          </p:txBody>
        </p:sp>
      </p:grpSp>
      <p:sp>
        <p:nvSpPr>
          <p:cNvPr id="22" name="Rectangle 20"/>
          <p:cNvSpPr>
            <a:spLocks noGrp="1" noChangeArrowheads="1"/>
          </p:cNvSpPr>
          <p:nvPr>
            <p:ph type="title" idx="4294967295"/>
          </p:nvPr>
        </p:nvSpPr>
        <p:spPr>
          <a:xfrm>
            <a:off x="228600" y="304800"/>
            <a:ext cx="8420100" cy="508000"/>
          </a:xfrm>
        </p:spPr>
        <p:txBody>
          <a:bodyPr lIns="92075" tIns="46038" rIns="92075" bIns="46038">
            <a:normAutofit fontScale="90000"/>
          </a:bodyPr>
          <a:lstStyle/>
          <a:p>
            <a:pPr eaLnBrk="1" hangingPunct="1">
              <a:defRPr/>
            </a:pPr>
            <a:r>
              <a:rPr lang="en-US" dirty="0" smtClean="0">
                <a:solidFill>
                  <a:srgbClr val="009900"/>
                </a:solidFill>
              </a:rPr>
              <a:t>A comprehensive approach</a:t>
            </a:r>
          </a:p>
        </p:txBody>
      </p:sp>
      <p:pic>
        <p:nvPicPr>
          <p:cNvPr id="12293" name="Picture 21" descr="Plus"/>
          <p:cNvPicPr>
            <a:picLocks noChangeAspect="1" noChangeArrowheads="1"/>
          </p:cNvPicPr>
          <p:nvPr/>
        </p:nvPicPr>
        <p:blipFill>
          <a:blip r:embed="rId3" cstate="print"/>
          <a:srcRect/>
          <a:stretch>
            <a:fillRect/>
          </a:stretch>
        </p:blipFill>
        <p:spPr bwMode="auto">
          <a:xfrm>
            <a:off x="4267200" y="3124200"/>
            <a:ext cx="838200" cy="857250"/>
          </a:xfrm>
          <a:prstGeom prst="rect">
            <a:avLst/>
          </a:prstGeom>
          <a:noFill/>
          <a:ln w="9525">
            <a:noFill/>
            <a:miter lim="800000"/>
            <a:headEnd/>
            <a:tailEnd/>
          </a:ln>
        </p:spPr>
      </p:pic>
      <p:sp>
        <p:nvSpPr>
          <p:cNvPr id="12294" name="Text Box 22"/>
          <p:cNvSpPr txBox="1">
            <a:spLocks noChangeArrowheads="1"/>
          </p:cNvSpPr>
          <p:nvPr/>
        </p:nvSpPr>
        <p:spPr bwMode="auto">
          <a:xfrm>
            <a:off x="76200" y="2443163"/>
            <a:ext cx="2732088" cy="1069975"/>
          </a:xfrm>
          <a:prstGeom prst="rect">
            <a:avLst/>
          </a:prstGeom>
          <a:noFill/>
          <a:ln w="9525">
            <a:noFill/>
            <a:miter lim="800000"/>
            <a:headEnd/>
            <a:tailEnd/>
          </a:ln>
        </p:spPr>
        <p:txBody>
          <a:bodyPr>
            <a:spAutoFit/>
          </a:bodyPr>
          <a:lstStyle/>
          <a:p>
            <a:pPr>
              <a:spcBef>
                <a:spcPct val="50000"/>
              </a:spcBef>
              <a:buFontTx/>
              <a:buChar char="•"/>
            </a:pPr>
            <a:r>
              <a:rPr lang="en-US" b="1">
                <a:solidFill>
                  <a:srgbClr val="009900"/>
                </a:solidFill>
                <a:cs typeface="Arial" pitchFamily="34" charset="0"/>
              </a:rPr>
              <a:t>Fine Bubble Diffusers</a:t>
            </a:r>
          </a:p>
          <a:p>
            <a:pPr>
              <a:spcBef>
                <a:spcPct val="50000"/>
              </a:spcBef>
              <a:buFontTx/>
              <a:buChar char="•"/>
            </a:pPr>
            <a:r>
              <a:rPr lang="en-US" b="1">
                <a:solidFill>
                  <a:srgbClr val="009900"/>
                </a:solidFill>
                <a:cs typeface="Arial" pitchFamily="34" charset="0"/>
              </a:rPr>
              <a:t>SCADA System</a:t>
            </a:r>
          </a:p>
          <a:p>
            <a:pPr>
              <a:spcBef>
                <a:spcPct val="50000"/>
              </a:spcBef>
              <a:buFontTx/>
              <a:buChar char="•"/>
            </a:pPr>
            <a:r>
              <a:rPr lang="en-US" b="1">
                <a:solidFill>
                  <a:srgbClr val="009900"/>
                </a:solidFill>
                <a:cs typeface="Arial" pitchFamily="34" charset="0"/>
              </a:rPr>
              <a:t>VFDs</a:t>
            </a:r>
          </a:p>
        </p:txBody>
      </p:sp>
      <p:sp>
        <p:nvSpPr>
          <p:cNvPr id="12295" name="Text Box 24"/>
          <p:cNvSpPr txBox="1">
            <a:spLocks noChangeArrowheads="1"/>
          </p:cNvSpPr>
          <p:nvPr/>
        </p:nvSpPr>
        <p:spPr bwMode="auto">
          <a:xfrm>
            <a:off x="6705600" y="2290763"/>
            <a:ext cx="2133600" cy="1570037"/>
          </a:xfrm>
          <a:prstGeom prst="rect">
            <a:avLst/>
          </a:prstGeom>
          <a:noFill/>
          <a:ln w="9525">
            <a:noFill/>
            <a:miter lim="800000"/>
            <a:headEnd/>
            <a:tailEnd/>
          </a:ln>
        </p:spPr>
        <p:txBody>
          <a:bodyPr>
            <a:spAutoFit/>
          </a:bodyPr>
          <a:lstStyle/>
          <a:p>
            <a:pPr algn="l">
              <a:spcBef>
                <a:spcPct val="50000"/>
              </a:spcBef>
              <a:buFontTx/>
              <a:buChar char="•"/>
            </a:pPr>
            <a:r>
              <a:rPr lang="en-US" b="1">
                <a:solidFill>
                  <a:srgbClr val="009900"/>
                </a:solidFill>
                <a:cs typeface="Arial" pitchFamily="34" charset="0"/>
              </a:rPr>
              <a:t>Aeration System Optimization</a:t>
            </a:r>
          </a:p>
          <a:p>
            <a:pPr algn="l">
              <a:spcBef>
                <a:spcPct val="50000"/>
              </a:spcBef>
              <a:buFontTx/>
              <a:buChar char="•"/>
            </a:pPr>
            <a:r>
              <a:rPr lang="en-US" b="1">
                <a:solidFill>
                  <a:srgbClr val="009900"/>
                </a:solidFill>
                <a:cs typeface="Arial" pitchFamily="34" charset="0"/>
              </a:rPr>
              <a:t>Biogas for CHP</a:t>
            </a:r>
          </a:p>
          <a:p>
            <a:pPr algn="l">
              <a:spcBef>
                <a:spcPct val="50000"/>
              </a:spcBef>
              <a:buFontTx/>
              <a:buChar char="•"/>
            </a:pPr>
            <a:r>
              <a:rPr lang="en-US" b="1">
                <a:solidFill>
                  <a:srgbClr val="009900"/>
                </a:solidFill>
                <a:cs typeface="Arial" pitchFamily="34" charset="0"/>
              </a:rPr>
              <a:t>Optimize Digester Performance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a:xfrm>
            <a:off x="457200" y="533400"/>
            <a:ext cx="8280400" cy="5867400"/>
          </a:xfrm>
          <a:prstGeom prst="rect">
            <a:avLst/>
          </a:prstGeom>
        </p:spPr>
        <p:txBody>
          <a:bodyPr>
            <a:normAutofit/>
          </a:bodyPr>
          <a:lstStyle/>
          <a:p>
            <a:pPr algn="l" fontAlgn="auto">
              <a:spcBef>
                <a:spcPct val="20000"/>
              </a:spcBef>
              <a:spcAft>
                <a:spcPts val="0"/>
              </a:spcAft>
              <a:buFont typeface="Arial" pitchFamily="34" charset="0"/>
              <a:buNone/>
              <a:defRPr/>
            </a:pPr>
            <a:endParaRPr lang="sv-SE" sz="2200" b="1" i="1" dirty="0">
              <a:solidFill>
                <a:schemeClr val="tx1"/>
              </a:solidFill>
              <a:latin typeface="+mn-lt"/>
            </a:endParaRPr>
          </a:p>
          <a:p>
            <a:pPr algn="l" fontAlgn="auto">
              <a:spcBef>
                <a:spcPct val="20000"/>
              </a:spcBef>
              <a:spcAft>
                <a:spcPts val="0"/>
              </a:spcAft>
              <a:buFont typeface="Arial" pitchFamily="34" charset="0"/>
              <a:buChar char="•"/>
              <a:defRPr/>
            </a:pPr>
            <a:endParaRPr lang="en-US" sz="2200" b="1" i="1" dirty="0">
              <a:solidFill>
                <a:schemeClr val="bg2"/>
              </a:solidFill>
              <a:latin typeface="+mn-lt"/>
            </a:endParaRPr>
          </a:p>
          <a:p>
            <a:pPr algn="l" fontAlgn="auto">
              <a:spcBef>
                <a:spcPct val="20000"/>
              </a:spcBef>
              <a:spcAft>
                <a:spcPts val="0"/>
              </a:spcAft>
              <a:buClr>
                <a:srgbClr val="009900"/>
              </a:buClr>
              <a:buFont typeface="Arial" pitchFamily="34" charset="0"/>
              <a:buChar char="•"/>
              <a:defRPr/>
            </a:pPr>
            <a:r>
              <a:rPr lang="en-US" sz="2200" dirty="0">
                <a:solidFill>
                  <a:schemeClr val="tx1"/>
                </a:solidFill>
                <a:latin typeface="+mn-lt"/>
              </a:rPr>
              <a:t>  Develop, design and arrange financing for projects</a:t>
            </a:r>
          </a:p>
          <a:p>
            <a:pPr algn="l" fontAlgn="auto">
              <a:spcBef>
                <a:spcPct val="20000"/>
              </a:spcBef>
              <a:spcAft>
                <a:spcPts val="0"/>
              </a:spcAft>
              <a:buClr>
                <a:srgbClr val="009900"/>
              </a:buClr>
              <a:buFont typeface="Arial" pitchFamily="34" charset="0"/>
              <a:buChar char="•"/>
              <a:defRPr/>
            </a:pPr>
            <a:r>
              <a:rPr lang="en-US" sz="2200" dirty="0">
                <a:solidFill>
                  <a:schemeClr val="tx1"/>
                </a:solidFill>
                <a:latin typeface="+mn-lt"/>
              </a:rPr>
              <a:t>  Install and maintain the energy efficient equipment </a:t>
            </a:r>
          </a:p>
          <a:p>
            <a:pPr algn="l" fontAlgn="auto">
              <a:spcBef>
                <a:spcPct val="20000"/>
              </a:spcBef>
              <a:spcAft>
                <a:spcPts val="0"/>
              </a:spcAft>
              <a:buClr>
                <a:srgbClr val="009900"/>
              </a:buClr>
              <a:buFont typeface="Arial" pitchFamily="34" charset="0"/>
              <a:buChar char="•"/>
              <a:defRPr/>
            </a:pPr>
            <a:r>
              <a:rPr lang="en-US" sz="2200" dirty="0">
                <a:solidFill>
                  <a:schemeClr val="tx1"/>
                </a:solidFill>
                <a:latin typeface="+mn-lt"/>
              </a:rPr>
              <a:t>  Typically works with preferred consulting engineers</a:t>
            </a:r>
          </a:p>
          <a:p>
            <a:pPr algn="l" fontAlgn="auto">
              <a:spcBef>
                <a:spcPct val="20000"/>
              </a:spcBef>
              <a:spcAft>
                <a:spcPts val="0"/>
              </a:spcAft>
              <a:buClr>
                <a:srgbClr val="009900"/>
              </a:buClr>
              <a:buFont typeface="Arial" pitchFamily="34" charset="0"/>
              <a:buChar char="•"/>
              <a:defRPr/>
            </a:pPr>
            <a:r>
              <a:rPr lang="en-US" sz="2200" dirty="0">
                <a:solidFill>
                  <a:schemeClr val="tx1"/>
                </a:solidFill>
                <a:latin typeface="+mn-lt"/>
              </a:rPr>
              <a:t>  Measure, monitor and verify the project’s energy savings</a:t>
            </a:r>
          </a:p>
          <a:p>
            <a:pPr algn="l" fontAlgn="auto">
              <a:spcBef>
                <a:spcPct val="20000"/>
              </a:spcBef>
              <a:spcAft>
                <a:spcPts val="0"/>
              </a:spcAft>
              <a:buClr>
                <a:srgbClr val="009900"/>
              </a:buClr>
              <a:buFont typeface="Arial" pitchFamily="34" charset="0"/>
              <a:buChar char="•"/>
              <a:defRPr/>
            </a:pPr>
            <a:r>
              <a:rPr lang="en-US" sz="2200" dirty="0">
                <a:solidFill>
                  <a:schemeClr val="tx1"/>
                </a:solidFill>
                <a:latin typeface="+mn-lt"/>
              </a:rPr>
              <a:t>  Guarantees both the maximum project cost and the projected energy savings </a:t>
            </a:r>
          </a:p>
        </p:txBody>
      </p:sp>
      <p:sp>
        <p:nvSpPr>
          <p:cNvPr id="13315" name="TextBox 2"/>
          <p:cNvSpPr txBox="1">
            <a:spLocks noChangeArrowheads="1"/>
          </p:cNvSpPr>
          <p:nvPr/>
        </p:nvSpPr>
        <p:spPr bwMode="auto">
          <a:xfrm>
            <a:off x="398463" y="241300"/>
            <a:ext cx="8347075" cy="646113"/>
          </a:xfrm>
          <a:prstGeom prst="rect">
            <a:avLst/>
          </a:prstGeom>
          <a:noFill/>
          <a:ln w="9525">
            <a:noFill/>
            <a:miter lim="800000"/>
            <a:headEnd/>
            <a:tailEnd/>
          </a:ln>
        </p:spPr>
        <p:txBody>
          <a:bodyPr>
            <a:spAutoFit/>
          </a:bodyPr>
          <a:lstStyle/>
          <a:p>
            <a:pPr algn="l">
              <a:buClr>
                <a:srgbClr val="009900"/>
              </a:buClr>
            </a:pPr>
            <a:r>
              <a:rPr lang="en-US" sz="3600">
                <a:solidFill>
                  <a:srgbClr val="009900"/>
                </a:solidFill>
                <a:cs typeface="Arial" pitchFamily="34" charset="0"/>
              </a:rPr>
              <a:t>What does the ESCO provide?</a:t>
            </a:r>
          </a:p>
        </p:txBody>
      </p:sp>
      <p:pic>
        <p:nvPicPr>
          <p:cNvPr id="13316" name="Picture 5" descr="performance contract life cycle"/>
          <p:cNvPicPr>
            <a:picLocks noChangeAspect="1" noChangeArrowheads="1"/>
          </p:cNvPicPr>
          <p:nvPr/>
        </p:nvPicPr>
        <p:blipFill>
          <a:blip r:embed="rId3" cstate="print"/>
          <a:srcRect/>
          <a:stretch>
            <a:fillRect/>
          </a:stretch>
        </p:blipFill>
        <p:spPr bwMode="auto">
          <a:xfrm>
            <a:off x="2603500" y="3429000"/>
            <a:ext cx="5549900" cy="323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2"/>
          <p:cNvGrpSpPr>
            <a:grpSpLocks/>
          </p:cNvGrpSpPr>
          <p:nvPr/>
        </p:nvGrpSpPr>
        <p:grpSpPr bwMode="auto">
          <a:xfrm>
            <a:off x="0" y="1270000"/>
            <a:ext cx="5711825" cy="962025"/>
            <a:chOff x="0" y="1143000"/>
            <a:chExt cx="5711638" cy="961926"/>
          </a:xfrm>
        </p:grpSpPr>
        <p:sp>
          <p:nvSpPr>
            <p:cNvPr id="14355" name="Rectangle 8"/>
            <p:cNvSpPr>
              <a:spLocks noChangeArrowheads="1"/>
            </p:cNvSpPr>
            <p:nvPr/>
          </p:nvSpPr>
          <p:spPr bwMode="auto">
            <a:xfrm>
              <a:off x="0" y="1705074"/>
              <a:ext cx="184731" cy="399852"/>
            </a:xfrm>
            <a:prstGeom prst="rect">
              <a:avLst/>
            </a:prstGeom>
            <a:noFill/>
            <a:ln w="12700" algn="ctr">
              <a:noFill/>
              <a:miter lim="800000"/>
              <a:headEnd/>
              <a:tailEnd/>
            </a:ln>
          </p:spPr>
          <p:txBody>
            <a:bodyPr wrap="none" anchor="ctr">
              <a:spAutoFit/>
            </a:bodyPr>
            <a:lstStyle/>
            <a:p>
              <a:endParaRPr lang="en-US">
                <a:cs typeface="Arial" pitchFamily="34" charset="0"/>
              </a:endParaRPr>
            </a:p>
          </p:txBody>
        </p:sp>
        <p:sp>
          <p:nvSpPr>
            <p:cNvPr id="14356" name="Rectangle 3"/>
            <p:cNvSpPr>
              <a:spLocks noChangeArrowheads="1"/>
            </p:cNvSpPr>
            <p:nvPr/>
          </p:nvSpPr>
          <p:spPr bwMode="auto">
            <a:xfrm>
              <a:off x="1331913" y="1235700"/>
              <a:ext cx="4379725" cy="584398"/>
            </a:xfrm>
            <a:prstGeom prst="rect">
              <a:avLst/>
            </a:prstGeom>
            <a:noFill/>
            <a:ln w="12700">
              <a:noFill/>
              <a:miter lim="800000"/>
              <a:headEnd type="none" w="sm" len="sm"/>
              <a:tailEnd type="none" w="sm" len="sm"/>
            </a:ln>
          </p:spPr>
          <p:txBody>
            <a:bodyPr wrap="none" anchor="ctr">
              <a:spAutoFit/>
            </a:bodyPr>
            <a:lstStyle/>
            <a:p>
              <a:pPr algn="l"/>
              <a:r>
                <a:rPr lang="en-GB" b="1">
                  <a:solidFill>
                    <a:srgbClr val="009900"/>
                  </a:solidFill>
                  <a:cs typeface="Arial" pitchFamily="34" charset="0"/>
                </a:rPr>
                <a:t>Slow Water and sewer rate increases</a:t>
              </a:r>
            </a:p>
            <a:p>
              <a:pPr algn="l"/>
              <a:r>
                <a:rPr lang="en-GB">
                  <a:solidFill>
                    <a:srgbClr val="B10043"/>
                  </a:solidFill>
                  <a:cs typeface="Arial" pitchFamily="34" charset="0"/>
                </a:rPr>
                <a:t>Redirect funds already being spent on utilities</a:t>
              </a:r>
              <a:r>
                <a:rPr lang="en-GB">
                  <a:solidFill>
                    <a:srgbClr val="595959"/>
                  </a:solidFill>
                  <a:cs typeface="Arial" pitchFamily="34" charset="0"/>
                </a:rPr>
                <a:t> </a:t>
              </a:r>
            </a:p>
          </p:txBody>
        </p:sp>
        <p:pic>
          <p:nvPicPr>
            <p:cNvPr id="14357" name="Picture 15" descr="Tested &amp; validated">
              <a:hlinkClick r:id="rId3"/>
            </p:cNvPr>
            <p:cNvPicPr>
              <a:picLocks noChangeAspect="1" noChangeArrowheads="1"/>
            </p:cNvPicPr>
            <p:nvPr/>
          </p:nvPicPr>
          <p:blipFill>
            <a:blip r:embed="rId4" cstate="print"/>
            <a:srcRect/>
            <a:stretch>
              <a:fillRect/>
            </a:stretch>
          </p:blipFill>
          <p:spPr bwMode="auto">
            <a:xfrm>
              <a:off x="457200" y="1143000"/>
              <a:ext cx="666750" cy="666750"/>
            </a:xfrm>
            <a:prstGeom prst="rect">
              <a:avLst/>
            </a:prstGeom>
            <a:noFill/>
            <a:ln w="9525">
              <a:noFill/>
              <a:miter lim="800000"/>
              <a:headEnd/>
              <a:tailEnd/>
            </a:ln>
          </p:spPr>
        </p:pic>
      </p:grpSp>
      <p:grpSp>
        <p:nvGrpSpPr>
          <p:cNvPr id="14339" name="Group 14"/>
          <p:cNvGrpSpPr>
            <a:grpSpLocks/>
          </p:cNvGrpSpPr>
          <p:nvPr/>
        </p:nvGrpSpPr>
        <p:grpSpPr bwMode="auto">
          <a:xfrm>
            <a:off x="457200" y="1924050"/>
            <a:ext cx="7391400" cy="925513"/>
            <a:chOff x="457200" y="1881000"/>
            <a:chExt cx="7390780" cy="926160"/>
          </a:xfrm>
        </p:grpSpPr>
        <p:sp>
          <p:nvSpPr>
            <p:cNvPr id="14353" name="Rectangle 7"/>
            <p:cNvSpPr>
              <a:spLocks noChangeArrowheads="1"/>
            </p:cNvSpPr>
            <p:nvPr/>
          </p:nvSpPr>
          <p:spPr bwMode="auto">
            <a:xfrm>
              <a:off x="1331839" y="1976438"/>
              <a:ext cx="6516141" cy="830722"/>
            </a:xfrm>
            <a:prstGeom prst="rect">
              <a:avLst/>
            </a:prstGeom>
            <a:noFill/>
            <a:ln w="12700">
              <a:noFill/>
              <a:miter lim="800000"/>
              <a:headEnd type="none" w="sm" len="sm"/>
              <a:tailEnd type="none" w="sm" len="sm"/>
            </a:ln>
          </p:spPr>
          <p:txBody>
            <a:bodyPr>
              <a:spAutoFit/>
            </a:bodyPr>
            <a:lstStyle/>
            <a:p>
              <a:pPr algn="l"/>
              <a:r>
                <a:rPr lang="en-GB" b="1">
                  <a:solidFill>
                    <a:srgbClr val="009900"/>
                  </a:solidFill>
                  <a:cs typeface="Arial" pitchFamily="34" charset="0"/>
                </a:rPr>
                <a:t>A solution with multiple benefits</a:t>
              </a:r>
              <a:endParaRPr lang="en-GB">
                <a:solidFill>
                  <a:srgbClr val="009900"/>
                </a:solidFill>
                <a:cs typeface="Arial" pitchFamily="34" charset="0"/>
              </a:endParaRPr>
            </a:p>
            <a:p>
              <a:pPr algn="l"/>
              <a:r>
                <a:rPr lang="en-GB">
                  <a:solidFill>
                    <a:srgbClr val="B10043"/>
                  </a:solidFill>
                  <a:cs typeface="Arial" pitchFamily="34" charset="0"/>
                </a:rPr>
                <a:t>Guarantee performance and financials so that you are assured this is a good decision</a:t>
              </a:r>
            </a:p>
          </p:txBody>
        </p:sp>
        <p:pic>
          <p:nvPicPr>
            <p:cNvPr id="14354" name="Picture 17" descr="Tested &amp; validated">
              <a:hlinkClick r:id="rId3"/>
            </p:cNvPr>
            <p:cNvPicPr>
              <a:picLocks noChangeAspect="1" noChangeArrowheads="1"/>
            </p:cNvPicPr>
            <p:nvPr/>
          </p:nvPicPr>
          <p:blipFill>
            <a:blip r:embed="rId4" cstate="print"/>
            <a:srcRect/>
            <a:stretch>
              <a:fillRect/>
            </a:stretch>
          </p:blipFill>
          <p:spPr bwMode="auto">
            <a:xfrm>
              <a:off x="457200" y="1881000"/>
              <a:ext cx="666750" cy="666750"/>
            </a:xfrm>
            <a:prstGeom prst="rect">
              <a:avLst/>
            </a:prstGeom>
            <a:noFill/>
            <a:ln w="9525">
              <a:noFill/>
              <a:miter lim="800000"/>
              <a:headEnd/>
              <a:tailEnd/>
            </a:ln>
          </p:spPr>
        </p:pic>
      </p:grpSp>
      <p:grpSp>
        <p:nvGrpSpPr>
          <p:cNvPr id="14340" name="Group 15"/>
          <p:cNvGrpSpPr>
            <a:grpSpLocks/>
          </p:cNvGrpSpPr>
          <p:nvPr/>
        </p:nvGrpSpPr>
        <p:grpSpPr bwMode="auto">
          <a:xfrm>
            <a:off x="457200" y="3581400"/>
            <a:ext cx="8077200" cy="704850"/>
            <a:chOff x="457200" y="3079791"/>
            <a:chExt cx="8077200" cy="705189"/>
          </a:xfrm>
        </p:grpSpPr>
        <p:sp>
          <p:nvSpPr>
            <p:cNvPr id="14351" name="Rectangle 5"/>
            <p:cNvSpPr>
              <a:spLocks noChangeArrowheads="1"/>
            </p:cNvSpPr>
            <p:nvPr/>
          </p:nvSpPr>
          <p:spPr bwMode="auto">
            <a:xfrm>
              <a:off x="1331913" y="3200399"/>
              <a:ext cx="7202487" cy="584581"/>
            </a:xfrm>
            <a:prstGeom prst="rect">
              <a:avLst/>
            </a:prstGeom>
            <a:noFill/>
            <a:ln w="12700">
              <a:noFill/>
              <a:miter lim="800000"/>
              <a:headEnd type="none" w="sm" len="sm"/>
              <a:tailEnd type="none" w="sm" len="sm"/>
            </a:ln>
          </p:spPr>
          <p:txBody>
            <a:bodyPr>
              <a:spAutoFit/>
            </a:bodyPr>
            <a:lstStyle/>
            <a:p>
              <a:pPr algn="l"/>
              <a:r>
                <a:rPr lang="en-GB" b="1">
                  <a:solidFill>
                    <a:srgbClr val="009900"/>
                  </a:solidFill>
                  <a:cs typeface="Arial" pitchFamily="34" charset="0"/>
                </a:rPr>
                <a:t>Energy price &amp; availability issues</a:t>
              </a:r>
              <a:endParaRPr lang="en-GB">
                <a:solidFill>
                  <a:srgbClr val="009900"/>
                </a:solidFill>
                <a:cs typeface="Arial" pitchFamily="34" charset="0"/>
              </a:endParaRPr>
            </a:p>
            <a:p>
              <a:pPr algn="l"/>
              <a:r>
                <a:rPr lang="en-GB">
                  <a:solidFill>
                    <a:srgbClr val="B10043"/>
                  </a:solidFill>
                  <a:cs typeface="Arial" pitchFamily="34" charset="0"/>
                </a:rPr>
                <a:t>Be equipped with the tools and expertise to manage rising energy costs</a:t>
              </a:r>
            </a:p>
          </p:txBody>
        </p:sp>
        <p:pic>
          <p:nvPicPr>
            <p:cNvPr id="14352" name="Picture 19" descr="Tested &amp; validated">
              <a:hlinkClick r:id="rId3"/>
            </p:cNvPr>
            <p:cNvPicPr>
              <a:picLocks noChangeAspect="1" noChangeArrowheads="1"/>
            </p:cNvPicPr>
            <p:nvPr/>
          </p:nvPicPr>
          <p:blipFill>
            <a:blip r:embed="rId4" cstate="print"/>
            <a:srcRect/>
            <a:stretch>
              <a:fillRect/>
            </a:stretch>
          </p:blipFill>
          <p:spPr bwMode="auto">
            <a:xfrm>
              <a:off x="457200" y="3079791"/>
              <a:ext cx="666750" cy="666750"/>
            </a:xfrm>
            <a:prstGeom prst="rect">
              <a:avLst/>
            </a:prstGeom>
            <a:noFill/>
            <a:ln w="9525">
              <a:noFill/>
              <a:miter lim="800000"/>
              <a:headEnd/>
              <a:tailEnd/>
            </a:ln>
          </p:spPr>
        </p:pic>
      </p:grpSp>
      <p:grpSp>
        <p:nvGrpSpPr>
          <p:cNvPr id="14341" name="Group 16"/>
          <p:cNvGrpSpPr>
            <a:grpSpLocks/>
          </p:cNvGrpSpPr>
          <p:nvPr/>
        </p:nvGrpSpPr>
        <p:grpSpPr bwMode="auto">
          <a:xfrm>
            <a:off x="457200" y="4267200"/>
            <a:ext cx="8458200" cy="754063"/>
            <a:chOff x="457200" y="4173789"/>
            <a:chExt cx="8458200" cy="754271"/>
          </a:xfrm>
        </p:grpSpPr>
        <p:sp>
          <p:nvSpPr>
            <p:cNvPr id="14349" name="Rectangle 8"/>
            <p:cNvSpPr>
              <a:spLocks noChangeArrowheads="1"/>
            </p:cNvSpPr>
            <p:nvPr/>
          </p:nvSpPr>
          <p:spPr bwMode="auto">
            <a:xfrm>
              <a:off x="1331913" y="4343400"/>
              <a:ext cx="7583487" cy="584660"/>
            </a:xfrm>
            <a:prstGeom prst="rect">
              <a:avLst/>
            </a:prstGeom>
            <a:noFill/>
            <a:ln w="12700">
              <a:noFill/>
              <a:miter lim="800000"/>
              <a:headEnd type="none" w="sm" len="sm"/>
              <a:tailEnd type="none" w="sm" len="sm"/>
            </a:ln>
          </p:spPr>
          <p:txBody>
            <a:bodyPr>
              <a:spAutoFit/>
            </a:bodyPr>
            <a:lstStyle/>
            <a:p>
              <a:pPr algn="l"/>
              <a:r>
                <a:rPr lang="en-GB" b="1">
                  <a:solidFill>
                    <a:srgbClr val="009900"/>
                  </a:solidFill>
                  <a:cs typeface="Arial" pitchFamily="34" charset="0"/>
                </a:rPr>
                <a:t>Legislative mandates</a:t>
              </a:r>
              <a:endParaRPr lang="en-GB">
                <a:solidFill>
                  <a:srgbClr val="009900"/>
                </a:solidFill>
                <a:cs typeface="Arial" pitchFamily="34" charset="0"/>
              </a:endParaRPr>
            </a:p>
            <a:p>
              <a:pPr algn="l"/>
              <a:r>
                <a:rPr lang="en-GB">
                  <a:solidFill>
                    <a:srgbClr val="B10043"/>
                  </a:solidFill>
                  <a:cs typeface="Arial" pitchFamily="34" charset="0"/>
                </a:rPr>
                <a:t>Reach energy requirements and defer mandates  </a:t>
              </a:r>
            </a:p>
          </p:txBody>
        </p:sp>
        <p:pic>
          <p:nvPicPr>
            <p:cNvPr id="14350" name="Picture 21" descr="Tested &amp; validated">
              <a:hlinkClick r:id="rId3"/>
            </p:cNvPr>
            <p:cNvPicPr>
              <a:picLocks noChangeAspect="1" noChangeArrowheads="1"/>
            </p:cNvPicPr>
            <p:nvPr/>
          </p:nvPicPr>
          <p:blipFill>
            <a:blip r:embed="rId4" cstate="print"/>
            <a:srcRect/>
            <a:stretch>
              <a:fillRect/>
            </a:stretch>
          </p:blipFill>
          <p:spPr bwMode="auto">
            <a:xfrm>
              <a:off x="457200" y="4173789"/>
              <a:ext cx="666750" cy="666750"/>
            </a:xfrm>
            <a:prstGeom prst="rect">
              <a:avLst/>
            </a:prstGeom>
            <a:noFill/>
            <a:ln w="9525">
              <a:noFill/>
              <a:miter lim="800000"/>
              <a:headEnd/>
              <a:tailEnd/>
            </a:ln>
          </p:spPr>
        </p:pic>
      </p:grpSp>
      <p:grpSp>
        <p:nvGrpSpPr>
          <p:cNvPr id="14342" name="Group 17"/>
          <p:cNvGrpSpPr>
            <a:grpSpLocks/>
          </p:cNvGrpSpPr>
          <p:nvPr/>
        </p:nvGrpSpPr>
        <p:grpSpPr bwMode="auto">
          <a:xfrm>
            <a:off x="457200" y="4953000"/>
            <a:ext cx="7848600" cy="755650"/>
            <a:chOff x="457200" y="5086629"/>
            <a:chExt cx="7848600" cy="755752"/>
          </a:xfrm>
        </p:grpSpPr>
        <p:sp>
          <p:nvSpPr>
            <p:cNvPr id="14347" name="Rectangle 8"/>
            <p:cNvSpPr>
              <a:spLocks noChangeArrowheads="1"/>
            </p:cNvSpPr>
            <p:nvPr/>
          </p:nvSpPr>
          <p:spPr bwMode="auto">
            <a:xfrm>
              <a:off x="1295400" y="5257800"/>
              <a:ext cx="7010400" cy="584581"/>
            </a:xfrm>
            <a:prstGeom prst="rect">
              <a:avLst/>
            </a:prstGeom>
            <a:noFill/>
            <a:ln w="12700">
              <a:noFill/>
              <a:miter lim="800000"/>
              <a:headEnd type="none" w="sm" len="sm"/>
              <a:tailEnd type="none" w="sm" len="sm"/>
            </a:ln>
          </p:spPr>
          <p:txBody>
            <a:bodyPr>
              <a:spAutoFit/>
            </a:bodyPr>
            <a:lstStyle/>
            <a:p>
              <a:pPr algn="l"/>
              <a:r>
                <a:rPr lang="en-GB" b="1">
                  <a:solidFill>
                    <a:srgbClr val="009900"/>
                  </a:solidFill>
                  <a:cs typeface="Arial" pitchFamily="34" charset="0"/>
                </a:rPr>
                <a:t>Facility improvement &amp; infrastructure renewal </a:t>
              </a:r>
            </a:p>
            <a:p>
              <a:pPr algn="l"/>
              <a:r>
                <a:rPr lang="en-GB">
                  <a:solidFill>
                    <a:srgbClr val="B10043"/>
                  </a:solidFill>
                  <a:cs typeface="Arial" pitchFamily="34" charset="0"/>
                </a:rPr>
                <a:t>Tackle deferred maintenance Issues with no capital funding source</a:t>
              </a:r>
            </a:p>
          </p:txBody>
        </p:sp>
        <p:pic>
          <p:nvPicPr>
            <p:cNvPr id="14348" name="Picture 23" descr="Tested &amp; validated">
              <a:hlinkClick r:id="rId3"/>
            </p:cNvPr>
            <p:cNvPicPr>
              <a:picLocks noChangeAspect="1" noChangeArrowheads="1"/>
            </p:cNvPicPr>
            <p:nvPr/>
          </p:nvPicPr>
          <p:blipFill>
            <a:blip r:embed="rId4" cstate="print"/>
            <a:srcRect/>
            <a:stretch>
              <a:fillRect/>
            </a:stretch>
          </p:blipFill>
          <p:spPr bwMode="auto">
            <a:xfrm>
              <a:off x="457200" y="5086629"/>
              <a:ext cx="666750" cy="666750"/>
            </a:xfrm>
            <a:prstGeom prst="rect">
              <a:avLst/>
            </a:prstGeom>
            <a:noFill/>
            <a:ln w="9525">
              <a:noFill/>
              <a:miter lim="800000"/>
              <a:headEnd/>
              <a:tailEnd/>
            </a:ln>
          </p:spPr>
        </p:pic>
      </p:grpSp>
      <p:sp>
        <p:nvSpPr>
          <p:cNvPr id="20" name="Rectangle 2"/>
          <p:cNvSpPr txBox="1">
            <a:spLocks noChangeArrowheads="1"/>
          </p:cNvSpPr>
          <p:nvPr/>
        </p:nvSpPr>
        <p:spPr bwMode="auto">
          <a:xfrm>
            <a:off x="431800" y="77788"/>
            <a:ext cx="8280400" cy="1150937"/>
          </a:xfrm>
          <a:prstGeom prst="rect">
            <a:avLst/>
          </a:prstGeom>
          <a:noFill/>
          <a:ln w="9525">
            <a:noFill/>
            <a:miter lim="800000"/>
            <a:headEnd/>
            <a:tailEnd/>
          </a:ln>
        </p:spPr>
        <p:txBody>
          <a:bodyPr lIns="0" tIns="10800" rIns="0" bIns="10800" anchor="ctr"/>
          <a:lstStyle/>
          <a:p>
            <a:pPr algn="l" eaLnBrk="0" hangingPunct="0">
              <a:defRPr/>
            </a:pPr>
            <a:r>
              <a:rPr lang="en-GB" sz="3600" kern="0" dirty="0">
                <a:solidFill>
                  <a:srgbClr val="009900"/>
                </a:solidFill>
                <a:ea typeface="+mj-ea"/>
                <a:cs typeface="Arial" pitchFamily="34" charset="0"/>
              </a:rPr>
              <a:t>Energy Performance Contracts have helped Cities &amp; Special Districts</a:t>
            </a:r>
          </a:p>
        </p:txBody>
      </p:sp>
      <p:grpSp>
        <p:nvGrpSpPr>
          <p:cNvPr id="14344" name="Group 19"/>
          <p:cNvGrpSpPr>
            <a:grpSpLocks/>
          </p:cNvGrpSpPr>
          <p:nvPr/>
        </p:nvGrpSpPr>
        <p:grpSpPr bwMode="auto">
          <a:xfrm>
            <a:off x="457200" y="2895600"/>
            <a:ext cx="8077200" cy="703263"/>
            <a:chOff x="457200" y="3081360"/>
            <a:chExt cx="8077200" cy="703700"/>
          </a:xfrm>
        </p:grpSpPr>
        <p:sp>
          <p:nvSpPr>
            <p:cNvPr id="14345" name="Rectangle 5"/>
            <p:cNvSpPr>
              <a:spLocks noChangeArrowheads="1"/>
            </p:cNvSpPr>
            <p:nvPr/>
          </p:nvSpPr>
          <p:spPr bwMode="auto">
            <a:xfrm>
              <a:off x="1331913" y="3200400"/>
              <a:ext cx="7202487" cy="584660"/>
            </a:xfrm>
            <a:prstGeom prst="rect">
              <a:avLst/>
            </a:prstGeom>
            <a:noFill/>
            <a:ln w="12700">
              <a:noFill/>
              <a:miter lim="800000"/>
              <a:headEnd type="none" w="sm" len="sm"/>
              <a:tailEnd type="none" w="sm" len="sm"/>
            </a:ln>
          </p:spPr>
          <p:txBody>
            <a:bodyPr>
              <a:spAutoFit/>
            </a:bodyPr>
            <a:lstStyle/>
            <a:p>
              <a:pPr algn="l"/>
              <a:r>
                <a:rPr lang="en-GB" b="1">
                  <a:solidFill>
                    <a:srgbClr val="009900"/>
                  </a:solidFill>
                  <a:cs typeface="Arial" pitchFamily="34" charset="0"/>
                </a:rPr>
                <a:t>Reach sustainability goals</a:t>
              </a:r>
              <a:endParaRPr lang="en-GB">
                <a:solidFill>
                  <a:srgbClr val="009900"/>
                </a:solidFill>
                <a:cs typeface="Arial" pitchFamily="34" charset="0"/>
              </a:endParaRPr>
            </a:p>
            <a:p>
              <a:pPr algn="l"/>
              <a:r>
                <a:rPr lang="en-GB">
                  <a:solidFill>
                    <a:srgbClr val="B10043"/>
                  </a:solidFill>
                  <a:cs typeface="Arial" pitchFamily="34" charset="0"/>
                </a:rPr>
                <a:t>Reduce carbon footprint and provide GHG reporting </a:t>
              </a:r>
            </a:p>
          </p:txBody>
        </p:sp>
        <p:pic>
          <p:nvPicPr>
            <p:cNvPr id="14346" name="Picture 19" descr="Tested &amp; validated">
              <a:hlinkClick r:id="rId3"/>
            </p:cNvPr>
            <p:cNvPicPr>
              <a:picLocks noChangeAspect="1" noChangeArrowheads="1"/>
            </p:cNvPicPr>
            <p:nvPr/>
          </p:nvPicPr>
          <p:blipFill>
            <a:blip r:embed="rId4" cstate="print"/>
            <a:srcRect/>
            <a:stretch>
              <a:fillRect/>
            </a:stretch>
          </p:blipFill>
          <p:spPr bwMode="auto">
            <a:xfrm>
              <a:off x="457200" y="3081360"/>
              <a:ext cx="666750" cy="66675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6"/>
          <p:cNvSpPr txBox="1">
            <a:spLocks noChangeArrowheads="1"/>
          </p:cNvSpPr>
          <p:nvPr/>
        </p:nvSpPr>
        <p:spPr bwMode="auto">
          <a:xfrm>
            <a:off x="381000" y="762000"/>
            <a:ext cx="8305800" cy="457200"/>
          </a:xfrm>
          <a:prstGeom prst="rect">
            <a:avLst/>
          </a:prstGeom>
          <a:noFill/>
          <a:ln w="9525" algn="ctr">
            <a:noFill/>
            <a:miter lim="800000"/>
            <a:headEnd/>
            <a:tailEnd/>
          </a:ln>
        </p:spPr>
        <p:txBody>
          <a:bodyPr/>
          <a:lstStyle/>
          <a:p>
            <a:pPr algn="l"/>
            <a:r>
              <a:rPr lang="en-US">
                <a:solidFill>
                  <a:srgbClr val="009530"/>
                </a:solidFill>
                <a:cs typeface="Arial" pitchFamily="34" charset="0"/>
              </a:rPr>
              <a:t>Denison, TX population 25K, </a:t>
            </a:r>
            <a:r>
              <a:rPr lang="en-US">
                <a:solidFill>
                  <a:schemeClr val="tx1"/>
                </a:solidFill>
                <a:cs typeface="Arial" pitchFamily="34" charset="0"/>
              </a:rPr>
              <a:t>MGD plant operating at 3 MGD </a:t>
            </a:r>
          </a:p>
        </p:txBody>
      </p:sp>
      <p:sp>
        <p:nvSpPr>
          <p:cNvPr id="15363" name="Rectangle 10"/>
          <p:cNvSpPr>
            <a:spLocks noChangeArrowheads="1"/>
          </p:cNvSpPr>
          <p:nvPr/>
        </p:nvSpPr>
        <p:spPr bwMode="auto">
          <a:xfrm>
            <a:off x="533400" y="1524000"/>
            <a:ext cx="3886200" cy="2060575"/>
          </a:xfrm>
          <a:prstGeom prst="rect">
            <a:avLst/>
          </a:prstGeom>
          <a:noFill/>
          <a:ln w="9525">
            <a:noFill/>
            <a:miter lim="800000"/>
            <a:headEnd/>
            <a:tailEnd/>
          </a:ln>
        </p:spPr>
        <p:txBody>
          <a:bodyPr anchor="ctr">
            <a:spAutoFit/>
          </a:bodyPr>
          <a:lstStyle/>
          <a:p>
            <a:pPr algn="l"/>
            <a:r>
              <a:rPr lang="en-US" sz="1800" b="1" dirty="0">
                <a:solidFill>
                  <a:srgbClr val="009530"/>
                </a:solidFill>
                <a:cs typeface="Arial" pitchFamily="34" charset="0"/>
              </a:rPr>
              <a:t>Project Cost</a:t>
            </a:r>
          </a:p>
          <a:p>
            <a:pPr algn="l"/>
            <a:r>
              <a:rPr lang="en-US" sz="1800" dirty="0">
                <a:cs typeface="Arial" pitchFamily="34" charset="0"/>
              </a:rPr>
              <a:t>$</a:t>
            </a:r>
            <a:r>
              <a:rPr lang="en-US" sz="1800" dirty="0">
                <a:solidFill>
                  <a:schemeClr val="tx1"/>
                </a:solidFill>
                <a:cs typeface="Arial" pitchFamily="34" charset="0"/>
              </a:rPr>
              <a:t>7,943,747</a:t>
            </a:r>
          </a:p>
          <a:p>
            <a:pPr algn="l"/>
            <a:endParaRPr lang="en-US" sz="1000" dirty="0">
              <a:solidFill>
                <a:srgbClr val="626469"/>
              </a:solidFill>
              <a:cs typeface="Arial" pitchFamily="34" charset="0"/>
            </a:endParaRPr>
          </a:p>
          <a:p>
            <a:pPr algn="l"/>
            <a:r>
              <a:rPr lang="en-US" sz="1800" b="1" dirty="0">
                <a:solidFill>
                  <a:srgbClr val="009530"/>
                </a:solidFill>
                <a:cs typeface="Arial" pitchFamily="34" charset="0"/>
              </a:rPr>
              <a:t>Guaranteed Annual Savings</a:t>
            </a:r>
          </a:p>
          <a:p>
            <a:pPr algn="l"/>
            <a:r>
              <a:rPr lang="en-US" sz="1800" dirty="0">
                <a:solidFill>
                  <a:schemeClr val="tx1"/>
                </a:solidFill>
                <a:cs typeface="Arial" pitchFamily="34" charset="0"/>
              </a:rPr>
              <a:t>$217,727</a:t>
            </a:r>
          </a:p>
          <a:p>
            <a:pPr algn="l"/>
            <a:endParaRPr lang="en-US" sz="1000" dirty="0">
              <a:solidFill>
                <a:srgbClr val="626469"/>
              </a:solidFill>
              <a:cs typeface="Arial" pitchFamily="34" charset="0"/>
            </a:endParaRPr>
          </a:p>
          <a:p>
            <a:pPr algn="l"/>
            <a:r>
              <a:rPr lang="en-US" sz="1800" b="1" dirty="0">
                <a:solidFill>
                  <a:srgbClr val="009530"/>
                </a:solidFill>
                <a:cs typeface="Arial" pitchFamily="34" charset="0"/>
              </a:rPr>
              <a:t>Projected One-Time Rebate</a:t>
            </a:r>
          </a:p>
          <a:p>
            <a:pPr algn="l"/>
            <a:r>
              <a:rPr lang="en-US" sz="1800" dirty="0">
                <a:solidFill>
                  <a:schemeClr val="tx1"/>
                </a:solidFill>
                <a:cs typeface="Arial" pitchFamily="34" charset="0"/>
              </a:rPr>
              <a:t>$195,000</a:t>
            </a:r>
          </a:p>
        </p:txBody>
      </p:sp>
      <p:pic>
        <p:nvPicPr>
          <p:cNvPr id="6" name="Picture 11" descr="Dollar"/>
          <p:cNvPicPr>
            <a:picLocks noChangeAspect="1" noChangeArrowheads="1"/>
          </p:cNvPicPr>
          <p:nvPr/>
        </p:nvPicPr>
        <p:blipFill>
          <a:blip r:embed="rId3" cstate="print">
            <a:lum bright="30000" contrast="-70000"/>
          </a:blip>
          <a:srcRect/>
          <a:stretch>
            <a:fillRect/>
          </a:stretch>
        </p:blipFill>
        <p:spPr bwMode="auto">
          <a:xfrm>
            <a:off x="152400" y="1600200"/>
            <a:ext cx="268288" cy="43180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sp>
        <p:nvSpPr>
          <p:cNvPr id="15365" name="Text Box 12"/>
          <p:cNvSpPr txBox="1">
            <a:spLocks noChangeArrowheads="1"/>
          </p:cNvSpPr>
          <p:nvPr/>
        </p:nvSpPr>
        <p:spPr bwMode="auto">
          <a:xfrm>
            <a:off x="609600" y="4086225"/>
            <a:ext cx="8001000" cy="1323975"/>
          </a:xfrm>
          <a:prstGeom prst="rect">
            <a:avLst/>
          </a:prstGeom>
          <a:noFill/>
          <a:ln w="9525">
            <a:noFill/>
            <a:miter lim="800000"/>
            <a:headEnd/>
            <a:tailEnd/>
          </a:ln>
        </p:spPr>
        <p:txBody>
          <a:bodyPr>
            <a:spAutoFit/>
          </a:bodyPr>
          <a:lstStyle/>
          <a:p>
            <a:pPr marL="111125" indent="-111125" algn="l">
              <a:buClr>
                <a:srgbClr val="009900"/>
              </a:buClr>
              <a:buSzPct val="105000"/>
              <a:buFontTx/>
              <a:buChar char="•"/>
            </a:pPr>
            <a:r>
              <a:rPr lang="en-US">
                <a:solidFill>
                  <a:schemeClr val="tx1"/>
                </a:solidFill>
                <a:cs typeface="Arial" pitchFamily="34" charset="0"/>
              </a:rPr>
              <a:t>Lighting, EMS, HVAC</a:t>
            </a:r>
          </a:p>
          <a:p>
            <a:pPr marL="111125" indent="-111125" algn="l">
              <a:buClr>
                <a:srgbClr val="009900"/>
              </a:buClr>
              <a:buSzPct val="105000"/>
              <a:buFontTx/>
              <a:buChar char="•"/>
            </a:pPr>
            <a:r>
              <a:rPr lang="en-US">
                <a:solidFill>
                  <a:schemeClr val="tx1"/>
                </a:solidFill>
                <a:cs typeface="Arial" pitchFamily="34" charset="0"/>
              </a:rPr>
              <a:t>Improvements to their Aeration Basin &amp; Aerobic Digester including new fine bubble diffusion grids </a:t>
            </a:r>
          </a:p>
          <a:p>
            <a:pPr marL="111125" indent="-111125" algn="l">
              <a:buClr>
                <a:srgbClr val="009900"/>
              </a:buClr>
              <a:buSzPct val="105000"/>
              <a:buFontTx/>
              <a:buChar char="•"/>
            </a:pPr>
            <a:r>
              <a:rPr lang="en-US">
                <a:solidFill>
                  <a:schemeClr val="tx1"/>
                </a:solidFill>
                <a:cs typeface="Arial" pitchFamily="34" charset="0"/>
              </a:rPr>
              <a:t>Replacement of 750 hp of blowers and 400 hp of pumps</a:t>
            </a:r>
          </a:p>
          <a:p>
            <a:pPr marL="111125" indent="-111125" algn="l">
              <a:buClr>
                <a:srgbClr val="009900"/>
              </a:buClr>
              <a:buSzPct val="105000"/>
              <a:buFontTx/>
              <a:buChar char="•"/>
            </a:pPr>
            <a:r>
              <a:rPr lang="en-US">
                <a:solidFill>
                  <a:schemeClr val="tx1"/>
                </a:solidFill>
                <a:cs typeface="Arial" pitchFamily="34" charset="0"/>
              </a:rPr>
              <a:t>Replacement of 3 old switchgear/MCC’s</a:t>
            </a:r>
          </a:p>
        </p:txBody>
      </p:sp>
      <p:sp>
        <p:nvSpPr>
          <p:cNvPr id="15366" name="Text Box 13"/>
          <p:cNvSpPr txBox="1">
            <a:spLocks noChangeArrowheads="1"/>
          </p:cNvSpPr>
          <p:nvPr/>
        </p:nvSpPr>
        <p:spPr bwMode="auto">
          <a:xfrm>
            <a:off x="609600" y="3657600"/>
            <a:ext cx="1752600" cy="366712"/>
          </a:xfrm>
          <a:prstGeom prst="rect">
            <a:avLst/>
          </a:prstGeom>
          <a:noFill/>
          <a:ln w="9525">
            <a:noFill/>
            <a:miter lim="800000"/>
            <a:headEnd/>
            <a:tailEnd/>
          </a:ln>
        </p:spPr>
        <p:txBody>
          <a:bodyPr wrap="square">
            <a:spAutoFit/>
          </a:bodyPr>
          <a:lstStyle/>
          <a:p>
            <a:pPr>
              <a:spcBef>
                <a:spcPct val="50000"/>
              </a:spcBef>
            </a:pPr>
            <a:r>
              <a:rPr lang="en-US" sz="1800" b="1" dirty="0">
                <a:solidFill>
                  <a:srgbClr val="009530"/>
                </a:solidFill>
                <a:cs typeface="Arial" pitchFamily="34" charset="0"/>
              </a:rPr>
              <a:t>Project Scope</a:t>
            </a:r>
          </a:p>
        </p:txBody>
      </p:sp>
      <p:pic>
        <p:nvPicPr>
          <p:cNvPr id="9" name="Picture 14" descr="Plus"/>
          <p:cNvPicPr>
            <a:picLocks noChangeAspect="1" noChangeArrowheads="1"/>
          </p:cNvPicPr>
          <p:nvPr/>
        </p:nvPicPr>
        <p:blipFill>
          <a:blip r:embed="rId4" cstate="print">
            <a:lum bright="30000" contrast="-70000"/>
          </a:blip>
          <a:srcRect/>
          <a:stretch>
            <a:fillRect/>
          </a:stretch>
        </p:blipFill>
        <p:spPr bwMode="auto">
          <a:xfrm>
            <a:off x="152400" y="3717925"/>
            <a:ext cx="342900" cy="352425"/>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sp>
        <p:nvSpPr>
          <p:cNvPr id="15368" name="Text Box 17"/>
          <p:cNvSpPr txBox="1">
            <a:spLocks noChangeArrowheads="1"/>
          </p:cNvSpPr>
          <p:nvPr/>
        </p:nvSpPr>
        <p:spPr bwMode="auto">
          <a:xfrm>
            <a:off x="533400" y="5410200"/>
            <a:ext cx="5257800" cy="1600200"/>
          </a:xfrm>
          <a:prstGeom prst="rect">
            <a:avLst/>
          </a:prstGeom>
          <a:noFill/>
          <a:ln w="9525">
            <a:noFill/>
            <a:miter lim="800000"/>
            <a:headEnd/>
            <a:tailEnd/>
          </a:ln>
        </p:spPr>
        <p:txBody>
          <a:bodyPr>
            <a:spAutoFit/>
          </a:bodyPr>
          <a:lstStyle/>
          <a:p>
            <a:pPr algn="l">
              <a:spcBef>
                <a:spcPct val="50000"/>
              </a:spcBef>
            </a:pPr>
            <a:r>
              <a:rPr lang="en-US" sz="1800" b="1">
                <a:solidFill>
                  <a:srgbClr val="009530"/>
                </a:solidFill>
                <a:cs typeface="Arial" pitchFamily="34" charset="0"/>
              </a:rPr>
              <a:t>Project Enablers</a:t>
            </a:r>
          </a:p>
          <a:p>
            <a:pPr algn="l">
              <a:buClr>
                <a:srgbClr val="009900"/>
              </a:buClr>
              <a:buFontTx/>
              <a:buChar char="•"/>
            </a:pPr>
            <a:r>
              <a:rPr lang="en-US" b="1">
                <a:solidFill>
                  <a:srgbClr val="626469"/>
                </a:solidFill>
                <a:cs typeface="Arial" pitchFamily="34" charset="0"/>
              </a:rPr>
              <a:t> </a:t>
            </a:r>
            <a:r>
              <a:rPr lang="en-US">
                <a:solidFill>
                  <a:schemeClr val="tx1"/>
                </a:solidFill>
                <a:cs typeface="Arial" pitchFamily="34" charset="0"/>
              </a:rPr>
              <a:t>Existing relationship with City Manager</a:t>
            </a:r>
          </a:p>
          <a:p>
            <a:pPr algn="l">
              <a:buClr>
                <a:srgbClr val="009900"/>
              </a:buClr>
              <a:buFontTx/>
              <a:buChar char="•"/>
            </a:pPr>
            <a:r>
              <a:rPr lang="en-US">
                <a:solidFill>
                  <a:schemeClr val="tx1"/>
                </a:solidFill>
                <a:cs typeface="Arial" pitchFamily="34" charset="0"/>
              </a:rPr>
              <a:t> Proposed improvements were already known issues</a:t>
            </a:r>
          </a:p>
          <a:p>
            <a:pPr algn="l">
              <a:buClr>
                <a:srgbClr val="009900"/>
              </a:buClr>
              <a:buFontTx/>
              <a:buChar char="•"/>
            </a:pPr>
            <a:r>
              <a:rPr lang="en-US">
                <a:solidFill>
                  <a:schemeClr val="tx1"/>
                </a:solidFill>
                <a:cs typeface="Arial" pitchFamily="34" charset="0"/>
              </a:rPr>
              <a:t> Budget $ already set aside for some improvements</a:t>
            </a:r>
          </a:p>
          <a:p>
            <a:pPr algn="l"/>
            <a:endParaRPr lang="en-US">
              <a:solidFill>
                <a:schemeClr val="tx1"/>
              </a:solidFill>
            </a:endParaRPr>
          </a:p>
          <a:p>
            <a:pPr algn="l"/>
            <a:endParaRPr lang="en-US">
              <a:solidFill>
                <a:schemeClr val="tx1"/>
              </a:solidFill>
            </a:endParaRPr>
          </a:p>
        </p:txBody>
      </p:sp>
      <p:pic>
        <p:nvPicPr>
          <p:cNvPr id="11" name="Picture 19" descr="Plus"/>
          <p:cNvPicPr>
            <a:picLocks noChangeAspect="1" noChangeArrowheads="1"/>
          </p:cNvPicPr>
          <p:nvPr/>
        </p:nvPicPr>
        <p:blipFill>
          <a:blip r:embed="rId5" cstate="print">
            <a:lum bright="30000" contrast="-70000"/>
          </a:blip>
          <a:srcRect/>
          <a:stretch>
            <a:fillRect/>
          </a:stretch>
        </p:blipFill>
        <p:spPr bwMode="auto">
          <a:xfrm>
            <a:off x="152400" y="5410200"/>
            <a:ext cx="342900" cy="352425"/>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sp>
        <p:nvSpPr>
          <p:cNvPr id="15370" name="AutoShape 2"/>
          <p:cNvSpPr>
            <a:spLocks noChangeArrowheads="1"/>
          </p:cNvSpPr>
          <p:nvPr/>
        </p:nvSpPr>
        <p:spPr bwMode="auto">
          <a:xfrm>
            <a:off x="4724400" y="1524000"/>
            <a:ext cx="3962400" cy="2362200"/>
          </a:xfrm>
          <a:prstGeom prst="roundRect">
            <a:avLst>
              <a:gd name="adj" fmla="val 7292"/>
            </a:avLst>
          </a:prstGeom>
          <a:blipFill dpi="0" rotWithShape="1">
            <a:blip r:embed="rId6" cstate="print"/>
            <a:srcRect/>
            <a:stretch>
              <a:fillRect/>
            </a:stretch>
          </a:blipFill>
          <a:ln w="63500">
            <a:solidFill>
              <a:srgbClr val="00B050"/>
            </a:solidFill>
            <a:round/>
            <a:headEnd type="none" w="sm" len="sm"/>
            <a:tailEnd type="none" w="sm" len="sm"/>
          </a:ln>
        </p:spPr>
        <p:txBody>
          <a:bodyPr wrap="none" anchor="ctr"/>
          <a:lstStyle/>
          <a:p>
            <a:endParaRPr lang="en-US"/>
          </a:p>
        </p:txBody>
      </p:sp>
      <p:sp>
        <p:nvSpPr>
          <p:cNvPr id="15371" name="Title 1"/>
          <p:cNvSpPr txBox="1">
            <a:spLocks/>
          </p:cNvSpPr>
          <p:nvPr/>
        </p:nvSpPr>
        <p:spPr bwMode="auto">
          <a:xfrm>
            <a:off x="228600" y="0"/>
            <a:ext cx="8280400" cy="1150938"/>
          </a:xfrm>
          <a:prstGeom prst="rect">
            <a:avLst/>
          </a:prstGeom>
          <a:noFill/>
          <a:ln w="9525">
            <a:noFill/>
            <a:miter lim="800000"/>
            <a:headEnd/>
            <a:tailEnd/>
          </a:ln>
        </p:spPr>
        <p:txBody>
          <a:bodyPr lIns="0" tIns="10800" rIns="0" bIns="10800" anchor="ctr"/>
          <a:lstStyle/>
          <a:p>
            <a:pPr algn="l" eaLnBrk="0" hangingPunct="0"/>
            <a:r>
              <a:rPr lang="en-GB" sz="3600">
                <a:solidFill>
                  <a:srgbClr val="00B050"/>
                </a:solidFill>
                <a:cs typeface="Arial" pitchFamily="34" charset="0"/>
              </a:rPr>
              <a:t>City of Denison Case Study</a:t>
            </a:r>
          </a:p>
        </p:txBody>
      </p:sp>
      <p:pic>
        <p:nvPicPr>
          <p:cNvPr id="12" name="Picture 6" descr="http://upload.wikimedia.org/wikipedia/commons/thumb/5/5d/Grayson_County_Denison.svg/250px-Grayson_County_Denison.svg.png">
            <a:hlinkClick r:id="rId7" tooltip="Location of Denison, Texas"/>
          </p:cNvPr>
          <p:cNvPicPr>
            <a:picLocks noChangeAspect="1" noChangeArrowheads="1"/>
          </p:cNvPicPr>
          <p:nvPr/>
        </p:nvPicPr>
        <p:blipFill>
          <a:blip r:embed="rId8" cstate="print"/>
          <a:srcRect/>
          <a:stretch>
            <a:fillRect/>
          </a:stretch>
        </p:blipFill>
        <p:spPr bwMode="auto">
          <a:xfrm>
            <a:off x="5959475" y="4648200"/>
            <a:ext cx="2938463" cy="2057400"/>
          </a:xfrm>
          <a:prstGeom prst="rect">
            <a:avLst/>
          </a:prstGeom>
          <a:solidFill>
            <a:schemeClr val="bg1">
              <a:lumMod val="95000"/>
            </a:schemeClr>
          </a:solid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CHP and Methane Case Study</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44306" y="1143000"/>
            <a:ext cx="8015602" cy="51054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 of Atlanta Case Study</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533400" y="990600"/>
            <a:ext cx="7391400" cy="50594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 of Atlanta Case Study</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457200" y="2286000"/>
            <a:ext cx="8229600" cy="3657600"/>
          </a:xfrm>
          <a:prstGeom prst="rect">
            <a:avLst/>
          </a:prstGeom>
          <a:noFill/>
          <a:ln w="9525">
            <a:noFill/>
            <a:miter lim="800000"/>
            <a:headEnd/>
            <a:tailEnd/>
          </a:ln>
        </p:spPr>
      </p:pic>
      <p:graphicFrame>
        <p:nvGraphicFramePr>
          <p:cNvPr id="6" name="Table 5"/>
          <p:cNvGraphicFramePr>
            <a:graphicFrameLocks noGrp="1"/>
          </p:cNvGraphicFramePr>
          <p:nvPr/>
        </p:nvGraphicFramePr>
        <p:xfrm>
          <a:off x="304800" y="1219200"/>
          <a:ext cx="8305800" cy="741680"/>
        </p:xfrm>
        <a:graphic>
          <a:graphicData uri="http://schemas.openxmlformats.org/drawingml/2006/table">
            <a:tbl>
              <a:tblPr firstRow="1" bandRow="1">
                <a:tableStyleId>{5C22544A-7EE6-4342-B048-85BDC9FD1C3A}</a:tableStyleId>
              </a:tblPr>
              <a:tblGrid>
                <a:gridCol w="2076450"/>
                <a:gridCol w="2076450"/>
                <a:gridCol w="2076450"/>
                <a:gridCol w="2076450"/>
              </a:tblGrid>
              <a:tr h="370840">
                <a:tc>
                  <a:txBody>
                    <a:bodyPr/>
                    <a:lstStyle/>
                    <a:p>
                      <a:r>
                        <a:rPr lang="en-US" dirty="0" smtClean="0"/>
                        <a:t>Cost</a:t>
                      </a:r>
                      <a:endParaRPr lang="en-US" dirty="0"/>
                    </a:p>
                  </a:txBody>
                  <a:tcPr/>
                </a:tc>
                <a:tc>
                  <a:txBody>
                    <a:bodyPr/>
                    <a:lstStyle/>
                    <a:p>
                      <a:r>
                        <a:rPr lang="en-US" dirty="0" smtClean="0"/>
                        <a:t>Annual Savings</a:t>
                      </a:r>
                      <a:endParaRPr lang="en-US" dirty="0"/>
                    </a:p>
                  </a:txBody>
                  <a:tcPr/>
                </a:tc>
                <a:tc>
                  <a:txBody>
                    <a:bodyPr/>
                    <a:lstStyle/>
                    <a:p>
                      <a:r>
                        <a:rPr lang="en-US" dirty="0" smtClean="0"/>
                        <a:t>Payback</a:t>
                      </a:r>
                      <a:endParaRPr lang="en-US" dirty="0"/>
                    </a:p>
                  </a:txBody>
                  <a:tcPr/>
                </a:tc>
                <a:tc>
                  <a:txBody>
                    <a:bodyPr/>
                    <a:lstStyle/>
                    <a:p>
                      <a:r>
                        <a:rPr lang="en-US" dirty="0" smtClean="0"/>
                        <a:t>Lifecycle</a:t>
                      </a:r>
                      <a:endParaRPr lang="en-US" dirty="0"/>
                    </a:p>
                  </a:txBody>
                  <a:tcPr/>
                </a:tc>
              </a:tr>
              <a:tr h="370840">
                <a:tc>
                  <a:txBody>
                    <a:bodyPr/>
                    <a:lstStyle/>
                    <a:p>
                      <a:r>
                        <a:rPr lang="en-US" dirty="0" smtClean="0"/>
                        <a:t>$36M</a:t>
                      </a:r>
                      <a:endParaRPr lang="en-US" dirty="0"/>
                    </a:p>
                  </a:txBody>
                  <a:tcPr/>
                </a:tc>
                <a:tc>
                  <a:txBody>
                    <a:bodyPr/>
                    <a:lstStyle/>
                    <a:p>
                      <a:r>
                        <a:rPr lang="en-US" dirty="0" smtClean="0"/>
                        <a:t>$2.8M</a:t>
                      </a:r>
                      <a:endParaRPr lang="en-US" dirty="0"/>
                    </a:p>
                  </a:txBody>
                  <a:tcPr/>
                </a:tc>
                <a:tc>
                  <a:txBody>
                    <a:bodyPr/>
                    <a:lstStyle/>
                    <a:p>
                      <a:r>
                        <a:rPr lang="en-US" dirty="0" smtClean="0"/>
                        <a:t>13 yrs</a:t>
                      </a:r>
                      <a:endParaRPr lang="en-US" dirty="0"/>
                    </a:p>
                  </a:txBody>
                  <a:tcPr/>
                </a:tc>
                <a:tc>
                  <a:txBody>
                    <a:bodyPr/>
                    <a:lstStyle/>
                    <a:p>
                      <a:r>
                        <a:rPr lang="en-US" dirty="0" smtClean="0"/>
                        <a:t>25 yrs</a:t>
                      </a:r>
                      <a:endParaRPr lang="en-US"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533400" y="1219200"/>
            <a:ext cx="8305799" cy="5181600"/>
          </a:xfrm>
          <a:prstGeom prst="rect">
            <a:avLst/>
          </a:prstGeom>
          <a:noFill/>
          <a:ln w="9525">
            <a:noFill/>
            <a:miter lim="800000"/>
            <a:headEnd/>
            <a:tailEnd/>
          </a:ln>
        </p:spPr>
      </p:pic>
      <p:sp>
        <p:nvSpPr>
          <p:cNvPr id="6" name="Title 1"/>
          <p:cNvSpPr>
            <a:spLocks noGrp="1"/>
          </p:cNvSpPr>
          <p:nvPr>
            <p:ph type="title"/>
          </p:nvPr>
        </p:nvSpPr>
        <p:spPr>
          <a:xfrm>
            <a:off x="431800" y="77788"/>
            <a:ext cx="8280400" cy="1150937"/>
          </a:xfrm>
        </p:spPr>
        <p:txBody>
          <a:bodyPr/>
          <a:lstStyle/>
          <a:p>
            <a:r>
              <a:rPr lang="en-US" dirty="0" smtClean="0"/>
              <a:t>4 Billion Tons of Coal Saved in 25 Years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pPr eaLnBrk="1" hangingPunct="1"/>
            <a:r>
              <a:rPr lang="en-GB" b="1" smtClean="0">
                <a:sym typeface="GillSans"/>
              </a:rPr>
              <a:t>Thank you!</a:t>
            </a:r>
            <a:r>
              <a:rPr lang="en-GB" smtClean="0">
                <a:sym typeface="GillSans"/>
              </a:rPr>
              <a:t/>
            </a:r>
            <a:br>
              <a:rPr lang="en-GB" smtClean="0">
                <a:sym typeface="GillSans"/>
              </a:rPr>
            </a:br>
            <a:endParaRPr lang="en-GB" smtClean="0">
              <a:sym typeface="GillSans"/>
            </a:endParaRPr>
          </a:p>
        </p:txBody>
      </p:sp>
      <p:pic>
        <p:nvPicPr>
          <p:cNvPr id="16387" name="Picture 4" descr="Men"/>
          <p:cNvPicPr>
            <a:picLocks noChangeAspect="1" noChangeArrowheads="1"/>
          </p:cNvPicPr>
          <p:nvPr/>
        </p:nvPicPr>
        <p:blipFill>
          <a:blip r:embed="rId2" cstate="print"/>
          <a:srcRect/>
          <a:stretch>
            <a:fillRect/>
          </a:stretch>
        </p:blipFill>
        <p:spPr bwMode="auto">
          <a:xfrm>
            <a:off x="304800" y="1143000"/>
            <a:ext cx="3352800" cy="4443413"/>
          </a:xfrm>
          <a:prstGeom prst="rect">
            <a:avLst/>
          </a:prstGeom>
          <a:noFill/>
          <a:ln w="9525">
            <a:noFill/>
            <a:miter lim="800000"/>
            <a:headEnd/>
            <a:tailEnd/>
          </a:ln>
        </p:spPr>
      </p:pic>
      <p:sp>
        <p:nvSpPr>
          <p:cNvPr id="16388" name="Rectangle 2"/>
          <p:cNvSpPr txBox="1">
            <a:spLocks noChangeArrowheads="1"/>
          </p:cNvSpPr>
          <p:nvPr/>
        </p:nvSpPr>
        <p:spPr bwMode="auto">
          <a:xfrm>
            <a:off x="3733800" y="1143000"/>
            <a:ext cx="4325938" cy="1150938"/>
          </a:xfrm>
          <a:prstGeom prst="rect">
            <a:avLst/>
          </a:prstGeom>
          <a:noFill/>
          <a:ln w="9525">
            <a:noFill/>
            <a:miter lim="800000"/>
            <a:headEnd/>
            <a:tailEnd/>
          </a:ln>
        </p:spPr>
        <p:txBody>
          <a:bodyPr lIns="0" tIns="10800" rIns="0" bIns="10800" anchor="ctr"/>
          <a:lstStyle/>
          <a:p>
            <a:endParaRPr lang="en-US" sz="3600" b="1">
              <a:solidFill>
                <a:schemeClr val="accent1"/>
              </a:solidFill>
            </a:endParaRPr>
          </a:p>
        </p:txBody>
      </p:sp>
      <p:sp>
        <p:nvSpPr>
          <p:cNvPr id="16389" name="TextBox 4"/>
          <p:cNvSpPr txBox="1">
            <a:spLocks noChangeArrowheads="1"/>
          </p:cNvSpPr>
          <p:nvPr/>
        </p:nvSpPr>
        <p:spPr bwMode="auto">
          <a:xfrm>
            <a:off x="4038600" y="3810000"/>
            <a:ext cx="4648200" cy="1816100"/>
          </a:xfrm>
          <a:prstGeom prst="rect">
            <a:avLst/>
          </a:prstGeom>
          <a:noFill/>
          <a:ln w="9525">
            <a:noFill/>
            <a:miter lim="800000"/>
            <a:headEnd/>
            <a:tailEnd/>
          </a:ln>
        </p:spPr>
        <p:txBody>
          <a:bodyPr>
            <a:spAutoFit/>
          </a:bodyPr>
          <a:lstStyle/>
          <a:p>
            <a:pPr algn="l"/>
            <a:r>
              <a:rPr lang="en-US" b="1" dirty="0">
                <a:solidFill>
                  <a:srgbClr val="319161"/>
                </a:solidFill>
              </a:rPr>
              <a:t>Contact Information</a:t>
            </a:r>
            <a:r>
              <a:rPr lang="en-US" b="1" dirty="0"/>
              <a:t>:</a:t>
            </a:r>
          </a:p>
          <a:p>
            <a:pPr algn="l"/>
            <a:endParaRPr lang="en-US" dirty="0">
              <a:solidFill>
                <a:schemeClr val="tx1"/>
              </a:solidFill>
            </a:endParaRPr>
          </a:p>
          <a:p>
            <a:pPr algn="l"/>
            <a:r>
              <a:rPr lang="en-US" b="1" dirty="0" smtClean="0">
                <a:solidFill>
                  <a:schemeClr val="tx1"/>
                </a:solidFill>
              </a:rPr>
              <a:t>Ty Miller</a:t>
            </a:r>
            <a:endParaRPr lang="en-US" b="1" dirty="0">
              <a:solidFill>
                <a:schemeClr val="tx1"/>
              </a:solidFill>
            </a:endParaRPr>
          </a:p>
          <a:p>
            <a:pPr algn="l"/>
            <a:r>
              <a:rPr lang="en-US" b="1" dirty="0">
                <a:solidFill>
                  <a:schemeClr val="tx1"/>
                </a:solidFill>
              </a:rPr>
              <a:t>Program </a:t>
            </a:r>
            <a:r>
              <a:rPr lang="en-US" b="1" dirty="0" smtClean="0">
                <a:solidFill>
                  <a:schemeClr val="tx1"/>
                </a:solidFill>
              </a:rPr>
              <a:t>Director </a:t>
            </a:r>
            <a:endParaRPr lang="en-US" b="1" dirty="0">
              <a:solidFill>
                <a:schemeClr val="tx1"/>
              </a:solidFill>
            </a:endParaRPr>
          </a:p>
          <a:p>
            <a:pPr algn="l"/>
            <a:r>
              <a:rPr lang="en-US" b="1" dirty="0">
                <a:solidFill>
                  <a:schemeClr val="tx1"/>
                </a:solidFill>
              </a:rPr>
              <a:t>Schneider </a:t>
            </a:r>
            <a:r>
              <a:rPr lang="en-US" b="1" dirty="0" smtClean="0">
                <a:solidFill>
                  <a:schemeClr val="tx1"/>
                </a:solidFill>
              </a:rPr>
              <a:t>Electric</a:t>
            </a:r>
            <a:endParaRPr lang="en-US" b="1" dirty="0">
              <a:solidFill>
                <a:schemeClr val="tx1"/>
              </a:solidFill>
            </a:endParaRPr>
          </a:p>
          <a:p>
            <a:pPr algn="l"/>
            <a:r>
              <a:rPr lang="en-US" b="1" dirty="0">
                <a:solidFill>
                  <a:schemeClr val="tx1"/>
                </a:solidFill>
              </a:rPr>
              <a:t>Phone: </a:t>
            </a:r>
            <a:r>
              <a:rPr lang="en-US" b="1" dirty="0" smtClean="0">
                <a:solidFill>
                  <a:schemeClr val="tx1"/>
                </a:solidFill>
              </a:rPr>
              <a:t>317-709-0616</a:t>
            </a:r>
            <a:endParaRPr lang="en-US" b="1" dirty="0">
              <a:solidFill>
                <a:schemeClr val="tx1"/>
              </a:solidFill>
            </a:endParaRPr>
          </a:p>
          <a:p>
            <a:pPr algn="l"/>
            <a:r>
              <a:rPr lang="en-US" b="1" dirty="0">
                <a:solidFill>
                  <a:schemeClr val="tx1"/>
                </a:solidFill>
              </a:rPr>
              <a:t>Email :   </a:t>
            </a:r>
            <a:r>
              <a:rPr lang="en-US" b="1" dirty="0" smtClean="0">
                <a:solidFill>
                  <a:schemeClr val="tx1"/>
                </a:solidFill>
              </a:rPr>
              <a:t>ty.miller@schneider-electric.com </a:t>
            </a:r>
            <a:endParaRPr lang="en-US" b="1" dirty="0">
              <a:solidFill>
                <a:schemeClr val="tx1"/>
              </a:solidFill>
            </a:endParaRPr>
          </a:p>
        </p:txBody>
      </p:sp>
      <p:sp>
        <p:nvSpPr>
          <p:cNvPr id="16390" name="TextBox 7"/>
          <p:cNvSpPr txBox="1">
            <a:spLocks noChangeArrowheads="1"/>
          </p:cNvSpPr>
          <p:nvPr/>
        </p:nvSpPr>
        <p:spPr bwMode="auto">
          <a:xfrm>
            <a:off x="4114800" y="685800"/>
            <a:ext cx="3962400" cy="1938992"/>
          </a:xfrm>
          <a:prstGeom prst="rect">
            <a:avLst/>
          </a:prstGeom>
          <a:noFill/>
          <a:ln w="9525">
            <a:noFill/>
            <a:miter lim="800000"/>
            <a:headEnd/>
            <a:tailEnd/>
          </a:ln>
        </p:spPr>
        <p:txBody>
          <a:bodyPr>
            <a:spAutoFit/>
          </a:bodyPr>
          <a:lstStyle/>
          <a:p>
            <a:pPr algn="ctr"/>
            <a:r>
              <a:rPr lang="en-US" sz="4000" b="1" dirty="0">
                <a:solidFill>
                  <a:srgbClr val="00B050"/>
                </a:solidFill>
              </a:rPr>
              <a:t>For More Information, please </a:t>
            </a:r>
            <a:r>
              <a:rPr lang="en-US" sz="4000" b="1" dirty="0" smtClean="0">
                <a:solidFill>
                  <a:srgbClr val="00B050"/>
                </a:solidFill>
              </a:rPr>
              <a:t>contact</a:t>
            </a:r>
            <a:endParaRPr lang="en-US" sz="4000" b="1" dirty="0">
              <a:solidFill>
                <a:srgbClr val="00B05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p:cNvSpPr>
          <p:nvPr/>
        </p:nvSpPr>
        <p:spPr bwMode="auto">
          <a:xfrm>
            <a:off x="8640763" y="6599238"/>
            <a:ext cx="212725" cy="215900"/>
          </a:xfrm>
          <a:prstGeom prst="rect">
            <a:avLst/>
          </a:prstGeom>
          <a:noFill/>
          <a:ln w="12700">
            <a:noFill/>
            <a:miter lim="800000"/>
            <a:headEnd/>
            <a:tailEnd/>
          </a:ln>
        </p:spPr>
        <p:txBody>
          <a:bodyPr wrap="none" lIns="0" tIns="0" rIns="40639" bIns="0">
            <a:spAutoFit/>
          </a:bodyPr>
          <a:lstStyle/>
          <a:p>
            <a:pPr marL="39688" algn="ctr"/>
            <a:r>
              <a:rPr lang="en-US" sz="800">
                <a:ea typeface="ヒラギノ角ゴ ProN W6"/>
                <a:cs typeface="Arial" pitchFamily="34" charset="0"/>
                <a:sym typeface="Arial" pitchFamily="34" charset="0"/>
              </a:rPr>
              <a:t>4</a:t>
            </a:r>
          </a:p>
        </p:txBody>
      </p:sp>
      <p:grpSp>
        <p:nvGrpSpPr>
          <p:cNvPr id="6147" name="Group 2"/>
          <p:cNvGrpSpPr>
            <a:grpSpLocks/>
          </p:cNvGrpSpPr>
          <p:nvPr/>
        </p:nvGrpSpPr>
        <p:grpSpPr bwMode="auto">
          <a:xfrm>
            <a:off x="6300788" y="2971800"/>
            <a:ext cx="2543175" cy="2952750"/>
            <a:chOff x="0" y="0"/>
            <a:chExt cx="1424" cy="2264"/>
          </a:xfrm>
        </p:grpSpPr>
        <p:sp>
          <p:nvSpPr>
            <p:cNvPr id="6160" name="AutoShape 3"/>
            <p:cNvSpPr>
              <a:spLocks/>
            </p:cNvSpPr>
            <p:nvPr/>
          </p:nvSpPr>
          <p:spPr bwMode="auto">
            <a:xfrm>
              <a:off x="0" y="0"/>
              <a:ext cx="1424" cy="2264"/>
            </a:xfrm>
            <a:prstGeom prst="roundRect">
              <a:avLst>
                <a:gd name="adj" fmla="val 8421"/>
              </a:avLst>
            </a:prstGeom>
            <a:solidFill>
              <a:srgbClr val="444547">
                <a:alpha val="38431"/>
              </a:srgbClr>
            </a:solidFill>
            <a:ln w="12700">
              <a:noFill/>
              <a:round/>
              <a:headEnd/>
              <a:tailEnd/>
            </a:ln>
          </p:spPr>
          <p:txBody>
            <a:bodyPr lIns="0" tIns="0" rIns="0" bIns="0"/>
            <a:lstStyle/>
            <a:p>
              <a:pPr>
                <a:spcBef>
                  <a:spcPts val="550"/>
                </a:spcBef>
              </a:pPr>
              <a:endParaRPr lang="fr-FR" sz="2400">
                <a:solidFill>
                  <a:srgbClr val="FFFFFF"/>
                </a:solidFill>
                <a:latin typeface="Arial Bold Italic"/>
                <a:ea typeface="ヒラギノ角ゴ ProN W6"/>
                <a:cs typeface="ヒラギノ角ゴ ProN W6"/>
                <a:sym typeface="Arial Bold Italic"/>
              </a:endParaRPr>
            </a:p>
          </p:txBody>
        </p:sp>
        <p:sp>
          <p:nvSpPr>
            <p:cNvPr id="6161" name="Rectangle 4"/>
            <p:cNvSpPr>
              <a:spLocks/>
            </p:cNvSpPr>
            <p:nvPr/>
          </p:nvSpPr>
          <p:spPr bwMode="auto">
            <a:xfrm>
              <a:off x="35" y="29"/>
              <a:ext cx="1353" cy="2205"/>
            </a:xfrm>
            <a:prstGeom prst="rect">
              <a:avLst/>
            </a:prstGeom>
            <a:noFill/>
            <a:ln w="12700">
              <a:noFill/>
              <a:miter lim="800000"/>
              <a:headEnd/>
              <a:tailEnd/>
            </a:ln>
          </p:spPr>
          <p:txBody>
            <a:bodyPr lIns="0" tIns="0" rIns="0" bIns="0"/>
            <a:lstStyle/>
            <a:p>
              <a:pPr>
                <a:spcBef>
                  <a:spcPts val="550"/>
                </a:spcBef>
              </a:pPr>
              <a:endParaRPr lang="fr-FR" sz="2400">
                <a:solidFill>
                  <a:srgbClr val="FFFFFF"/>
                </a:solidFill>
                <a:latin typeface="Arial Bold Italic"/>
                <a:ea typeface="ヒラギノ角ゴ ProN W6"/>
                <a:cs typeface="ヒラギノ角ゴ ProN W6"/>
                <a:sym typeface="Arial Bold Italic"/>
              </a:endParaRPr>
            </a:p>
          </p:txBody>
        </p:sp>
      </p:grpSp>
      <p:sp>
        <p:nvSpPr>
          <p:cNvPr id="6148" name="Rectangle 6"/>
          <p:cNvSpPr>
            <a:spLocks noGrp="1" noChangeArrowheads="1"/>
          </p:cNvSpPr>
          <p:nvPr>
            <p:ph type="title"/>
          </p:nvPr>
        </p:nvSpPr>
        <p:spPr>
          <a:xfrm>
            <a:off x="228600" y="-155575"/>
            <a:ext cx="8353425" cy="1755775"/>
          </a:xfrm>
        </p:spPr>
        <p:txBody>
          <a:bodyPr/>
          <a:lstStyle/>
          <a:p>
            <a:pPr eaLnBrk="1" hangingPunct="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mtClean="0">
                <a:solidFill>
                  <a:srgbClr val="009900"/>
                </a:solidFill>
                <a:cs typeface="Arial" pitchFamily="34" charset="0"/>
                <a:sym typeface="Arial Bold"/>
              </a:rPr>
              <a:t>The challenge is to sustain water quality and cut operating costs…</a:t>
            </a:r>
          </a:p>
        </p:txBody>
      </p:sp>
      <p:sp>
        <p:nvSpPr>
          <p:cNvPr id="9" name="Rectangle 7"/>
          <p:cNvSpPr txBox="1">
            <a:spLocks noChangeArrowheads="1"/>
          </p:cNvSpPr>
          <p:nvPr/>
        </p:nvSpPr>
        <p:spPr>
          <a:xfrm>
            <a:off x="322263" y="1519238"/>
            <a:ext cx="7835900" cy="1528762"/>
          </a:xfrm>
          <a:prstGeom prst="rect">
            <a:avLst/>
          </a:prstGeom>
        </p:spPr>
        <p:txBody>
          <a:bodyPr rIns="36000">
            <a:normAutofit fontScale="62500" lnSpcReduction="20000"/>
          </a:bodyPr>
          <a:lstStyle/>
          <a:p>
            <a:pPr marL="274638" indent="-274638" algn="l" fontAlgn="auto">
              <a:spcBef>
                <a:spcPct val="20000"/>
              </a:spcBef>
              <a:spcAft>
                <a:spcPts val="0"/>
              </a:spcAft>
              <a:buFont typeface="Arial" pitchFamily="34" charset="0"/>
              <a:buBlip>
                <a:blip r:embed="rId3"/>
              </a:buBlip>
              <a:defRPr/>
            </a:pPr>
            <a:r>
              <a:rPr lang="en-US" sz="3200" b="1" dirty="0">
                <a:solidFill>
                  <a:schemeClr val="tx1"/>
                </a:solidFill>
                <a:latin typeface="+mn-lt"/>
              </a:rPr>
              <a:t>Energy consumption is the single largest variable expenditure item in water and wastewater treatment</a:t>
            </a:r>
          </a:p>
          <a:p>
            <a:pPr marL="274638" indent="-274638" algn="l" fontAlgn="auto">
              <a:spcBef>
                <a:spcPts val="600"/>
              </a:spcBef>
              <a:spcAft>
                <a:spcPts val="0"/>
              </a:spcAft>
              <a:buFont typeface="Arial" pitchFamily="34" charset="0"/>
              <a:buBlip>
                <a:blip r:embed="rId3"/>
              </a:buBlip>
              <a:defRPr/>
            </a:pPr>
            <a:r>
              <a:rPr lang="en-US" sz="3200" b="1" dirty="0">
                <a:solidFill>
                  <a:schemeClr val="tx1"/>
                </a:solidFill>
                <a:latin typeface="+mn-lt"/>
              </a:rPr>
              <a:t>It is also the largest opportunity to scale down operating costs by scaling up energy efficiency</a:t>
            </a:r>
          </a:p>
          <a:p>
            <a:pPr marL="274638" indent="-274638" algn="l" fontAlgn="auto">
              <a:spcBef>
                <a:spcPts val="600"/>
              </a:spcBef>
              <a:spcAft>
                <a:spcPts val="0"/>
              </a:spcAft>
              <a:buFont typeface="Arial" pitchFamily="34" charset="0"/>
              <a:buBlip>
                <a:blip r:embed="rId3"/>
              </a:buBlip>
              <a:defRPr/>
            </a:pPr>
            <a:r>
              <a:rPr lang="en-US" sz="3200" b="1" dirty="0">
                <a:solidFill>
                  <a:schemeClr val="tx1"/>
                </a:solidFill>
                <a:latin typeface="+mn-lt"/>
              </a:rPr>
              <a:t>EPA Challenges, Consent Decrees, Energy Neutrality Goals</a:t>
            </a:r>
          </a:p>
          <a:p>
            <a:pPr marL="274638" indent="-274638" algn="l" fontAlgn="auto">
              <a:spcBef>
                <a:spcPts val="600"/>
              </a:spcBef>
              <a:spcAft>
                <a:spcPts val="0"/>
              </a:spcAft>
              <a:buFont typeface="Arial" pitchFamily="34" charset="0"/>
              <a:buBlip>
                <a:blip r:embed="rId3"/>
              </a:buBlip>
              <a:defRPr/>
            </a:pPr>
            <a:endParaRPr lang="en-US" sz="3200" b="1" dirty="0">
              <a:latin typeface="+mn-lt"/>
            </a:endParaRPr>
          </a:p>
        </p:txBody>
      </p:sp>
      <p:sp>
        <p:nvSpPr>
          <p:cNvPr id="10" name="Rectangle 8"/>
          <p:cNvSpPr>
            <a:spLocks/>
          </p:cNvSpPr>
          <p:nvPr/>
        </p:nvSpPr>
        <p:spPr bwMode="auto">
          <a:xfrm>
            <a:off x="6400800" y="3048000"/>
            <a:ext cx="2419350" cy="2984500"/>
          </a:xfrm>
          <a:prstGeom prst="rect">
            <a:avLst/>
          </a:prstGeom>
          <a:noFill/>
          <a:ln w="12700">
            <a:noFill/>
            <a:miter lim="800000"/>
            <a:headEnd type="none" w="med" len="med"/>
            <a:tailEnd type="none" w="med" len="med"/>
          </a:ln>
        </p:spPr>
        <p:txBody>
          <a:bodyPr lIns="0" tIns="0" rIns="0" bIns="0"/>
          <a:lstStyle/>
          <a:p>
            <a:pPr>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en-US" sz="5000" b="1" dirty="0">
                <a:solidFill>
                  <a:srgbClr val="FFDD00"/>
                </a:solidFill>
                <a:latin typeface="+mn-lt"/>
                <a:ea typeface="Arial Bold" pitchFamily="-106" charset="0"/>
                <a:cs typeface="Arial Bold" pitchFamily="-106" charset="0"/>
                <a:sym typeface="Arial Bold" pitchFamily="-106" charset="0"/>
              </a:rPr>
              <a:t>25%</a:t>
            </a:r>
            <a:endParaRPr lang="en-US" sz="5000" b="1" dirty="0">
              <a:solidFill>
                <a:srgbClr val="FFDD00"/>
              </a:solidFill>
              <a:latin typeface="+mn-lt"/>
              <a:ea typeface="Lucida Grande" pitchFamily="-106" charset="0"/>
              <a:cs typeface="Lucida Grande" pitchFamily="-106" charset="0"/>
              <a:sym typeface="Arial Bold" pitchFamily="-106" charset="0"/>
            </a:endParaRPr>
          </a:p>
          <a:p>
            <a:pPr>
              <a:spcBef>
                <a:spcPts val="550"/>
              </a:spcBef>
              <a:defRPr/>
            </a:pPr>
            <a:r>
              <a:rPr lang="fr-FR" sz="1800" dirty="0">
                <a:solidFill>
                  <a:srgbClr val="FFFFFF"/>
                </a:solidFill>
                <a:latin typeface="Arial Bold Italic" charset="0"/>
                <a:ea typeface="ヒラギノ角ゴ ProN W6" pitchFamily="-106" charset="-128"/>
                <a:cs typeface="ヒラギノ角ゴ ProN W6" pitchFamily="-106" charset="-128"/>
                <a:sym typeface="Arial Bold Italic" charset="0"/>
              </a:rPr>
              <a:t>Just </a:t>
            </a:r>
            <a:r>
              <a:rPr lang="fr-FR" sz="1800" dirty="0" err="1">
                <a:solidFill>
                  <a:srgbClr val="FFFFFF"/>
                </a:solidFill>
                <a:latin typeface="Arial Bold Italic" charset="0"/>
                <a:ea typeface="ヒラギノ角ゴ ProN W6" pitchFamily="-106" charset="-128"/>
                <a:cs typeface="ヒラギノ角ゴ ProN W6" pitchFamily="-106" charset="-128"/>
                <a:sym typeface="Arial Bold Italic" charset="0"/>
              </a:rPr>
              <a:t>making</a:t>
            </a:r>
            <a:r>
              <a:rPr lang="fr-FR" sz="1800" dirty="0">
                <a:solidFill>
                  <a:srgbClr val="FFFFFF"/>
                </a:solidFill>
                <a:latin typeface="Arial Bold Italic" charset="0"/>
                <a:ea typeface="ヒラギノ角ゴ ProN W6" pitchFamily="-106" charset="-128"/>
                <a:cs typeface="ヒラギノ角ゴ ProN W6" pitchFamily="-106" charset="-128"/>
                <a:sym typeface="Arial Bold Italic" charset="0"/>
              </a:rPr>
              <a:t> real-time </a:t>
            </a:r>
            <a:r>
              <a:rPr lang="fr-FR" sz="1800" dirty="0" err="1">
                <a:solidFill>
                  <a:srgbClr val="FFFFFF"/>
                </a:solidFill>
                <a:latin typeface="Arial Bold Italic" charset="0"/>
                <a:ea typeface="ヒラギノ角ゴ ProN W6" pitchFamily="-106" charset="-128"/>
                <a:cs typeface="ヒラギノ角ゴ ProN W6" pitchFamily="-106" charset="-128"/>
                <a:sym typeface="Arial Bold Italic" charset="0"/>
              </a:rPr>
              <a:t>energy</a:t>
            </a:r>
            <a:r>
              <a:rPr lang="fr-FR" sz="1800" dirty="0">
                <a:solidFill>
                  <a:srgbClr val="FFFFFF"/>
                </a:solidFill>
                <a:latin typeface="Arial Bold Italic" charset="0"/>
                <a:ea typeface="ヒラギノ角ゴ ProN W6" pitchFamily="-106" charset="-128"/>
                <a:cs typeface="ヒラギノ角ゴ ProN W6" pitchFamily="-106" charset="-128"/>
                <a:sym typeface="Arial Bold Italic" charset="0"/>
              </a:rPr>
              <a:t> intelligence </a:t>
            </a:r>
            <a:r>
              <a:rPr lang="fr-FR" sz="1800" dirty="0" err="1">
                <a:solidFill>
                  <a:srgbClr val="FFFFFF"/>
                </a:solidFill>
                <a:latin typeface="Arial Bold Italic" charset="0"/>
                <a:ea typeface="ヒラギノ角ゴ ProN W6" pitchFamily="-106" charset="-128"/>
                <a:cs typeface="ヒラギノ角ゴ ProN W6" pitchFamily="-106" charset="-128"/>
                <a:sym typeface="Arial Bold Italic" charset="0"/>
              </a:rPr>
              <a:t>available</a:t>
            </a:r>
            <a:r>
              <a:rPr lang="fr-FR" sz="1800" dirty="0">
                <a:solidFill>
                  <a:srgbClr val="FFFFFF"/>
                </a:solidFill>
                <a:latin typeface="Arial Bold Italic" charset="0"/>
                <a:ea typeface="ヒラギノ角ゴ ProN W6" pitchFamily="-106" charset="-128"/>
                <a:cs typeface="ヒラギノ角ゴ ProN W6" pitchFamily="-106" charset="-128"/>
                <a:sym typeface="Arial Bold Italic" charset="0"/>
              </a:rPr>
              <a:t> to </a:t>
            </a:r>
            <a:r>
              <a:rPr lang="fr-FR" sz="1800" dirty="0" err="1">
                <a:solidFill>
                  <a:srgbClr val="FFFFFF"/>
                </a:solidFill>
                <a:latin typeface="Arial Bold Italic" charset="0"/>
                <a:ea typeface="ヒラギノ角ゴ ProN W6" pitchFamily="-106" charset="-128"/>
                <a:cs typeface="ヒラギノ角ゴ ProN W6" pitchFamily="-106" charset="-128"/>
                <a:sym typeface="Arial Bold Italic" charset="0"/>
              </a:rPr>
              <a:t>operators</a:t>
            </a:r>
            <a:r>
              <a:rPr lang="fr-FR" sz="1800" dirty="0">
                <a:solidFill>
                  <a:srgbClr val="FFFFFF"/>
                </a:solidFill>
                <a:latin typeface="Arial Bold Italic" charset="0"/>
                <a:ea typeface="ヒラギノ角ゴ ProN W6" pitchFamily="-106" charset="-128"/>
                <a:cs typeface="ヒラギノ角ゴ ProN W6" pitchFamily="-106" charset="-128"/>
                <a:sym typeface="Arial Bold Italic" charset="0"/>
              </a:rPr>
              <a:t> and managers </a:t>
            </a:r>
            <a:r>
              <a:rPr lang="fr-FR" sz="1800" dirty="0" err="1">
                <a:solidFill>
                  <a:srgbClr val="FFFFFF"/>
                </a:solidFill>
                <a:latin typeface="Arial Bold Italic" charset="0"/>
                <a:ea typeface="ヒラギノ角ゴ ProN W6" pitchFamily="-106" charset="-128"/>
                <a:cs typeface="ヒラギノ角ゴ ProN W6" pitchFamily="-106" charset="-128"/>
                <a:sym typeface="Arial Bold Italic" charset="0"/>
              </a:rPr>
              <a:t>can</a:t>
            </a:r>
            <a:r>
              <a:rPr lang="fr-FR" sz="1800" dirty="0">
                <a:solidFill>
                  <a:srgbClr val="FFFFFF"/>
                </a:solidFill>
                <a:latin typeface="Arial Bold Italic" charset="0"/>
                <a:ea typeface="ヒラギノ角ゴ ProN W6" pitchFamily="-106" charset="-128"/>
                <a:cs typeface="ヒラギノ角ゴ ProN W6" pitchFamily="-106" charset="-128"/>
                <a:sym typeface="Arial Bold Italic" charset="0"/>
              </a:rPr>
              <a:t> help to </a:t>
            </a:r>
            <a:r>
              <a:rPr lang="fr-FR" sz="1800" dirty="0" err="1">
                <a:solidFill>
                  <a:srgbClr val="FFFFFF"/>
                </a:solidFill>
                <a:latin typeface="Arial Bold Italic" charset="0"/>
                <a:ea typeface="ヒラギノ角ゴ ProN W6" pitchFamily="-106" charset="-128"/>
                <a:cs typeface="ヒラギノ角ゴ ProN W6" pitchFamily="-106" charset="-128"/>
                <a:sym typeface="Arial Bold Italic" charset="0"/>
              </a:rPr>
              <a:t>cut</a:t>
            </a:r>
            <a:r>
              <a:rPr lang="fr-FR" sz="1800" dirty="0">
                <a:solidFill>
                  <a:srgbClr val="FFFFFF"/>
                </a:solidFill>
                <a:latin typeface="Arial Bold Italic" charset="0"/>
                <a:ea typeface="ヒラギノ角ゴ ProN W6" pitchFamily="-106" charset="-128"/>
                <a:cs typeface="ヒラギノ角ゴ ProN W6" pitchFamily="-106" charset="-128"/>
                <a:sym typeface="Arial Bold Italic" charset="0"/>
              </a:rPr>
              <a:t> operating </a:t>
            </a:r>
            <a:r>
              <a:rPr lang="fr-FR" sz="1800" dirty="0" err="1">
                <a:solidFill>
                  <a:srgbClr val="FFFFFF"/>
                </a:solidFill>
                <a:latin typeface="Arial Bold Italic" charset="0"/>
                <a:ea typeface="ヒラギノ角ゴ ProN W6" pitchFamily="-106" charset="-128"/>
                <a:cs typeface="ヒラギノ角ゴ ProN W6" pitchFamily="-106" charset="-128"/>
                <a:sym typeface="Arial Bold Italic" charset="0"/>
              </a:rPr>
              <a:t>costs</a:t>
            </a:r>
            <a:r>
              <a:rPr lang="fr-FR" sz="1800" dirty="0">
                <a:solidFill>
                  <a:srgbClr val="FFFFFF"/>
                </a:solidFill>
                <a:latin typeface="Arial Bold Italic" charset="0"/>
                <a:ea typeface="ヒラギノ角ゴ ProN W6" pitchFamily="-106" charset="-128"/>
                <a:cs typeface="ヒラギノ角ゴ ProN W6" pitchFamily="-106" charset="-128"/>
                <a:sym typeface="Arial Bold Italic" charset="0"/>
              </a:rPr>
              <a:t> by as </a:t>
            </a:r>
            <a:r>
              <a:rPr lang="fr-FR" sz="1800" dirty="0" err="1">
                <a:solidFill>
                  <a:srgbClr val="FFFFFF"/>
                </a:solidFill>
                <a:latin typeface="Arial Bold Italic" charset="0"/>
                <a:ea typeface="ヒラギノ角ゴ ProN W6" pitchFamily="-106" charset="-128"/>
                <a:cs typeface="ヒラギノ角ゴ ProN W6" pitchFamily="-106" charset="-128"/>
                <a:sym typeface="Arial Bold Italic" charset="0"/>
              </a:rPr>
              <a:t>much</a:t>
            </a:r>
            <a:r>
              <a:rPr lang="fr-FR" sz="1800" dirty="0">
                <a:solidFill>
                  <a:srgbClr val="FFFFFF"/>
                </a:solidFill>
                <a:latin typeface="Arial Bold Italic" charset="0"/>
                <a:ea typeface="ヒラギノ角ゴ ProN W6" pitchFamily="-106" charset="-128"/>
                <a:cs typeface="ヒラギノ角ゴ ProN W6" pitchFamily="-106" charset="-128"/>
                <a:sym typeface="Arial Bold Italic" charset="0"/>
              </a:rPr>
              <a:t> 25%</a:t>
            </a:r>
            <a:r>
              <a:rPr lang="en-US" sz="1800" dirty="0">
                <a:latin typeface="+mn-lt"/>
                <a:ea typeface="ヒラギノ角ゴ ProN W6" pitchFamily="-106" charset="-128"/>
                <a:cs typeface="ヒラギノ角ゴ ProN W6" pitchFamily="-106" charset="-128"/>
                <a:sym typeface="Arial Bold" pitchFamily="-106" charset="0"/>
              </a:rPr>
              <a:t>.</a:t>
            </a:r>
          </a:p>
          <a:p>
            <a:pPr>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endParaRPr lang="en-US" sz="2400" dirty="0">
              <a:latin typeface="+mn-lt"/>
              <a:ea typeface="Arial Bold Italic" charset="0"/>
              <a:cs typeface="Arial Bold Italic" charset="0"/>
              <a:sym typeface="Arial Bold Italic" charset="0"/>
            </a:endParaRPr>
          </a:p>
        </p:txBody>
      </p:sp>
      <p:grpSp>
        <p:nvGrpSpPr>
          <p:cNvPr id="6151" name="Group 10"/>
          <p:cNvGrpSpPr>
            <a:grpSpLocks/>
          </p:cNvGrpSpPr>
          <p:nvPr/>
        </p:nvGrpSpPr>
        <p:grpSpPr bwMode="auto">
          <a:xfrm>
            <a:off x="3419475" y="3187700"/>
            <a:ext cx="2724150" cy="2768600"/>
            <a:chOff x="0" y="0"/>
            <a:chExt cx="1424" cy="1928"/>
          </a:xfrm>
        </p:grpSpPr>
        <p:sp>
          <p:nvSpPr>
            <p:cNvPr id="6158" name="AutoShape 11"/>
            <p:cNvSpPr>
              <a:spLocks/>
            </p:cNvSpPr>
            <p:nvPr/>
          </p:nvSpPr>
          <p:spPr bwMode="auto">
            <a:xfrm>
              <a:off x="0" y="0"/>
              <a:ext cx="1424" cy="1928"/>
            </a:xfrm>
            <a:prstGeom prst="roundRect">
              <a:avLst>
                <a:gd name="adj" fmla="val 8421"/>
              </a:avLst>
            </a:prstGeom>
            <a:solidFill>
              <a:srgbClr val="444547">
                <a:alpha val="38431"/>
              </a:srgbClr>
            </a:solidFill>
            <a:ln w="12700">
              <a:noFill/>
              <a:round/>
              <a:headEnd/>
              <a:tailEnd/>
            </a:ln>
          </p:spPr>
          <p:txBody>
            <a:bodyPr lIns="0" tIns="0" rIns="0" bIns="0"/>
            <a:lstStyle/>
            <a:p>
              <a:pPr>
                <a:spcBef>
                  <a:spcPts val="550"/>
                </a:spcBef>
              </a:pPr>
              <a:endParaRPr lang="fr-FR" sz="2400">
                <a:solidFill>
                  <a:srgbClr val="FFFFFF"/>
                </a:solidFill>
                <a:latin typeface="Arial Bold Italic"/>
                <a:ea typeface="ヒラギノ角ゴ ProN W6"/>
                <a:cs typeface="ヒラギノ角ゴ ProN W6"/>
                <a:sym typeface="Arial Bold Italic"/>
              </a:endParaRPr>
            </a:p>
          </p:txBody>
        </p:sp>
        <p:sp>
          <p:nvSpPr>
            <p:cNvPr id="6159" name="Rectangle 12"/>
            <p:cNvSpPr>
              <a:spLocks/>
            </p:cNvSpPr>
            <p:nvPr/>
          </p:nvSpPr>
          <p:spPr bwMode="auto">
            <a:xfrm>
              <a:off x="35" y="35"/>
              <a:ext cx="1353" cy="1857"/>
            </a:xfrm>
            <a:prstGeom prst="rect">
              <a:avLst/>
            </a:prstGeom>
            <a:noFill/>
            <a:ln w="12700">
              <a:noFill/>
              <a:miter lim="800000"/>
              <a:headEnd/>
              <a:tailEnd/>
            </a:ln>
          </p:spPr>
          <p:txBody>
            <a:bodyPr lIns="0" tIns="0" rIns="0" bIns="0"/>
            <a:lstStyle/>
            <a:p>
              <a:pPr>
                <a:spcBef>
                  <a:spcPts val="550"/>
                </a:spcBef>
              </a:pPr>
              <a:endParaRPr lang="fr-FR" sz="2400">
                <a:solidFill>
                  <a:srgbClr val="FFFFFF"/>
                </a:solidFill>
                <a:latin typeface="Arial Bold Italic"/>
                <a:ea typeface="ヒラギノ角ゴ ProN W6"/>
                <a:cs typeface="ヒラギノ角ゴ ProN W6"/>
                <a:sym typeface="Arial Bold Italic"/>
              </a:endParaRPr>
            </a:p>
          </p:txBody>
        </p:sp>
      </p:grpSp>
      <p:sp>
        <p:nvSpPr>
          <p:cNvPr id="6152" name="Rectangle 13"/>
          <p:cNvSpPr>
            <a:spLocks/>
          </p:cNvSpPr>
          <p:nvPr/>
        </p:nvSpPr>
        <p:spPr bwMode="auto">
          <a:xfrm>
            <a:off x="3581400" y="3200400"/>
            <a:ext cx="2438400" cy="2543175"/>
          </a:xfrm>
          <a:prstGeom prst="rect">
            <a:avLst/>
          </a:prstGeom>
          <a:noFill/>
          <a:ln w="12700">
            <a:noFill/>
            <a:miter lim="800000"/>
            <a:headEnd/>
            <a:tailEnd/>
          </a:ln>
        </p:spPr>
        <p:txBody>
          <a:bodyPr lIns="0" tIns="0" rIns="0" bIns="0"/>
          <a:lstStyle/>
          <a:p>
            <a:pPr>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5000" b="1">
                <a:solidFill>
                  <a:srgbClr val="FFDD00"/>
                </a:solidFill>
                <a:ea typeface="ヒラギノ角ゴ ProN W6"/>
                <a:cs typeface="Arial Bold"/>
                <a:sym typeface="Arial Bold"/>
              </a:rPr>
              <a:t>30%</a:t>
            </a:r>
          </a:p>
          <a:p>
            <a:pPr>
              <a:spcBef>
                <a:spcPts val="55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fr-FR">
                <a:solidFill>
                  <a:srgbClr val="FFFFFF"/>
                </a:solidFill>
                <a:latin typeface="Arial Bold Italic"/>
                <a:ea typeface="ヒラギノ角ゴ ProN W6"/>
                <a:cs typeface="Arial Bold"/>
                <a:sym typeface="Arial Bold Italic"/>
              </a:rPr>
              <a:t>On average, energy consumption accounts for up to 30% of a water plant’s operating costs</a:t>
            </a:r>
            <a:r>
              <a:rPr lang="en-US">
                <a:ea typeface="ヒラギノ角ゴ ProN W6"/>
                <a:cs typeface="Arial Bold"/>
                <a:sym typeface="Arial Bold"/>
              </a:rPr>
              <a:t>.</a:t>
            </a:r>
          </a:p>
        </p:txBody>
      </p:sp>
      <p:sp>
        <p:nvSpPr>
          <p:cNvPr id="6153" name="Text Box 1"/>
          <p:cNvSpPr>
            <a:spLocks noGrp="1" noChangeArrowheads="1"/>
          </p:cNvSpPr>
          <p:nvPr>
            <p:ph type="sldNum" sz="quarter" idx="4294967295"/>
          </p:nvPr>
        </p:nvSpPr>
        <p:spPr bwMode="auto">
          <a:xfrm>
            <a:off x="8632825" y="6599238"/>
            <a:ext cx="228600" cy="215900"/>
          </a:xfrm>
          <a:prstGeom prst="rect">
            <a:avLst/>
          </a:prstGeom>
          <a:noFill/>
          <a:ln>
            <a:miter lim="800000"/>
            <a:headEnd/>
            <a:tailEnd/>
          </a:ln>
        </p:spPr>
        <p:txBody>
          <a:bodyPr/>
          <a:lstStyle/>
          <a:p>
            <a:fld id="{E8A855D3-5DFA-4473-A818-C782E6C6A45F}" type="slidenum">
              <a:rPr lang="en-US">
                <a:solidFill>
                  <a:schemeClr val="bg2"/>
                </a:solidFill>
                <a:ea typeface="ヒラギノ角ゴ ProN W6"/>
                <a:cs typeface="Arial" pitchFamily="34" charset="0"/>
                <a:sym typeface="Arial" pitchFamily="34" charset="0"/>
              </a:rPr>
              <a:pPr/>
              <a:t>2</a:t>
            </a:fld>
            <a:endParaRPr lang="en-US">
              <a:solidFill>
                <a:schemeClr val="bg2"/>
              </a:solidFill>
              <a:ea typeface="ヒラギノ角ゴ ProN W6"/>
              <a:cs typeface="Arial" pitchFamily="34" charset="0"/>
              <a:sym typeface="Arial" pitchFamily="34" charset="0"/>
            </a:endParaRPr>
          </a:p>
        </p:txBody>
      </p:sp>
      <p:grpSp>
        <p:nvGrpSpPr>
          <p:cNvPr id="6154" name="Group 10"/>
          <p:cNvGrpSpPr>
            <a:grpSpLocks/>
          </p:cNvGrpSpPr>
          <p:nvPr/>
        </p:nvGrpSpPr>
        <p:grpSpPr bwMode="auto">
          <a:xfrm>
            <a:off x="457200" y="3476625"/>
            <a:ext cx="2819400" cy="2474913"/>
            <a:chOff x="0" y="0"/>
            <a:chExt cx="1424" cy="1928"/>
          </a:xfrm>
        </p:grpSpPr>
        <p:sp>
          <p:nvSpPr>
            <p:cNvPr id="6156" name="AutoShape 11"/>
            <p:cNvSpPr>
              <a:spLocks/>
            </p:cNvSpPr>
            <p:nvPr/>
          </p:nvSpPr>
          <p:spPr bwMode="auto">
            <a:xfrm>
              <a:off x="0" y="0"/>
              <a:ext cx="1424" cy="1928"/>
            </a:xfrm>
            <a:prstGeom prst="roundRect">
              <a:avLst>
                <a:gd name="adj" fmla="val 8421"/>
              </a:avLst>
            </a:prstGeom>
            <a:solidFill>
              <a:srgbClr val="444547">
                <a:alpha val="38431"/>
              </a:srgbClr>
            </a:solidFill>
            <a:ln w="12700">
              <a:noFill/>
              <a:round/>
              <a:headEnd/>
              <a:tailEnd/>
            </a:ln>
          </p:spPr>
          <p:txBody>
            <a:bodyPr lIns="0" tIns="0" rIns="0" bIns="0"/>
            <a:lstStyle/>
            <a:p>
              <a:pPr>
                <a:spcBef>
                  <a:spcPts val="550"/>
                </a:spcBef>
              </a:pPr>
              <a:endParaRPr lang="fr-FR" sz="2400">
                <a:solidFill>
                  <a:srgbClr val="FFFFFF"/>
                </a:solidFill>
                <a:latin typeface="Arial Bold Italic"/>
                <a:ea typeface="ヒラギノ角ゴ ProN W6"/>
                <a:cs typeface="ヒラギノ角ゴ ProN W6"/>
                <a:sym typeface="Arial Bold Italic"/>
              </a:endParaRPr>
            </a:p>
          </p:txBody>
        </p:sp>
        <p:sp>
          <p:nvSpPr>
            <p:cNvPr id="6157" name="Rectangle 12"/>
            <p:cNvSpPr>
              <a:spLocks/>
            </p:cNvSpPr>
            <p:nvPr/>
          </p:nvSpPr>
          <p:spPr bwMode="auto">
            <a:xfrm>
              <a:off x="35" y="35"/>
              <a:ext cx="1353" cy="1857"/>
            </a:xfrm>
            <a:prstGeom prst="rect">
              <a:avLst/>
            </a:prstGeom>
            <a:noFill/>
            <a:ln w="12700">
              <a:noFill/>
              <a:miter lim="800000"/>
              <a:headEnd/>
              <a:tailEnd/>
            </a:ln>
          </p:spPr>
          <p:txBody>
            <a:bodyPr lIns="0" tIns="0" rIns="0" bIns="0"/>
            <a:lstStyle/>
            <a:p>
              <a:pPr>
                <a:spcBef>
                  <a:spcPts val="550"/>
                </a:spcBef>
              </a:pPr>
              <a:endParaRPr lang="fr-FR" sz="2400">
                <a:solidFill>
                  <a:srgbClr val="FFFFFF"/>
                </a:solidFill>
                <a:latin typeface="Arial Bold Italic"/>
                <a:ea typeface="ヒラギノ角ゴ ProN W6"/>
                <a:cs typeface="ヒラギノ角ゴ ProN W6"/>
                <a:sym typeface="Arial Bold Italic"/>
              </a:endParaRPr>
            </a:p>
          </p:txBody>
        </p:sp>
      </p:grpSp>
      <p:sp>
        <p:nvSpPr>
          <p:cNvPr id="6155" name="Rectangle 13"/>
          <p:cNvSpPr>
            <a:spLocks/>
          </p:cNvSpPr>
          <p:nvPr/>
        </p:nvSpPr>
        <p:spPr bwMode="auto">
          <a:xfrm>
            <a:off x="685800" y="3505200"/>
            <a:ext cx="2438400" cy="2243138"/>
          </a:xfrm>
          <a:prstGeom prst="rect">
            <a:avLst/>
          </a:prstGeom>
          <a:noFill/>
          <a:ln w="12700">
            <a:noFill/>
            <a:miter lim="800000"/>
            <a:headEnd/>
            <a:tailEnd/>
          </a:ln>
        </p:spPr>
        <p:txBody>
          <a:bodyPr lIns="0" tIns="0" rIns="0" bIns="0"/>
          <a:lstStyle/>
          <a:p>
            <a:pPr>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5000" b="1">
                <a:solidFill>
                  <a:srgbClr val="FFDD00"/>
                </a:solidFill>
                <a:ea typeface="ヒラギノ角ゴ ProN W6"/>
                <a:cs typeface="Arial Bold"/>
                <a:sym typeface="Arial Bold"/>
              </a:rPr>
              <a:t>60%</a:t>
            </a:r>
          </a:p>
          <a:p>
            <a:pPr>
              <a:spcBef>
                <a:spcPts val="55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fr-FR">
                <a:solidFill>
                  <a:srgbClr val="FFFFFF"/>
                </a:solidFill>
                <a:latin typeface="Arial Bold Italic"/>
                <a:ea typeface="ヒラギノ角ゴ ProN W6"/>
                <a:cs typeface="Arial Bold"/>
                <a:sym typeface="Arial Bold Italic"/>
              </a:rPr>
              <a:t>Pumping  systems can  account for up to 87% of a water plant’s total energy costs</a:t>
            </a:r>
            <a:r>
              <a:rPr lang="en-US">
                <a:ea typeface="ヒラギノ角ゴ ProN W6"/>
                <a:cs typeface="Arial Bold"/>
                <a:sym typeface="Arial Bold"/>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and Waste Water Treatment</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0" y="1447800"/>
            <a:ext cx="8620029"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and Waste Water Treatment</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533400" y="1219200"/>
            <a:ext cx="8305800" cy="50743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and Waste Water Treatment</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241814" y="1524000"/>
            <a:ext cx="8063986" cy="3962399"/>
          </a:xfrm>
          <a:prstGeom prst="rect">
            <a:avLst/>
          </a:prstGeom>
          <a:noFill/>
          <a:ln w="69850" cmpd="sng">
            <a:solidFill>
              <a:schemeClr val="bg1"/>
            </a:solidFill>
            <a:miter lim="800000"/>
            <a:headEnd/>
            <a:tailEnd/>
          </a:ln>
        </p:spPr>
      </p:pic>
      <p:sp>
        <p:nvSpPr>
          <p:cNvPr id="5" name="Rectangle 4"/>
          <p:cNvSpPr/>
          <p:nvPr/>
        </p:nvSpPr>
        <p:spPr bwMode="auto">
          <a:xfrm>
            <a:off x="8001000" y="1295400"/>
            <a:ext cx="685800" cy="762000"/>
          </a:xfrm>
          <a:prstGeom prst="rect">
            <a:avLst/>
          </a:prstGeom>
          <a:solidFill>
            <a:schemeClr val="bg1"/>
          </a:solidFill>
          <a:ln w="12700" cap="flat" cmpd="sng" algn="ctr">
            <a:solidFill>
              <a:schemeClr val="accent3"/>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Arial" pitchFamily="34" charset="0"/>
            </a:endParaRPr>
          </a:p>
        </p:txBody>
      </p:sp>
      <p:sp>
        <p:nvSpPr>
          <p:cNvPr id="6" name="Rectangle 5"/>
          <p:cNvSpPr/>
          <p:nvPr/>
        </p:nvSpPr>
        <p:spPr bwMode="auto">
          <a:xfrm>
            <a:off x="8001000" y="3581400"/>
            <a:ext cx="685800" cy="1981200"/>
          </a:xfrm>
          <a:prstGeom prst="rect">
            <a:avLst/>
          </a:prstGeom>
          <a:solidFill>
            <a:schemeClr val="bg1"/>
          </a:solidFill>
          <a:ln w="12700" cap="flat" cmpd="sng" algn="ctr">
            <a:solidFill>
              <a:schemeClr val="accent3"/>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57200" y="533400"/>
            <a:ext cx="8280400" cy="5867400"/>
          </a:xfrm>
          <a:prstGeom prst="rect">
            <a:avLst/>
          </a:prstGeom>
        </p:spPr>
        <p:txBody>
          <a:bodyPr>
            <a:normAutofit/>
          </a:bodyPr>
          <a:lstStyle/>
          <a:p>
            <a:pPr algn="l" fontAlgn="auto">
              <a:spcBef>
                <a:spcPct val="20000"/>
              </a:spcBef>
              <a:spcAft>
                <a:spcPts val="0"/>
              </a:spcAft>
              <a:buFont typeface="Arial" pitchFamily="34" charset="0"/>
              <a:buNone/>
              <a:defRPr/>
            </a:pPr>
            <a:endParaRPr lang="sv-SE" sz="2400" b="1" i="1">
              <a:solidFill>
                <a:schemeClr val="tx1"/>
              </a:solidFill>
              <a:latin typeface="+mn-lt"/>
            </a:endParaRPr>
          </a:p>
          <a:p>
            <a:pPr algn="l" fontAlgn="auto">
              <a:spcBef>
                <a:spcPct val="20000"/>
              </a:spcBef>
              <a:spcAft>
                <a:spcPts val="0"/>
              </a:spcAft>
              <a:buFont typeface="Arial" pitchFamily="34" charset="0"/>
              <a:buNone/>
              <a:defRPr/>
            </a:pPr>
            <a:endParaRPr lang="en-US" sz="2400" b="1" i="1" dirty="0">
              <a:solidFill>
                <a:schemeClr val="bg2"/>
              </a:solidFill>
              <a:latin typeface="+mn-lt"/>
            </a:endParaRPr>
          </a:p>
        </p:txBody>
      </p:sp>
      <p:sp>
        <p:nvSpPr>
          <p:cNvPr id="7171" name="TextBox 2"/>
          <p:cNvSpPr txBox="1">
            <a:spLocks noChangeArrowheads="1"/>
          </p:cNvSpPr>
          <p:nvPr/>
        </p:nvSpPr>
        <p:spPr bwMode="auto">
          <a:xfrm>
            <a:off x="322263" y="1531938"/>
            <a:ext cx="8347075" cy="2530475"/>
          </a:xfrm>
          <a:prstGeom prst="rect">
            <a:avLst/>
          </a:prstGeom>
          <a:noFill/>
          <a:ln w="9525">
            <a:noFill/>
            <a:miter lim="800000"/>
            <a:headEnd/>
            <a:tailEnd/>
          </a:ln>
        </p:spPr>
        <p:txBody>
          <a:bodyPr>
            <a:spAutoFit/>
          </a:bodyPr>
          <a:lstStyle/>
          <a:p>
            <a:pPr algn="ctr"/>
            <a:r>
              <a:rPr lang="en-US" sz="4000" b="1">
                <a:solidFill>
                  <a:srgbClr val="009900"/>
                </a:solidFill>
                <a:cs typeface="Arial" pitchFamily="34" charset="0"/>
              </a:rPr>
              <a:t>One Potential Solution …</a:t>
            </a:r>
          </a:p>
          <a:p>
            <a:pPr algn="ctr"/>
            <a:endParaRPr lang="en-US" sz="4000" b="1">
              <a:solidFill>
                <a:srgbClr val="009900"/>
              </a:solidFill>
              <a:cs typeface="Arial" pitchFamily="34" charset="0"/>
            </a:endParaRPr>
          </a:p>
          <a:p>
            <a:pPr algn="ctr"/>
            <a:r>
              <a:rPr lang="en-US" sz="4000" b="1">
                <a:solidFill>
                  <a:srgbClr val="009900"/>
                </a:solidFill>
                <a:cs typeface="Arial" pitchFamily="34" charset="0"/>
              </a:rPr>
              <a:t>an Energy Savings Performance Contract (ESPC)</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398463" y="-76200"/>
            <a:ext cx="8280400" cy="1150938"/>
          </a:xfrm>
        </p:spPr>
        <p:txBody>
          <a:bodyPr/>
          <a:lstStyle/>
          <a:p>
            <a:pPr eaLnBrk="1" hangingPunct="1"/>
            <a:r>
              <a:rPr lang="en-US" smtClean="0">
                <a:solidFill>
                  <a:srgbClr val="009900"/>
                </a:solidFill>
              </a:rPr>
              <a:t>Definitions: 	</a:t>
            </a:r>
          </a:p>
        </p:txBody>
      </p:sp>
      <p:sp>
        <p:nvSpPr>
          <p:cNvPr id="8195" name="Text Box 4"/>
          <p:cNvSpPr txBox="1">
            <a:spLocks noChangeArrowheads="1"/>
          </p:cNvSpPr>
          <p:nvPr/>
        </p:nvSpPr>
        <p:spPr bwMode="auto">
          <a:xfrm>
            <a:off x="246063" y="838200"/>
            <a:ext cx="5919787" cy="6694488"/>
          </a:xfrm>
          <a:prstGeom prst="rect">
            <a:avLst/>
          </a:prstGeom>
          <a:noFill/>
          <a:ln w="9525">
            <a:noFill/>
            <a:miter lim="800000"/>
            <a:headEnd/>
            <a:tailEnd/>
          </a:ln>
        </p:spPr>
        <p:txBody>
          <a:bodyPr>
            <a:spAutoFit/>
          </a:bodyPr>
          <a:lstStyle/>
          <a:p>
            <a:pPr algn="l">
              <a:spcBef>
                <a:spcPct val="50000"/>
              </a:spcBef>
              <a:buFont typeface="Arial" pitchFamily="34" charset="0"/>
              <a:buChar char="•"/>
            </a:pPr>
            <a:r>
              <a:rPr lang="en-US" sz="2400" b="1">
                <a:solidFill>
                  <a:schemeClr val="tx1"/>
                </a:solidFill>
              </a:rPr>
              <a:t>ESPC</a:t>
            </a:r>
            <a:r>
              <a:rPr lang="en-US" sz="2400">
                <a:solidFill>
                  <a:schemeClr val="tx1"/>
                </a:solidFill>
              </a:rPr>
              <a:t> – Energy Savings Performance Contract</a:t>
            </a:r>
          </a:p>
          <a:p>
            <a:pPr algn="l">
              <a:spcBef>
                <a:spcPct val="50000"/>
              </a:spcBef>
            </a:pPr>
            <a:r>
              <a:rPr lang="en-US" sz="2400">
                <a:solidFill>
                  <a:schemeClr val="tx1"/>
                </a:solidFill>
              </a:rPr>
              <a:t>A partnership between a Municipality or Water Wastewater (W/WW) District and an ESCO to accomplish energy savings projects without up-front capital costs.</a:t>
            </a:r>
          </a:p>
          <a:p>
            <a:pPr algn="l">
              <a:spcBef>
                <a:spcPct val="50000"/>
              </a:spcBef>
              <a:buFont typeface="Arial" pitchFamily="34" charset="0"/>
              <a:buChar char="•"/>
            </a:pPr>
            <a:r>
              <a:rPr lang="en-US" sz="2400" b="1">
                <a:solidFill>
                  <a:schemeClr val="tx1"/>
                </a:solidFill>
              </a:rPr>
              <a:t>ESCO</a:t>
            </a:r>
            <a:r>
              <a:rPr lang="en-US" sz="2400">
                <a:solidFill>
                  <a:schemeClr val="tx1"/>
                </a:solidFill>
              </a:rPr>
              <a:t> – Energy Services Company</a:t>
            </a:r>
          </a:p>
          <a:p>
            <a:pPr algn="l">
              <a:spcBef>
                <a:spcPct val="50000"/>
              </a:spcBef>
            </a:pPr>
            <a:r>
              <a:rPr lang="en-US" sz="2400">
                <a:solidFill>
                  <a:schemeClr val="tx1"/>
                </a:solidFill>
              </a:rPr>
              <a:t>A company that develops, installs and arranges financing for projects to improve energy efficiency and reduce operation and maintenance costs at a Municipality or W/WW facilities with guaranteed results.</a:t>
            </a:r>
          </a:p>
          <a:p>
            <a:pPr algn="l">
              <a:spcBef>
                <a:spcPct val="50000"/>
              </a:spcBef>
            </a:pPr>
            <a:endParaRPr lang="en-US">
              <a:solidFill>
                <a:schemeClr val="tx1"/>
              </a:solidFill>
            </a:endParaRPr>
          </a:p>
          <a:p>
            <a:pPr algn="l">
              <a:spcBef>
                <a:spcPct val="50000"/>
              </a:spcBef>
            </a:pPr>
            <a:endParaRPr lang="en-US">
              <a:solidFill>
                <a:schemeClr val="tx1"/>
              </a:solidFill>
            </a:endParaRPr>
          </a:p>
          <a:p>
            <a:pPr algn="l">
              <a:spcBef>
                <a:spcPct val="50000"/>
              </a:spcBef>
            </a:pPr>
            <a:endParaRPr lang="en-US">
              <a:solidFill>
                <a:schemeClr val="tx1"/>
              </a:solidFill>
            </a:endParaRPr>
          </a:p>
        </p:txBody>
      </p:sp>
      <p:sp>
        <p:nvSpPr>
          <p:cNvPr id="8196" name="AutoShape 7"/>
          <p:cNvSpPr>
            <a:spLocks noChangeArrowheads="1"/>
          </p:cNvSpPr>
          <p:nvPr/>
        </p:nvSpPr>
        <p:spPr bwMode="auto">
          <a:xfrm>
            <a:off x="6392863" y="544513"/>
            <a:ext cx="2428875" cy="2284412"/>
          </a:xfrm>
          <a:prstGeom prst="roundRect">
            <a:avLst>
              <a:gd name="adj" fmla="val 16667"/>
            </a:avLst>
          </a:prstGeom>
          <a:blipFill dpi="0" rotWithShape="1">
            <a:blip r:embed="rId3" cstate="print"/>
            <a:srcRect/>
            <a:stretch>
              <a:fillRect/>
            </a:stretch>
          </a:blipFill>
          <a:ln w="38100">
            <a:solidFill>
              <a:srgbClr val="626469"/>
            </a:solidFill>
            <a:round/>
            <a:headEnd/>
            <a:tailEnd/>
          </a:ln>
        </p:spPr>
        <p:txBody>
          <a:bodyPr wrap="none" anchor="ctr"/>
          <a:lstStyle/>
          <a:p>
            <a:endParaRPr lang="en-US"/>
          </a:p>
        </p:txBody>
      </p:sp>
      <p:sp>
        <p:nvSpPr>
          <p:cNvPr id="8197" name="AutoShape 8" descr="Picture2"/>
          <p:cNvSpPr>
            <a:spLocks noChangeArrowheads="1"/>
          </p:cNvSpPr>
          <p:nvPr/>
        </p:nvSpPr>
        <p:spPr bwMode="auto">
          <a:xfrm>
            <a:off x="6392863" y="3276600"/>
            <a:ext cx="2428875" cy="2284413"/>
          </a:xfrm>
          <a:prstGeom prst="roundRect">
            <a:avLst>
              <a:gd name="adj" fmla="val 16667"/>
            </a:avLst>
          </a:prstGeom>
          <a:blipFill dpi="0" rotWithShape="1">
            <a:blip r:embed="rId4" cstate="print"/>
            <a:srcRect/>
            <a:stretch>
              <a:fillRect/>
            </a:stretch>
          </a:blipFill>
          <a:ln w="38100">
            <a:solidFill>
              <a:srgbClr val="626469"/>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6" descr="PC Funding Model"/>
          <p:cNvPicPr>
            <a:picLocks noChangeAspect="1" noChangeArrowheads="1"/>
          </p:cNvPicPr>
          <p:nvPr/>
        </p:nvPicPr>
        <p:blipFill>
          <a:blip r:embed="rId3" cstate="print"/>
          <a:srcRect/>
          <a:stretch>
            <a:fillRect/>
          </a:stretch>
        </p:blipFill>
        <p:spPr bwMode="auto">
          <a:xfrm>
            <a:off x="1143000" y="2590800"/>
            <a:ext cx="5638800" cy="3352800"/>
          </a:xfrm>
          <a:prstGeom prst="rect">
            <a:avLst/>
          </a:prstGeom>
          <a:noFill/>
          <a:ln w="9525">
            <a:noFill/>
            <a:miter lim="800000"/>
            <a:headEnd/>
            <a:tailEnd/>
          </a:ln>
        </p:spPr>
      </p:pic>
      <p:sp>
        <p:nvSpPr>
          <p:cNvPr id="12" name="Rectangle 3"/>
          <p:cNvSpPr txBox="1">
            <a:spLocks noChangeArrowheads="1"/>
          </p:cNvSpPr>
          <p:nvPr/>
        </p:nvSpPr>
        <p:spPr>
          <a:xfrm>
            <a:off x="609600" y="990600"/>
            <a:ext cx="8382000" cy="2895600"/>
          </a:xfrm>
          <a:prstGeom prst="rect">
            <a:avLst/>
          </a:prstGeom>
        </p:spPr>
        <p:txBody>
          <a:bodyPr/>
          <a:lstStyle/>
          <a:p>
            <a:pPr marL="381000" indent="-381000" algn="l" fontAlgn="auto">
              <a:spcBef>
                <a:spcPct val="20000"/>
              </a:spcBef>
              <a:spcAft>
                <a:spcPts val="0"/>
              </a:spcAft>
              <a:buFont typeface="Arial" pitchFamily="34" charset="0"/>
              <a:buNone/>
              <a:defRPr/>
            </a:pPr>
            <a:r>
              <a:rPr lang="en-US" sz="2000" dirty="0">
                <a:solidFill>
                  <a:schemeClr val="tx1"/>
                </a:solidFill>
                <a:latin typeface="+mn-lt"/>
              </a:rPr>
              <a:t>Facility / Plant improvement &amp; infrastructure renewal program </a:t>
            </a:r>
          </a:p>
          <a:p>
            <a:pPr marL="381000" indent="-381000" algn="l" fontAlgn="auto">
              <a:spcBef>
                <a:spcPct val="20000"/>
              </a:spcBef>
              <a:spcAft>
                <a:spcPts val="0"/>
              </a:spcAft>
              <a:buFont typeface="Arial" pitchFamily="34" charset="0"/>
              <a:buNone/>
              <a:defRPr/>
            </a:pPr>
            <a:r>
              <a:rPr lang="en-US" sz="2000" b="1" dirty="0">
                <a:solidFill>
                  <a:schemeClr val="tx1"/>
                </a:solidFill>
                <a:latin typeface="+mn-lt"/>
              </a:rPr>
              <a:t>Energy savings created by</a:t>
            </a:r>
            <a:r>
              <a:rPr lang="en-US" sz="2000" dirty="0">
                <a:solidFill>
                  <a:schemeClr val="tx1"/>
                </a:solidFill>
                <a:latin typeface="+mn-lt"/>
              </a:rPr>
              <a:t>: Energy Conservation Measures (ECM’s) = installing efficient  pumps, motors, blowers, drives, process optimization, automation, energy monitoring, renewables, aeration &amp; oxygen transfer, solids stream management, etc.</a:t>
            </a:r>
          </a:p>
          <a:p>
            <a:pPr marL="381000" indent="-381000" algn="l" fontAlgn="auto">
              <a:spcBef>
                <a:spcPct val="20000"/>
              </a:spcBef>
              <a:spcAft>
                <a:spcPts val="0"/>
              </a:spcAft>
              <a:buFont typeface="Arial" pitchFamily="34" charset="0"/>
              <a:buNone/>
              <a:defRPr/>
            </a:pPr>
            <a:endParaRPr lang="en-US" sz="2000" b="1" dirty="0">
              <a:solidFill>
                <a:schemeClr val="tx1"/>
              </a:solidFill>
              <a:latin typeface="+mn-lt"/>
            </a:endParaRPr>
          </a:p>
          <a:p>
            <a:pPr marL="381000" indent="-381000" algn="l" fontAlgn="auto">
              <a:spcBef>
                <a:spcPct val="20000"/>
              </a:spcBef>
              <a:spcAft>
                <a:spcPts val="0"/>
              </a:spcAft>
              <a:buFont typeface="Arial" pitchFamily="34" charset="0"/>
              <a:buNone/>
              <a:defRPr/>
            </a:pPr>
            <a:endParaRPr lang="en-US" sz="2000" b="1" dirty="0">
              <a:latin typeface="+mn-lt"/>
            </a:endParaRPr>
          </a:p>
          <a:p>
            <a:pPr marL="381000" indent="-381000" algn="l" fontAlgn="auto">
              <a:spcBef>
                <a:spcPct val="20000"/>
              </a:spcBef>
              <a:spcAft>
                <a:spcPts val="0"/>
              </a:spcAft>
              <a:buFont typeface="Arial" pitchFamily="34" charset="0"/>
              <a:buNone/>
              <a:defRPr/>
            </a:pPr>
            <a:endParaRPr lang="en-US" sz="2000" b="1" dirty="0">
              <a:latin typeface="+mn-lt"/>
            </a:endParaRPr>
          </a:p>
          <a:p>
            <a:pPr marL="381000" indent="-381000" algn="l" fontAlgn="auto">
              <a:spcBef>
                <a:spcPct val="20000"/>
              </a:spcBef>
              <a:spcAft>
                <a:spcPts val="0"/>
              </a:spcAft>
              <a:buFont typeface="Arial" pitchFamily="34" charset="0"/>
              <a:buNone/>
              <a:defRPr/>
            </a:pPr>
            <a:endParaRPr lang="en-US" sz="2000" b="1" dirty="0">
              <a:latin typeface="+mn-lt"/>
            </a:endParaRPr>
          </a:p>
          <a:p>
            <a:pPr marL="381000" indent="-381000" algn="l" fontAlgn="auto">
              <a:spcBef>
                <a:spcPct val="20000"/>
              </a:spcBef>
              <a:spcAft>
                <a:spcPts val="0"/>
              </a:spcAft>
              <a:buFont typeface="Arial" pitchFamily="34" charset="0"/>
              <a:buNone/>
              <a:defRPr/>
            </a:pPr>
            <a:endParaRPr lang="en-US" sz="2000" b="1" dirty="0">
              <a:latin typeface="+mn-lt"/>
            </a:endParaRPr>
          </a:p>
          <a:p>
            <a:pPr marL="381000" indent="-381000" algn="l" fontAlgn="auto">
              <a:spcBef>
                <a:spcPct val="20000"/>
              </a:spcBef>
              <a:spcAft>
                <a:spcPts val="0"/>
              </a:spcAft>
              <a:buFont typeface="Arial" pitchFamily="34" charset="0"/>
              <a:buNone/>
              <a:defRPr/>
            </a:pPr>
            <a:endParaRPr lang="en-US" sz="2000" b="1" dirty="0">
              <a:latin typeface="+mn-lt"/>
            </a:endParaRPr>
          </a:p>
          <a:p>
            <a:pPr marL="381000" indent="-381000" algn="l" fontAlgn="auto">
              <a:spcBef>
                <a:spcPct val="20000"/>
              </a:spcBef>
              <a:spcAft>
                <a:spcPts val="0"/>
              </a:spcAft>
              <a:buFont typeface="Arial" pitchFamily="34" charset="0"/>
              <a:buNone/>
              <a:defRPr/>
            </a:pPr>
            <a:endParaRPr lang="en-US" sz="2000" b="1" dirty="0">
              <a:latin typeface="+mn-lt"/>
            </a:endParaRPr>
          </a:p>
        </p:txBody>
      </p:sp>
      <p:sp>
        <p:nvSpPr>
          <p:cNvPr id="14" name="Text Box 18"/>
          <p:cNvSpPr txBox="1">
            <a:spLocks noChangeArrowheads="1"/>
          </p:cNvSpPr>
          <p:nvPr/>
        </p:nvSpPr>
        <p:spPr bwMode="auto">
          <a:xfrm>
            <a:off x="949325" y="5943600"/>
            <a:ext cx="6975475" cy="769938"/>
          </a:xfrm>
          <a:prstGeom prst="rect">
            <a:avLst/>
          </a:prstGeom>
          <a:noFill/>
          <a:ln w="12700" algn="ctr">
            <a:noFill/>
            <a:miter lim="800000"/>
            <a:headEnd/>
            <a:tailEnd/>
          </a:ln>
          <a:effectLst/>
        </p:spPr>
        <p:txBody>
          <a:bodyPr wrap="none">
            <a:spAutoFit/>
          </a:bodyPr>
          <a:lstStyle/>
          <a:p>
            <a:pPr marL="444500">
              <a:spcBef>
                <a:spcPct val="20000"/>
              </a:spcBef>
              <a:buClr>
                <a:schemeClr val="accent1"/>
              </a:buClr>
              <a:buFont typeface="Arial" charset="0"/>
              <a:buNone/>
              <a:defRPr/>
            </a:pPr>
            <a:r>
              <a:rPr lang="en-US" sz="2000" b="1" dirty="0">
                <a:solidFill>
                  <a:schemeClr val="tx1"/>
                </a:solidFill>
                <a:cs typeface="Arial" pitchFamily="34" charset="0"/>
              </a:rPr>
              <a:t>Savings are guaranteed </a:t>
            </a:r>
            <a:r>
              <a:rPr lang="en-US" sz="2000" dirty="0">
                <a:solidFill>
                  <a:schemeClr val="tx1"/>
                </a:solidFill>
                <a:cs typeface="Arial" pitchFamily="34" charset="0"/>
              </a:rPr>
              <a:t>by Energy Services Company</a:t>
            </a:r>
          </a:p>
          <a:p>
            <a:pPr marL="444500">
              <a:defRPr/>
            </a:pPr>
            <a:endParaRPr lang="en-US" sz="2400" dirty="0">
              <a:latin typeface="+mn-lt"/>
            </a:endParaRPr>
          </a:p>
        </p:txBody>
      </p:sp>
      <p:pic>
        <p:nvPicPr>
          <p:cNvPr id="9221" name="Picture 22" descr="Higher"/>
          <p:cNvPicPr>
            <a:picLocks noChangeAspect="1" noChangeArrowheads="1"/>
          </p:cNvPicPr>
          <p:nvPr/>
        </p:nvPicPr>
        <p:blipFill>
          <a:blip r:embed="rId4" cstate="print"/>
          <a:srcRect/>
          <a:stretch>
            <a:fillRect/>
          </a:stretch>
        </p:blipFill>
        <p:spPr bwMode="auto">
          <a:xfrm>
            <a:off x="76200" y="914400"/>
            <a:ext cx="433388" cy="457200"/>
          </a:xfrm>
          <a:prstGeom prst="rect">
            <a:avLst/>
          </a:prstGeom>
          <a:noFill/>
          <a:ln w="9525">
            <a:noFill/>
            <a:miter lim="800000"/>
            <a:headEnd/>
            <a:tailEnd/>
          </a:ln>
        </p:spPr>
      </p:pic>
      <p:pic>
        <p:nvPicPr>
          <p:cNvPr id="9222" name="Picture 23" descr="Higher"/>
          <p:cNvPicPr>
            <a:picLocks noChangeAspect="1" noChangeArrowheads="1"/>
          </p:cNvPicPr>
          <p:nvPr/>
        </p:nvPicPr>
        <p:blipFill>
          <a:blip r:embed="rId5" cstate="print"/>
          <a:srcRect/>
          <a:stretch>
            <a:fillRect/>
          </a:stretch>
        </p:blipFill>
        <p:spPr bwMode="auto">
          <a:xfrm>
            <a:off x="76200" y="1371600"/>
            <a:ext cx="433388" cy="457200"/>
          </a:xfrm>
          <a:prstGeom prst="rect">
            <a:avLst/>
          </a:prstGeom>
          <a:noFill/>
          <a:ln w="9525">
            <a:noFill/>
            <a:miter lim="800000"/>
            <a:headEnd/>
            <a:tailEnd/>
          </a:ln>
        </p:spPr>
      </p:pic>
      <p:sp>
        <p:nvSpPr>
          <p:cNvPr id="17" name="Rectangle 2"/>
          <p:cNvSpPr txBox="1">
            <a:spLocks noChangeArrowheads="1"/>
          </p:cNvSpPr>
          <p:nvPr/>
        </p:nvSpPr>
        <p:spPr bwMode="auto">
          <a:xfrm>
            <a:off x="76200" y="0"/>
            <a:ext cx="8915400" cy="1150938"/>
          </a:xfrm>
          <a:prstGeom prst="rect">
            <a:avLst/>
          </a:prstGeom>
          <a:noFill/>
          <a:ln w="9525">
            <a:noFill/>
            <a:miter lim="800000"/>
            <a:headEnd/>
            <a:tailEnd/>
          </a:ln>
        </p:spPr>
        <p:txBody>
          <a:bodyPr lIns="0" tIns="10800" rIns="0" bIns="10800" anchor="ctr"/>
          <a:lstStyle/>
          <a:p>
            <a:pPr algn="l" eaLnBrk="0" hangingPunct="0">
              <a:defRPr/>
            </a:pPr>
            <a:r>
              <a:rPr lang="en-GB" sz="2800" kern="0" dirty="0">
                <a:solidFill>
                  <a:srgbClr val="009900"/>
                </a:solidFill>
                <a:ea typeface="+mj-ea"/>
                <a:cs typeface="Arial" pitchFamily="34" charset="0"/>
              </a:rPr>
              <a:t>  What is Energy Savings Performance Contracting?</a:t>
            </a:r>
          </a:p>
        </p:txBody>
      </p:sp>
      <p:sp>
        <p:nvSpPr>
          <p:cNvPr id="9224" name="TextBox 9"/>
          <p:cNvSpPr txBox="1">
            <a:spLocks noChangeArrowheads="1"/>
          </p:cNvSpPr>
          <p:nvPr/>
        </p:nvSpPr>
        <p:spPr bwMode="auto">
          <a:xfrm>
            <a:off x="6781800" y="3657600"/>
            <a:ext cx="1905000" cy="1846263"/>
          </a:xfrm>
          <a:prstGeom prst="rect">
            <a:avLst/>
          </a:prstGeom>
          <a:noFill/>
          <a:ln w="9525">
            <a:noFill/>
            <a:miter lim="800000"/>
            <a:headEnd/>
            <a:tailEnd/>
          </a:ln>
        </p:spPr>
        <p:txBody>
          <a:bodyPr>
            <a:spAutoFit/>
          </a:bodyPr>
          <a:lstStyle/>
          <a:p>
            <a:r>
              <a:rPr lang="en-US" b="1"/>
              <a:t>Reductions From:</a:t>
            </a:r>
          </a:p>
          <a:p>
            <a:pPr>
              <a:buFont typeface="Arial" pitchFamily="34" charset="0"/>
              <a:buChar char="•"/>
            </a:pPr>
            <a:r>
              <a:rPr lang="en-US" b="1"/>
              <a:t>Less Electricity</a:t>
            </a:r>
          </a:p>
          <a:p>
            <a:pPr>
              <a:buFont typeface="Arial" pitchFamily="34" charset="0"/>
              <a:buChar char="•"/>
            </a:pPr>
            <a:r>
              <a:rPr lang="en-US" b="1"/>
              <a:t>Less Chemicals</a:t>
            </a:r>
          </a:p>
          <a:p>
            <a:pPr>
              <a:buFont typeface="Arial" pitchFamily="34" charset="0"/>
              <a:buChar char="•"/>
            </a:pPr>
            <a:r>
              <a:rPr lang="en-US" b="1"/>
              <a:t>Less Maintenance</a:t>
            </a:r>
          </a:p>
          <a:p>
            <a:pPr>
              <a:buFont typeface="Arial" pitchFamily="34" charset="0"/>
              <a:buChar char="•"/>
            </a:pPr>
            <a:r>
              <a:rPr lang="en-US" b="1"/>
              <a:t>Biogas Reuse</a:t>
            </a:r>
          </a:p>
          <a:p>
            <a:pPr>
              <a:buFont typeface="Arial" pitchFamily="34" charset="0"/>
              <a:buChar char="•"/>
            </a:pPr>
            <a:r>
              <a:rPr lang="en-US" b="1"/>
              <a:t>Less Natural Gas</a:t>
            </a:r>
          </a:p>
          <a:p>
            <a:endParaRPr lang="en-US"/>
          </a:p>
        </p:txBody>
      </p:sp>
      <p:sp>
        <p:nvSpPr>
          <p:cNvPr id="9225" name="AutoShape 17"/>
          <p:cNvSpPr>
            <a:spLocks noChangeArrowheads="1"/>
          </p:cNvSpPr>
          <p:nvPr/>
        </p:nvSpPr>
        <p:spPr bwMode="auto">
          <a:xfrm>
            <a:off x="685800" y="5791200"/>
            <a:ext cx="8001000" cy="762000"/>
          </a:xfrm>
          <a:prstGeom prst="roundRect">
            <a:avLst>
              <a:gd name="adj" fmla="val 16667"/>
            </a:avLst>
          </a:prstGeom>
          <a:noFill/>
          <a:ln w="38100">
            <a:solidFill>
              <a:schemeClr val="hlink"/>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10"/>
          <p:cNvSpPr>
            <a:spLocks/>
          </p:cNvSpPr>
          <p:nvPr/>
        </p:nvSpPr>
        <p:spPr bwMode="auto">
          <a:xfrm>
            <a:off x="1595438" y="1743075"/>
            <a:ext cx="2571750" cy="2589213"/>
          </a:xfrm>
          <a:custGeom>
            <a:avLst/>
            <a:gdLst>
              <a:gd name="T0" fmla="*/ 2147483647 w 4399"/>
              <a:gd name="T1" fmla="*/ 0 h 4509"/>
              <a:gd name="T2" fmla="*/ 2147483647 w 4399"/>
              <a:gd name="T3" fmla="*/ 2147483647 h 4509"/>
              <a:gd name="T4" fmla="*/ 2147483647 w 4399"/>
              <a:gd name="T5" fmla="*/ 2147483647 h 4509"/>
              <a:gd name="T6" fmla="*/ 2147483647 w 4399"/>
              <a:gd name="T7" fmla="*/ 2147483647 h 4509"/>
              <a:gd name="T8" fmla="*/ 2147483647 w 4399"/>
              <a:gd name="T9" fmla="*/ 2147483647 h 4509"/>
              <a:gd name="T10" fmla="*/ 2147483647 w 4399"/>
              <a:gd name="T11" fmla="*/ 2147483647 h 4509"/>
              <a:gd name="T12" fmla="*/ 2147483647 w 4399"/>
              <a:gd name="T13" fmla="*/ 2147483647 h 4509"/>
              <a:gd name="T14" fmla="*/ 2147483647 w 4399"/>
              <a:gd name="T15" fmla="*/ 2147483647 h 4509"/>
              <a:gd name="T16" fmla="*/ 2147483647 w 4399"/>
              <a:gd name="T17" fmla="*/ 2147483647 h 4509"/>
              <a:gd name="T18" fmla="*/ 2147483647 w 4399"/>
              <a:gd name="T19" fmla="*/ 2147483647 h 4509"/>
              <a:gd name="T20" fmla="*/ 2147483647 w 4399"/>
              <a:gd name="T21" fmla="*/ 2147483647 h 4509"/>
              <a:gd name="T22" fmla="*/ 2147483647 w 4399"/>
              <a:gd name="T23" fmla="*/ 2147483647 h 4509"/>
              <a:gd name="T24" fmla="*/ 2147483647 w 4399"/>
              <a:gd name="T25" fmla="*/ 2147483647 h 4509"/>
              <a:gd name="T26" fmla="*/ 2147483647 w 4399"/>
              <a:gd name="T27" fmla="*/ 2147483647 h 4509"/>
              <a:gd name="T28" fmla="*/ 2147483647 w 4399"/>
              <a:gd name="T29" fmla="*/ 2147483647 h 4509"/>
              <a:gd name="T30" fmla="*/ 2147483647 w 4399"/>
              <a:gd name="T31" fmla="*/ 2147483647 h 4509"/>
              <a:gd name="T32" fmla="*/ 2147483647 w 4399"/>
              <a:gd name="T33" fmla="*/ 2147483647 h 4509"/>
              <a:gd name="T34" fmla="*/ 2147483647 w 4399"/>
              <a:gd name="T35" fmla="*/ 2147483647 h 4509"/>
              <a:gd name="T36" fmla="*/ 2147483647 w 4399"/>
              <a:gd name="T37" fmla="*/ 2147483647 h 4509"/>
              <a:gd name="T38" fmla="*/ 2147483647 w 4399"/>
              <a:gd name="T39" fmla="*/ 2147483647 h 4509"/>
              <a:gd name="T40" fmla="*/ 2147483647 w 4399"/>
              <a:gd name="T41" fmla="*/ 2147483647 h 4509"/>
              <a:gd name="T42" fmla="*/ 2147483647 w 4399"/>
              <a:gd name="T43" fmla="*/ 2147483647 h 4509"/>
              <a:gd name="T44" fmla="*/ 2147483647 w 4399"/>
              <a:gd name="T45" fmla="*/ 2147483647 h 4509"/>
              <a:gd name="T46" fmla="*/ 2147483647 w 4399"/>
              <a:gd name="T47" fmla="*/ 2147483647 h 4509"/>
              <a:gd name="T48" fmla="*/ 2147483647 w 4399"/>
              <a:gd name="T49" fmla="*/ 2147483647 h 4509"/>
              <a:gd name="T50" fmla="*/ 2147483647 w 4399"/>
              <a:gd name="T51" fmla="*/ 2147483647 h 4509"/>
              <a:gd name="T52" fmla="*/ 2147483647 w 4399"/>
              <a:gd name="T53" fmla="*/ 2147483647 h 4509"/>
              <a:gd name="T54" fmla="*/ 2147483647 w 4399"/>
              <a:gd name="T55" fmla="*/ 2147483647 h 4509"/>
              <a:gd name="T56" fmla="*/ 2147483647 w 4399"/>
              <a:gd name="T57" fmla="*/ 2147483647 h 4509"/>
              <a:gd name="T58" fmla="*/ 2147483647 w 4399"/>
              <a:gd name="T59" fmla="*/ 2147483647 h 4509"/>
              <a:gd name="T60" fmla="*/ 2147483647 w 4399"/>
              <a:gd name="T61" fmla="*/ 2147483647 h 4509"/>
              <a:gd name="T62" fmla="*/ 2147483647 w 4399"/>
              <a:gd name="T63" fmla="*/ 2147483647 h 45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99"/>
              <a:gd name="T97" fmla="*/ 0 h 4509"/>
              <a:gd name="T98" fmla="*/ 4399 w 4399"/>
              <a:gd name="T99" fmla="*/ 4509 h 450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99" h="4509">
                <a:moveTo>
                  <a:pt x="2145" y="0"/>
                </a:moveTo>
                <a:lnTo>
                  <a:pt x="2114" y="0"/>
                </a:lnTo>
                <a:lnTo>
                  <a:pt x="2135" y="0"/>
                </a:lnTo>
                <a:lnTo>
                  <a:pt x="2145" y="2253"/>
                </a:lnTo>
                <a:lnTo>
                  <a:pt x="0" y="2943"/>
                </a:lnTo>
                <a:lnTo>
                  <a:pt x="49" y="3081"/>
                </a:lnTo>
                <a:lnTo>
                  <a:pt x="106" y="3213"/>
                </a:lnTo>
                <a:lnTo>
                  <a:pt x="171" y="3341"/>
                </a:lnTo>
                <a:lnTo>
                  <a:pt x="243" y="3464"/>
                </a:lnTo>
                <a:lnTo>
                  <a:pt x="323" y="3581"/>
                </a:lnTo>
                <a:lnTo>
                  <a:pt x="409" y="3692"/>
                </a:lnTo>
                <a:lnTo>
                  <a:pt x="502" y="3798"/>
                </a:lnTo>
                <a:lnTo>
                  <a:pt x="601" y="3897"/>
                </a:lnTo>
                <a:lnTo>
                  <a:pt x="706" y="3989"/>
                </a:lnTo>
                <a:lnTo>
                  <a:pt x="817" y="4075"/>
                </a:lnTo>
                <a:lnTo>
                  <a:pt x="932" y="4154"/>
                </a:lnTo>
                <a:lnTo>
                  <a:pt x="1052" y="4226"/>
                </a:lnTo>
                <a:lnTo>
                  <a:pt x="1177" y="4290"/>
                </a:lnTo>
                <a:lnTo>
                  <a:pt x="1306" y="4346"/>
                </a:lnTo>
                <a:lnTo>
                  <a:pt x="1438" y="4395"/>
                </a:lnTo>
                <a:lnTo>
                  <a:pt x="1574" y="4435"/>
                </a:lnTo>
                <a:lnTo>
                  <a:pt x="1713" y="4466"/>
                </a:lnTo>
                <a:lnTo>
                  <a:pt x="1855" y="4489"/>
                </a:lnTo>
                <a:lnTo>
                  <a:pt x="1999" y="4503"/>
                </a:lnTo>
                <a:lnTo>
                  <a:pt x="2145" y="4508"/>
                </a:lnTo>
                <a:lnTo>
                  <a:pt x="2330" y="4500"/>
                </a:lnTo>
                <a:lnTo>
                  <a:pt x="2511" y="4478"/>
                </a:lnTo>
                <a:lnTo>
                  <a:pt x="2687" y="4442"/>
                </a:lnTo>
                <a:lnTo>
                  <a:pt x="2857" y="4393"/>
                </a:lnTo>
                <a:lnTo>
                  <a:pt x="3022" y="4331"/>
                </a:lnTo>
                <a:lnTo>
                  <a:pt x="3181" y="4256"/>
                </a:lnTo>
                <a:lnTo>
                  <a:pt x="3332" y="4170"/>
                </a:lnTo>
                <a:lnTo>
                  <a:pt x="3476" y="4073"/>
                </a:lnTo>
                <a:lnTo>
                  <a:pt x="3612" y="3965"/>
                </a:lnTo>
                <a:lnTo>
                  <a:pt x="3739" y="3848"/>
                </a:lnTo>
                <a:lnTo>
                  <a:pt x="3856" y="3721"/>
                </a:lnTo>
                <a:lnTo>
                  <a:pt x="3964" y="3585"/>
                </a:lnTo>
                <a:lnTo>
                  <a:pt x="4061" y="3441"/>
                </a:lnTo>
                <a:lnTo>
                  <a:pt x="4147" y="3289"/>
                </a:lnTo>
                <a:lnTo>
                  <a:pt x="4222" y="3131"/>
                </a:lnTo>
                <a:lnTo>
                  <a:pt x="4284" y="2966"/>
                </a:lnTo>
                <a:lnTo>
                  <a:pt x="4333" y="2795"/>
                </a:lnTo>
                <a:lnTo>
                  <a:pt x="4369" y="2619"/>
                </a:lnTo>
                <a:lnTo>
                  <a:pt x="4391" y="2438"/>
                </a:lnTo>
                <a:lnTo>
                  <a:pt x="4399" y="2253"/>
                </a:lnTo>
                <a:lnTo>
                  <a:pt x="4391" y="2068"/>
                </a:lnTo>
                <a:lnTo>
                  <a:pt x="4369" y="1888"/>
                </a:lnTo>
                <a:lnTo>
                  <a:pt x="4333" y="1712"/>
                </a:lnTo>
                <a:lnTo>
                  <a:pt x="4284" y="1541"/>
                </a:lnTo>
                <a:lnTo>
                  <a:pt x="4222" y="1376"/>
                </a:lnTo>
                <a:lnTo>
                  <a:pt x="4147" y="1218"/>
                </a:lnTo>
                <a:lnTo>
                  <a:pt x="4061" y="1066"/>
                </a:lnTo>
                <a:lnTo>
                  <a:pt x="3964" y="922"/>
                </a:lnTo>
                <a:lnTo>
                  <a:pt x="3856" y="787"/>
                </a:lnTo>
                <a:lnTo>
                  <a:pt x="3739" y="660"/>
                </a:lnTo>
                <a:lnTo>
                  <a:pt x="3612" y="542"/>
                </a:lnTo>
                <a:lnTo>
                  <a:pt x="3476" y="434"/>
                </a:lnTo>
                <a:lnTo>
                  <a:pt x="3332" y="337"/>
                </a:lnTo>
                <a:lnTo>
                  <a:pt x="3181" y="251"/>
                </a:lnTo>
                <a:lnTo>
                  <a:pt x="3022" y="177"/>
                </a:lnTo>
                <a:lnTo>
                  <a:pt x="2857" y="114"/>
                </a:lnTo>
                <a:lnTo>
                  <a:pt x="2687" y="65"/>
                </a:lnTo>
                <a:lnTo>
                  <a:pt x="2511" y="29"/>
                </a:lnTo>
                <a:lnTo>
                  <a:pt x="2330" y="7"/>
                </a:lnTo>
                <a:lnTo>
                  <a:pt x="2145" y="0"/>
                </a:lnTo>
                <a:close/>
              </a:path>
            </a:pathLst>
          </a:custGeom>
          <a:solidFill>
            <a:srgbClr val="008000"/>
          </a:solidFill>
          <a:ln w="9525">
            <a:noFill/>
            <a:round/>
            <a:headEnd/>
            <a:tailEnd/>
          </a:ln>
        </p:spPr>
        <p:txBody>
          <a:bodyPr/>
          <a:lstStyle/>
          <a:p>
            <a:endParaRPr lang="en-US"/>
          </a:p>
        </p:txBody>
      </p:sp>
      <p:sp>
        <p:nvSpPr>
          <p:cNvPr id="10243" name="Freeform 12"/>
          <p:cNvSpPr>
            <a:spLocks/>
          </p:cNvSpPr>
          <p:nvPr/>
        </p:nvSpPr>
        <p:spPr bwMode="auto">
          <a:xfrm>
            <a:off x="1531938" y="2632075"/>
            <a:ext cx="1317625" cy="801688"/>
          </a:xfrm>
          <a:custGeom>
            <a:avLst/>
            <a:gdLst>
              <a:gd name="T0" fmla="*/ 2147483647 w 2255"/>
              <a:gd name="T1" fmla="*/ 0 h 1396"/>
              <a:gd name="T2" fmla="*/ 2147483647 w 2255"/>
              <a:gd name="T3" fmla="*/ 2147483647 h 1396"/>
              <a:gd name="T4" fmla="*/ 2147483647 w 2255"/>
              <a:gd name="T5" fmla="*/ 2147483647 h 1396"/>
              <a:gd name="T6" fmla="*/ 2147483647 w 2255"/>
              <a:gd name="T7" fmla="*/ 2147483647 h 1396"/>
              <a:gd name="T8" fmla="*/ 2147483647 w 2255"/>
              <a:gd name="T9" fmla="*/ 2147483647 h 1396"/>
              <a:gd name="T10" fmla="*/ 2147483647 w 2255"/>
              <a:gd name="T11" fmla="*/ 2147483647 h 1396"/>
              <a:gd name="T12" fmla="*/ 2147483647 w 2255"/>
              <a:gd name="T13" fmla="*/ 2147483647 h 1396"/>
              <a:gd name="T14" fmla="*/ 2147483647 w 2255"/>
              <a:gd name="T15" fmla="*/ 2147483647 h 1396"/>
              <a:gd name="T16" fmla="*/ 2147483647 w 2255"/>
              <a:gd name="T17" fmla="*/ 2147483647 h 1396"/>
              <a:gd name="T18" fmla="*/ 2147483647 w 2255"/>
              <a:gd name="T19" fmla="*/ 2147483647 h 1396"/>
              <a:gd name="T20" fmla="*/ 2147483647 w 2255"/>
              <a:gd name="T21" fmla="*/ 2147483647 h 1396"/>
              <a:gd name="T22" fmla="*/ 2147483647 w 2255"/>
              <a:gd name="T23" fmla="*/ 2147483647 h 1396"/>
              <a:gd name="T24" fmla="*/ 2147483647 w 2255"/>
              <a:gd name="T25" fmla="*/ 2147483647 h 1396"/>
              <a:gd name="T26" fmla="*/ 2147483647 w 2255"/>
              <a:gd name="T27" fmla="*/ 2147483647 h 1396"/>
              <a:gd name="T28" fmla="*/ 2147483647 w 2255"/>
              <a:gd name="T29" fmla="*/ 2147483647 h 1396"/>
              <a:gd name="T30" fmla="*/ 2147483647 w 2255"/>
              <a:gd name="T31" fmla="*/ 2147483647 h 1396"/>
              <a:gd name="T32" fmla="*/ 2147483647 w 2255"/>
              <a:gd name="T33" fmla="*/ 2147483647 h 1396"/>
              <a:gd name="T34" fmla="*/ 2147483647 w 2255"/>
              <a:gd name="T35" fmla="*/ 2147483647 h 1396"/>
              <a:gd name="T36" fmla="*/ 2147483647 w 2255"/>
              <a:gd name="T37" fmla="*/ 2147483647 h 1396"/>
              <a:gd name="T38" fmla="*/ 0 w 2255"/>
              <a:gd name="T39" fmla="*/ 2147483647 h 1396"/>
              <a:gd name="T40" fmla="*/ 0 w 2255"/>
              <a:gd name="T41" fmla="*/ 2147483647 h 1396"/>
              <a:gd name="T42" fmla="*/ 0 w 2255"/>
              <a:gd name="T43" fmla="*/ 2147483647 h 1396"/>
              <a:gd name="T44" fmla="*/ 2147483647 w 2255"/>
              <a:gd name="T45" fmla="*/ 2147483647 h 1396"/>
              <a:gd name="T46" fmla="*/ 2147483647 w 2255"/>
              <a:gd name="T47" fmla="*/ 2147483647 h 1396"/>
              <a:gd name="T48" fmla="*/ 2147483647 w 2255"/>
              <a:gd name="T49" fmla="*/ 2147483647 h 1396"/>
              <a:gd name="T50" fmla="*/ 2147483647 w 2255"/>
              <a:gd name="T51" fmla="*/ 2147483647 h 1396"/>
              <a:gd name="T52" fmla="*/ 2147483647 w 2255"/>
              <a:gd name="T53" fmla="*/ 2147483647 h 1396"/>
              <a:gd name="T54" fmla="*/ 2147483647 w 2255"/>
              <a:gd name="T55" fmla="*/ 2147483647 h 1396"/>
              <a:gd name="T56" fmla="*/ 2147483647 w 2255"/>
              <a:gd name="T57" fmla="*/ 2147483647 h 1396"/>
              <a:gd name="T58" fmla="*/ 2147483647 w 2255"/>
              <a:gd name="T59" fmla="*/ 2147483647 h 1396"/>
              <a:gd name="T60" fmla="*/ 2147483647 w 2255"/>
              <a:gd name="T61" fmla="*/ 2147483647 h 1396"/>
              <a:gd name="T62" fmla="*/ 2147483647 w 2255"/>
              <a:gd name="T63" fmla="*/ 2147483647 h 1396"/>
              <a:gd name="T64" fmla="*/ 2147483647 w 2255"/>
              <a:gd name="T65" fmla="*/ 2147483647 h 1396"/>
              <a:gd name="T66" fmla="*/ 2147483647 w 2255"/>
              <a:gd name="T67" fmla="*/ 2147483647 h 1396"/>
              <a:gd name="T68" fmla="*/ 2147483647 w 2255"/>
              <a:gd name="T69" fmla="*/ 2147483647 h 1396"/>
              <a:gd name="T70" fmla="*/ 2147483647 w 2255"/>
              <a:gd name="T71" fmla="*/ 2147483647 h 1396"/>
              <a:gd name="T72" fmla="*/ 2147483647 w 2255"/>
              <a:gd name="T73" fmla="*/ 2147483647 h 1396"/>
              <a:gd name="T74" fmla="*/ 2147483647 w 2255"/>
              <a:gd name="T75" fmla="*/ 2147483647 h 1396"/>
              <a:gd name="T76" fmla="*/ 2147483647 w 2255"/>
              <a:gd name="T77" fmla="*/ 2147483647 h 1396"/>
              <a:gd name="T78" fmla="*/ 2147483647 w 2255"/>
              <a:gd name="T79" fmla="*/ 2147483647 h 1396"/>
              <a:gd name="T80" fmla="*/ 2147483647 w 2255"/>
              <a:gd name="T81" fmla="*/ 2147483647 h 1396"/>
              <a:gd name="T82" fmla="*/ 2147483647 w 2255"/>
              <a:gd name="T83" fmla="*/ 2147483647 h 1396"/>
              <a:gd name="T84" fmla="*/ 2147483647 w 2255"/>
              <a:gd name="T85" fmla="*/ 0 h 13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55"/>
              <a:gd name="T130" fmla="*/ 0 h 1396"/>
              <a:gd name="T131" fmla="*/ 2255 w 2255"/>
              <a:gd name="T132" fmla="*/ 1396 h 13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55" h="1396">
                <a:moveTo>
                  <a:pt x="113" y="0"/>
                </a:moveTo>
                <a:lnTo>
                  <a:pt x="102" y="33"/>
                </a:lnTo>
                <a:lnTo>
                  <a:pt x="92" y="68"/>
                </a:lnTo>
                <a:lnTo>
                  <a:pt x="82" y="102"/>
                </a:lnTo>
                <a:lnTo>
                  <a:pt x="73" y="136"/>
                </a:lnTo>
                <a:lnTo>
                  <a:pt x="64" y="171"/>
                </a:lnTo>
                <a:lnTo>
                  <a:pt x="56" y="206"/>
                </a:lnTo>
                <a:lnTo>
                  <a:pt x="48" y="241"/>
                </a:lnTo>
                <a:lnTo>
                  <a:pt x="41" y="276"/>
                </a:lnTo>
                <a:lnTo>
                  <a:pt x="34" y="311"/>
                </a:lnTo>
                <a:lnTo>
                  <a:pt x="28" y="346"/>
                </a:lnTo>
                <a:lnTo>
                  <a:pt x="23" y="382"/>
                </a:lnTo>
                <a:lnTo>
                  <a:pt x="18" y="418"/>
                </a:lnTo>
                <a:lnTo>
                  <a:pt x="14" y="453"/>
                </a:lnTo>
                <a:lnTo>
                  <a:pt x="10" y="489"/>
                </a:lnTo>
                <a:lnTo>
                  <a:pt x="7" y="525"/>
                </a:lnTo>
                <a:lnTo>
                  <a:pt x="4" y="561"/>
                </a:lnTo>
                <a:lnTo>
                  <a:pt x="2" y="597"/>
                </a:lnTo>
                <a:lnTo>
                  <a:pt x="1" y="633"/>
                </a:lnTo>
                <a:lnTo>
                  <a:pt x="0" y="669"/>
                </a:lnTo>
                <a:lnTo>
                  <a:pt x="0" y="705"/>
                </a:lnTo>
                <a:lnTo>
                  <a:pt x="0" y="741"/>
                </a:lnTo>
                <a:lnTo>
                  <a:pt x="1" y="776"/>
                </a:lnTo>
                <a:lnTo>
                  <a:pt x="2" y="811"/>
                </a:lnTo>
                <a:lnTo>
                  <a:pt x="4" y="846"/>
                </a:lnTo>
                <a:lnTo>
                  <a:pt x="6" y="881"/>
                </a:lnTo>
                <a:lnTo>
                  <a:pt x="9" y="916"/>
                </a:lnTo>
                <a:lnTo>
                  <a:pt x="13" y="951"/>
                </a:lnTo>
                <a:lnTo>
                  <a:pt x="17" y="986"/>
                </a:lnTo>
                <a:lnTo>
                  <a:pt x="22" y="1021"/>
                </a:lnTo>
                <a:lnTo>
                  <a:pt x="27" y="1055"/>
                </a:lnTo>
                <a:lnTo>
                  <a:pt x="33" y="1090"/>
                </a:lnTo>
                <a:lnTo>
                  <a:pt x="39" y="1124"/>
                </a:lnTo>
                <a:lnTo>
                  <a:pt x="46" y="1159"/>
                </a:lnTo>
                <a:lnTo>
                  <a:pt x="53" y="1193"/>
                </a:lnTo>
                <a:lnTo>
                  <a:pt x="61" y="1227"/>
                </a:lnTo>
                <a:lnTo>
                  <a:pt x="70" y="1261"/>
                </a:lnTo>
                <a:lnTo>
                  <a:pt x="79" y="1295"/>
                </a:lnTo>
                <a:lnTo>
                  <a:pt x="88" y="1328"/>
                </a:lnTo>
                <a:lnTo>
                  <a:pt x="98" y="1362"/>
                </a:lnTo>
                <a:lnTo>
                  <a:pt x="109" y="1395"/>
                </a:lnTo>
                <a:lnTo>
                  <a:pt x="2254" y="705"/>
                </a:lnTo>
                <a:lnTo>
                  <a:pt x="113" y="0"/>
                </a:lnTo>
                <a:close/>
              </a:path>
            </a:pathLst>
          </a:custGeom>
          <a:solidFill>
            <a:srgbClr val="92D050"/>
          </a:solidFill>
          <a:ln w="9525">
            <a:noFill/>
            <a:round/>
            <a:headEnd/>
            <a:tailEnd/>
          </a:ln>
        </p:spPr>
        <p:txBody>
          <a:bodyPr/>
          <a:lstStyle/>
          <a:p>
            <a:endParaRPr lang="en-US"/>
          </a:p>
        </p:txBody>
      </p:sp>
      <p:sp>
        <p:nvSpPr>
          <p:cNvPr id="28" name="Freeform 14"/>
          <p:cNvSpPr>
            <a:spLocks/>
          </p:cNvSpPr>
          <p:nvPr/>
        </p:nvSpPr>
        <p:spPr bwMode="auto">
          <a:xfrm>
            <a:off x="1598613" y="1989138"/>
            <a:ext cx="1250950" cy="1047750"/>
          </a:xfrm>
          <a:custGeom>
            <a:avLst/>
            <a:gdLst>
              <a:gd name="T0" fmla="*/ 817 w 2141"/>
              <a:gd name="T1" fmla="*/ 0 h 1824"/>
              <a:gd name="T2" fmla="*/ 760 w 2141"/>
              <a:gd name="T3" fmla="*/ 42 h 1824"/>
              <a:gd name="T4" fmla="*/ 705 w 2141"/>
              <a:gd name="T5" fmla="*/ 86 h 1824"/>
              <a:gd name="T6" fmla="*/ 651 w 2141"/>
              <a:gd name="T7" fmla="*/ 132 h 1824"/>
              <a:gd name="T8" fmla="*/ 599 w 2141"/>
              <a:gd name="T9" fmla="*/ 179 h 1824"/>
              <a:gd name="T10" fmla="*/ 548 w 2141"/>
              <a:gd name="T11" fmla="*/ 228 h 1824"/>
              <a:gd name="T12" fmla="*/ 499 w 2141"/>
              <a:gd name="T13" fmla="*/ 278 h 1824"/>
              <a:gd name="T14" fmla="*/ 452 w 2141"/>
              <a:gd name="T15" fmla="*/ 330 h 1824"/>
              <a:gd name="T16" fmla="*/ 406 w 2141"/>
              <a:gd name="T17" fmla="*/ 383 h 1824"/>
              <a:gd name="T18" fmla="*/ 362 w 2141"/>
              <a:gd name="T19" fmla="*/ 438 h 1824"/>
              <a:gd name="T20" fmla="*/ 320 w 2141"/>
              <a:gd name="T21" fmla="*/ 494 h 1824"/>
              <a:gd name="T22" fmla="*/ 279 w 2141"/>
              <a:gd name="T23" fmla="*/ 551 h 1824"/>
              <a:gd name="T24" fmla="*/ 241 w 2141"/>
              <a:gd name="T25" fmla="*/ 610 h 1824"/>
              <a:gd name="T26" fmla="*/ 204 w 2141"/>
              <a:gd name="T27" fmla="*/ 669 h 1824"/>
              <a:gd name="T28" fmla="*/ 169 w 2141"/>
              <a:gd name="T29" fmla="*/ 730 h 1824"/>
              <a:gd name="T30" fmla="*/ 136 w 2141"/>
              <a:gd name="T31" fmla="*/ 792 h 1824"/>
              <a:gd name="T32" fmla="*/ 104 w 2141"/>
              <a:gd name="T33" fmla="*/ 855 h 1824"/>
              <a:gd name="T34" fmla="*/ 75 w 2141"/>
              <a:gd name="T35" fmla="*/ 920 h 1824"/>
              <a:gd name="T36" fmla="*/ 48 w 2141"/>
              <a:gd name="T37" fmla="*/ 985 h 1824"/>
              <a:gd name="T38" fmla="*/ 23 w 2141"/>
              <a:gd name="T39" fmla="*/ 1051 h 1824"/>
              <a:gd name="T40" fmla="*/ 0 w 2141"/>
              <a:gd name="T41" fmla="*/ 1118 h 1824"/>
              <a:gd name="T42" fmla="*/ 2140 w 2141"/>
              <a:gd name="T43" fmla="*/ 1824 h 1824"/>
              <a:gd name="T44" fmla="*/ 817 w 2141"/>
              <a:gd name="T45" fmla="*/ 0 h 18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41"/>
              <a:gd name="T70" fmla="*/ 0 h 1824"/>
              <a:gd name="T71" fmla="*/ 2141 w 2141"/>
              <a:gd name="T72" fmla="*/ 1824 h 182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41" h="1824">
                <a:moveTo>
                  <a:pt x="817" y="0"/>
                </a:moveTo>
                <a:lnTo>
                  <a:pt x="760" y="42"/>
                </a:lnTo>
                <a:lnTo>
                  <a:pt x="705" y="86"/>
                </a:lnTo>
                <a:lnTo>
                  <a:pt x="651" y="132"/>
                </a:lnTo>
                <a:lnTo>
                  <a:pt x="599" y="179"/>
                </a:lnTo>
                <a:lnTo>
                  <a:pt x="548" y="228"/>
                </a:lnTo>
                <a:lnTo>
                  <a:pt x="499" y="278"/>
                </a:lnTo>
                <a:lnTo>
                  <a:pt x="452" y="330"/>
                </a:lnTo>
                <a:lnTo>
                  <a:pt x="406" y="383"/>
                </a:lnTo>
                <a:lnTo>
                  <a:pt x="362" y="438"/>
                </a:lnTo>
                <a:lnTo>
                  <a:pt x="320" y="494"/>
                </a:lnTo>
                <a:lnTo>
                  <a:pt x="279" y="551"/>
                </a:lnTo>
                <a:lnTo>
                  <a:pt x="241" y="610"/>
                </a:lnTo>
                <a:lnTo>
                  <a:pt x="204" y="669"/>
                </a:lnTo>
                <a:lnTo>
                  <a:pt x="169" y="730"/>
                </a:lnTo>
                <a:lnTo>
                  <a:pt x="136" y="792"/>
                </a:lnTo>
                <a:lnTo>
                  <a:pt x="104" y="855"/>
                </a:lnTo>
                <a:lnTo>
                  <a:pt x="75" y="920"/>
                </a:lnTo>
                <a:lnTo>
                  <a:pt x="48" y="985"/>
                </a:lnTo>
                <a:lnTo>
                  <a:pt x="23" y="1051"/>
                </a:lnTo>
                <a:lnTo>
                  <a:pt x="0" y="1118"/>
                </a:lnTo>
                <a:lnTo>
                  <a:pt x="2140" y="1824"/>
                </a:lnTo>
                <a:lnTo>
                  <a:pt x="817" y="0"/>
                </a:lnTo>
                <a:close/>
              </a:path>
            </a:pathLst>
          </a:custGeom>
          <a:solidFill>
            <a:schemeClr val="bg1">
              <a:lumMod val="65000"/>
            </a:schemeClr>
          </a:solidFill>
          <a:ln w="9525">
            <a:noFill/>
            <a:round/>
            <a:headEnd/>
            <a:tailEnd/>
          </a:ln>
        </p:spPr>
        <p:txBody>
          <a:bodyPr/>
          <a:lstStyle/>
          <a:p>
            <a:pPr>
              <a:defRPr/>
            </a:pPr>
            <a:endParaRPr lang="en-US" dirty="0"/>
          </a:p>
        </p:txBody>
      </p:sp>
      <p:sp>
        <p:nvSpPr>
          <p:cNvPr id="10245" name="Freeform 16"/>
          <p:cNvSpPr>
            <a:spLocks/>
          </p:cNvSpPr>
          <p:nvPr/>
        </p:nvSpPr>
        <p:spPr bwMode="auto">
          <a:xfrm>
            <a:off x="2076450" y="1743075"/>
            <a:ext cx="773113" cy="1293813"/>
          </a:xfrm>
          <a:custGeom>
            <a:avLst/>
            <a:gdLst>
              <a:gd name="T0" fmla="*/ 2147483647 w 1323"/>
              <a:gd name="T1" fmla="*/ 0 h 2254"/>
              <a:gd name="T2" fmla="*/ 2147483647 w 1323"/>
              <a:gd name="T3" fmla="*/ 2147483647 h 2254"/>
              <a:gd name="T4" fmla="*/ 2147483647 w 1323"/>
              <a:gd name="T5" fmla="*/ 2147483647 h 2254"/>
              <a:gd name="T6" fmla="*/ 2147483647 w 1323"/>
              <a:gd name="T7" fmla="*/ 2147483647 h 2254"/>
              <a:gd name="T8" fmla="*/ 2147483647 w 1323"/>
              <a:gd name="T9" fmla="*/ 2147483647 h 2254"/>
              <a:gd name="T10" fmla="*/ 2147483647 w 1323"/>
              <a:gd name="T11" fmla="*/ 2147483647 h 2254"/>
              <a:gd name="T12" fmla="*/ 2147483647 w 1323"/>
              <a:gd name="T13" fmla="*/ 2147483647 h 2254"/>
              <a:gd name="T14" fmla="*/ 2147483647 w 1323"/>
              <a:gd name="T15" fmla="*/ 2147483647 h 2254"/>
              <a:gd name="T16" fmla="*/ 2147483647 w 1323"/>
              <a:gd name="T17" fmla="*/ 2147483647 h 2254"/>
              <a:gd name="T18" fmla="*/ 2147483647 w 1323"/>
              <a:gd name="T19" fmla="*/ 2147483647 h 2254"/>
              <a:gd name="T20" fmla="*/ 2147483647 w 1323"/>
              <a:gd name="T21" fmla="*/ 2147483647 h 2254"/>
              <a:gd name="T22" fmla="*/ 2147483647 w 1323"/>
              <a:gd name="T23" fmla="*/ 2147483647 h 2254"/>
              <a:gd name="T24" fmla="*/ 2147483647 w 1323"/>
              <a:gd name="T25" fmla="*/ 2147483647 h 2254"/>
              <a:gd name="T26" fmla="*/ 2147483647 w 1323"/>
              <a:gd name="T27" fmla="*/ 2147483647 h 2254"/>
              <a:gd name="T28" fmla="*/ 2147483647 w 1323"/>
              <a:gd name="T29" fmla="*/ 2147483647 h 2254"/>
              <a:gd name="T30" fmla="*/ 2147483647 w 1323"/>
              <a:gd name="T31" fmla="*/ 2147483647 h 2254"/>
              <a:gd name="T32" fmla="*/ 2147483647 w 1323"/>
              <a:gd name="T33" fmla="*/ 2147483647 h 2254"/>
              <a:gd name="T34" fmla="*/ 2147483647 w 1323"/>
              <a:gd name="T35" fmla="*/ 2147483647 h 2254"/>
              <a:gd name="T36" fmla="*/ 2147483647 w 1323"/>
              <a:gd name="T37" fmla="*/ 2147483647 h 2254"/>
              <a:gd name="T38" fmla="*/ 2147483647 w 1323"/>
              <a:gd name="T39" fmla="*/ 2147483647 h 2254"/>
              <a:gd name="T40" fmla="*/ 0 w 1323"/>
              <a:gd name="T41" fmla="*/ 2147483647 h 2254"/>
              <a:gd name="T42" fmla="*/ 2147483647 w 1323"/>
              <a:gd name="T43" fmla="*/ 2147483647 h 2254"/>
              <a:gd name="T44" fmla="*/ 2147483647 w 1323"/>
              <a:gd name="T45" fmla="*/ 0 h 2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23"/>
              <a:gd name="T70" fmla="*/ 0 h 2254"/>
              <a:gd name="T71" fmla="*/ 1323 w 1323"/>
              <a:gd name="T72" fmla="*/ 2254 h 22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23" h="2254">
                <a:moveTo>
                  <a:pt x="1313" y="0"/>
                </a:moveTo>
                <a:lnTo>
                  <a:pt x="1243" y="1"/>
                </a:lnTo>
                <a:lnTo>
                  <a:pt x="1172" y="5"/>
                </a:lnTo>
                <a:lnTo>
                  <a:pt x="1102" y="10"/>
                </a:lnTo>
                <a:lnTo>
                  <a:pt x="1032" y="18"/>
                </a:lnTo>
                <a:lnTo>
                  <a:pt x="962" y="29"/>
                </a:lnTo>
                <a:lnTo>
                  <a:pt x="893" y="41"/>
                </a:lnTo>
                <a:lnTo>
                  <a:pt x="825" y="55"/>
                </a:lnTo>
                <a:lnTo>
                  <a:pt x="757" y="72"/>
                </a:lnTo>
                <a:lnTo>
                  <a:pt x="689" y="91"/>
                </a:lnTo>
                <a:lnTo>
                  <a:pt x="622" y="111"/>
                </a:lnTo>
                <a:lnTo>
                  <a:pt x="556" y="134"/>
                </a:lnTo>
                <a:lnTo>
                  <a:pt x="491" y="159"/>
                </a:lnTo>
                <a:lnTo>
                  <a:pt x="426" y="186"/>
                </a:lnTo>
                <a:lnTo>
                  <a:pt x="362" y="215"/>
                </a:lnTo>
                <a:lnTo>
                  <a:pt x="299" y="245"/>
                </a:lnTo>
                <a:lnTo>
                  <a:pt x="237" y="278"/>
                </a:lnTo>
                <a:lnTo>
                  <a:pt x="176" y="313"/>
                </a:lnTo>
                <a:lnTo>
                  <a:pt x="116" y="350"/>
                </a:lnTo>
                <a:lnTo>
                  <a:pt x="57" y="388"/>
                </a:lnTo>
                <a:lnTo>
                  <a:pt x="0" y="429"/>
                </a:lnTo>
                <a:lnTo>
                  <a:pt x="1323" y="2253"/>
                </a:lnTo>
                <a:lnTo>
                  <a:pt x="1313" y="0"/>
                </a:lnTo>
                <a:close/>
              </a:path>
            </a:pathLst>
          </a:custGeom>
          <a:solidFill>
            <a:schemeClr val="tx1"/>
          </a:solidFill>
          <a:ln w="9525">
            <a:noFill/>
            <a:round/>
            <a:headEnd/>
            <a:tailEnd/>
          </a:ln>
        </p:spPr>
        <p:txBody>
          <a:bodyPr/>
          <a:lstStyle/>
          <a:p>
            <a:endParaRPr lang="en-US"/>
          </a:p>
        </p:txBody>
      </p:sp>
      <p:sp>
        <p:nvSpPr>
          <p:cNvPr id="10246" name="Rectangle 19"/>
          <p:cNvSpPr>
            <a:spLocks/>
          </p:cNvSpPr>
          <p:nvPr/>
        </p:nvSpPr>
        <p:spPr bwMode="auto">
          <a:xfrm>
            <a:off x="4540250" y="2354263"/>
            <a:ext cx="336550" cy="236537"/>
          </a:xfrm>
          <a:prstGeom prst="rect">
            <a:avLst/>
          </a:prstGeom>
          <a:solidFill>
            <a:srgbClr val="009900"/>
          </a:solidFill>
          <a:ln w="12280">
            <a:solidFill>
              <a:srgbClr val="000000"/>
            </a:solidFill>
            <a:miter lim="800000"/>
            <a:headEnd/>
            <a:tailEnd/>
          </a:ln>
        </p:spPr>
        <p:txBody>
          <a:bodyPr/>
          <a:lstStyle/>
          <a:p>
            <a:pPr>
              <a:buClr>
                <a:srgbClr val="006600"/>
              </a:buClr>
              <a:buFont typeface="Wingdings" pitchFamily="2" charset="2"/>
              <a:buChar char="q"/>
            </a:pPr>
            <a:endParaRPr lang="en-US">
              <a:solidFill>
                <a:srgbClr val="009900"/>
              </a:solidFill>
            </a:endParaRPr>
          </a:p>
        </p:txBody>
      </p:sp>
      <p:sp>
        <p:nvSpPr>
          <p:cNvPr id="10247" name="Rectangle 21"/>
          <p:cNvSpPr>
            <a:spLocks/>
          </p:cNvSpPr>
          <p:nvPr/>
        </p:nvSpPr>
        <p:spPr bwMode="auto">
          <a:xfrm>
            <a:off x="4540250" y="2735263"/>
            <a:ext cx="336550" cy="236537"/>
          </a:xfrm>
          <a:prstGeom prst="rect">
            <a:avLst/>
          </a:prstGeom>
          <a:solidFill>
            <a:srgbClr val="92D050"/>
          </a:solidFill>
          <a:ln w="12280">
            <a:solidFill>
              <a:srgbClr val="000000"/>
            </a:solidFill>
            <a:miter lim="800000"/>
            <a:headEnd/>
            <a:tailEnd/>
          </a:ln>
        </p:spPr>
        <p:txBody>
          <a:bodyPr/>
          <a:lstStyle/>
          <a:p>
            <a:endParaRPr lang="en-US"/>
          </a:p>
        </p:txBody>
      </p:sp>
      <p:sp>
        <p:nvSpPr>
          <p:cNvPr id="32" name="Rectangle 23"/>
          <p:cNvSpPr>
            <a:spLocks/>
          </p:cNvSpPr>
          <p:nvPr/>
        </p:nvSpPr>
        <p:spPr bwMode="auto">
          <a:xfrm>
            <a:off x="4540250" y="3192463"/>
            <a:ext cx="336550" cy="236537"/>
          </a:xfrm>
          <a:prstGeom prst="rect">
            <a:avLst/>
          </a:prstGeom>
          <a:solidFill>
            <a:schemeClr val="bg1">
              <a:lumMod val="65000"/>
            </a:schemeClr>
          </a:solidFill>
          <a:ln w="12280">
            <a:solidFill>
              <a:srgbClr val="000000"/>
            </a:solidFill>
            <a:miter lim="800000"/>
            <a:headEnd/>
            <a:tailEnd/>
          </a:ln>
        </p:spPr>
        <p:txBody>
          <a:bodyPr/>
          <a:lstStyle/>
          <a:p>
            <a:pPr>
              <a:defRPr/>
            </a:pPr>
            <a:endParaRPr lang="en-US" dirty="0"/>
          </a:p>
        </p:txBody>
      </p:sp>
      <p:sp>
        <p:nvSpPr>
          <p:cNvPr id="10249" name="Rectangle 25"/>
          <p:cNvSpPr>
            <a:spLocks/>
          </p:cNvSpPr>
          <p:nvPr/>
        </p:nvSpPr>
        <p:spPr bwMode="auto">
          <a:xfrm>
            <a:off x="4540250" y="3575050"/>
            <a:ext cx="336550" cy="234950"/>
          </a:xfrm>
          <a:prstGeom prst="rect">
            <a:avLst/>
          </a:prstGeom>
          <a:solidFill>
            <a:schemeClr val="tx1"/>
          </a:solidFill>
          <a:ln w="12280">
            <a:solidFill>
              <a:srgbClr val="000000"/>
            </a:solidFill>
            <a:miter lim="800000"/>
            <a:headEnd/>
            <a:tailEnd/>
          </a:ln>
        </p:spPr>
        <p:txBody>
          <a:bodyPr/>
          <a:lstStyle/>
          <a:p>
            <a:endParaRPr lang="en-US"/>
          </a:p>
        </p:txBody>
      </p:sp>
      <p:sp>
        <p:nvSpPr>
          <p:cNvPr id="10250" name="TextBox 29"/>
          <p:cNvSpPr txBox="1">
            <a:spLocks noChangeArrowheads="1"/>
          </p:cNvSpPr>
          <p:nvPr/>
        </p:nvSpPr>
        <p:spPr bwMode="auto">
          <a:xfrm>
            <a:off x="4876800" y="2286000"/>
            <a:ext cx="1828800" cy="338138"/>
          </a:xfrm>
          <a:prstGeom prst="rect">
            <a:avLst/>
          </a:prstGeom>
          <a:noFill/>
          <a:ln w="9525">
            <a:noFill/>
            <a:miter lim="800000"/>
            <a:headEnd/>
            <a:tailEnd/>
          </a:ln>
        </p:spPr>
        <p:txBody>
          <a:bodyPr>
            <a:spAutoFit/>
          </a:bodyPr>
          <a:lstStyle/>
          <a:p>
            <a:pPr algn="l"/>
            <a:r>
              <a:rPr lang="en-US">
                <a:solidFill>
                  <a:schemeClr val="tx1"/>
                </a:solidFill>
              </a:rPr>
              <a:t>Energy Bill</a:t>
            </a:r>
          </a:p>
        </p:txBody>
      </p:sp>
      <p:sp>
        <p:nvSpPr>
          <p:cNvPr id="10251" name="TextBox 30"/>
          <p:cNvSpPr txBox="1">
            <a:spLocks noChangeArrowheads="1"/>
          </p:cNvSpPr>
          <p:nvPr/>
        </p:nvSpPr>
        <p:spPr bwMode="auto">
          <a:xfrm>
            <a:off x="4876800" y="2667000"/>
            <a:ext cx="3962400" cy="338138"/>
          </a:xfrm>
          <a:prstGeom prst="rect">
            <a:avLst/>
          </a:prstGeom>
          <a:noFill/>
          <a:ln w="9525">
            <a:noFill/>
            <a:miter lim="800000"/>
            <a:headEnd/>
            <a:tailEnd/>
          </a:ln>
        </p:spPr>
        <p:txBody>
          <a:bodyPr>
            <a:spAutoFit/>
          </a:bodyPr>
          <a:lstStyle/>
          <a:p>
            <a:pPr algn="l"/>
            <a:r>
              <a:rPr lang="en-US">
                <a:solidFill>
                  <a:schemeClr val="tx1"/>
                </a:solidFill>
              </a:rPr>
              <a:t>Energy Efficiency Improvements </a:t>
            </a:r>
          </a:p>
        </p:txBody>
      </p:sp>
      <p:sp>
        <p:nvSpPr>
          <p:cNvPr id="10252" name="TextBox 31"/>
          <p:cNvSpPr txBox="1">
            <a:spLocks noChangeArrowheads="1"/>
          </p:cNvSpPr>
          <p:nvPr/>
        </p:nvSpPr>
        <p:spPr bwMode="auto">
          <a:xfrm>
            <a:off x="4876800" y="3124200"/>
            <a:ext cx="3733800" cy="338138"/>
          </a:xfrm>
          <a:prstGeom prst="rect">
            <a:avLst/>
          </a:prstGeom>
          <a:noFill/>
          <a:ln w="9525">
            <a:noFill/>
            <a:miter lim="800000"/>
            <a:headEnd/>
            <a:tailEnd/>
          </a:ln>
        </p:spPr>
        <p:txBody>
          <a:bodyPr>
            <a:spAutoFit/>
          </a:bodyPr>
          <a:lstStyle/>
          <a:p>
            <a:pPr algn="l"/>
            <a:r>
              <a:rPr lang="en-US">
                <a:solidFill>
                  <a:schemeClr val="tx1"/>
                </a:solidFill>
              </a:rPr>
              <a:t>Reliability Improvements</a:t>
            </a:r>
          </a:p>
        </p:txBody>
      </p:sp>
      <p:sp>
        <p:nvSpPr>
          <p:cNvPr id="10253" name="TextBox 32"/>
          <p:cNvSpPr txBox="1">
            <a:spLocks noChangeArrowheads="1"/>
          </p:cNvSpPr>
          <p:nvPr/>
        </p:nvSpPr>
        <p:spPr bwMode="auto">
          <a:xfrm>
            <a:off x="4876800" y="3505200"/>
            <a:ext cx="3886200" cy="338138"/>
          </a:xfrm>
          <a:prstGeom prst="rect">
            <a:avLst/>
          </a:prstGeom>
          <a:noFill/>
          <a:ln w="9525">
            <a:noFill/>
            <a:miter lim="800000"/>
            <a:headEnd/>
            <a:tailEnd/>
          </a:ln>
        </p:spPr>
        <p:txBody>
          <a:bodyPr>
            <a:spAutoFit/>
          </a:bodyPr>
          <a:lstStyle/>
          <a:p>
            <a:pPr algn="l"/>
            <a:r>
              <a:rPr lang="en-US">
                <a:solidFill>
                  <a:schemeClr val="tx1"/>
                </a:solidFill>
              </a:rPr>
              <a:t>Equipment Replacements / Repairs</a:t>
            </a:r>
          </a:p>
        </p:txBody>
      </p:sp>
      <p:sp>
        <p:nvSpPr>
          <p:cNvPr id="10254" name="TextBox 2"/>
          <p:cNvSpPr txBox="1">
            <a:spLocks noChangeArrowheads="1"/>
          </p:cNvSpPr>
          <p:nvPr/>
        </p:nvSpPr>
        <p:spPr bwMode="auto">
          <a:xfrm>
            <a:off x="398463" y="241300"/>
            <a:ext cx="8347075" cy="646113"/>
          </a:xfrm>
          <a:prstGeom prst="rect">
            <a:avLst/>
          </a:prstGeom>
          <a:noFill/>
          <a:ln w="9525">
            <a:noFill/>
            <a:miter lim="800000"/>
            <a:headEnd/>
            <a:tailEnd/>
          </a:ln>
        </p:spPr>
        <p:txBody>
          <a:bodyPr>
            <a:spAutoFit/>
          </a:bodyPr>
          <a:lstStyle/>
          <a:p>
            <a:pPr algn="l"/>
            <a:r>
              <a:rPr lang="en-US" sz="3600">
                <a:solidFill>
                  <a:srgbClr val="009900"/>
                </a:solidFill>
                <a:cs typeface="Arial" pitchFamily="34" charset="0"/>
              </a:rPr>
              <a:t>Goal = Budget Neutrality</a:t>
            </a:r>
          </a:p>
        </p:txBody>
      </p:sp>
      <p:sp>
        <p:nvSpPr>
          <p:cNvPr id="10255" name="TextBox 4"/>
          <p:cNvSpPr txBox="1">
            <a:spLocks noChangeArrowheads="1"/>
          </p:cNvSpPr>
          <p:nvPr/>
        </p:nvSpPr>
        <p:spPr bwMode="auto">
          <a:xfrm>
            <a:off x="1082675" y="4946650"/>
            <a:ext cx="7661275" cy="646113"/>
          </a:xfrm>
          <a:prstGeom prst="rect">
            <a:avLst/>
          </a:prstGeom>
          <a:noFill/>
          <a:ln w="9525">
            <a:noFill/>
            <a:miter lim="800000"/>
            <a:headEnd/>
            <a:tailEnd/>
          </a:ln>
        </p:spPr>
        <p:txBody>
          <a:bodyPr wrap="none">
            <a:spAutoFit/>
          </a:bodyPr>
          <a:lstStyle/>
          <a:p>
            <a:pPr algn="ctr"/>
            <a:r>
              <a:rPr lang="en-US" sz="1800">
                <a:solidFill>
                  <a:schemeClr val="tx1"/>
                </a:solidFill>
                <a:cs typeface="Arial" pitchFamily="34" charset="0"/>
              </a:rPr>
              <a:t>After performance contracting, the budget remains the same or less, and </a:t>
            </a:r>
          </a:p>
          <a:p>
            <a:pPr algn="ctr"/>
            <a:r>
              <a:rPr lang="en-US" sz="1800" b="1">
                <a:solidFill>
                  <a:schemeClr val="tx1"/>
                </a:solidFill>
                <a:cs typeface="Arial" pitchFamily="34" charset="0"/>
              </a:rPr>
              <a:t>energy savings pay for the facility improvements.</a:t>
            </a:r>
          </a:p>
        </p:txBody>
      </p:sp>
      <p:sp>
        <p:nvSpPr>
          <p:cNvPr id="10256" name="TextBox 33"/>
          <p:cNvSpPr txBox="1">
            <a:spLocks noChangeArrowheads="1"/>
          </p:cNvSpPr>
          <p:nvPr/>
        </p:nvSpPr>
        <p:spPr bwMode="auto">
          <a:xfrm>
            <a:off x="3657600" y="1066800"/>
            <a:ext cx="3886200" cy="338138"/>
          </a:xfrm>
          <a:prstGeom prst="rect">
            <a:avLst/>
          </a:prstGeom>
          <a:noFill/>
          <a:ln w="9525">
            <a:noFill/>
            <a:miter lim="800000"/>
            <a:headEnd/>
            <a:tailEnd/>
          </a:ln>
        </p:spPr>
        <p:txBody>
          <a:bodyPr>
            <a:spAutoFit/>
          </a:bodyPr>
          <a:lstStyle/>
          <a:p>
            <a:r>
              <a:rPr lang="en-US">
                <a:solidFill>
                  <a:schemeClr val="tx1"/>
                </a:solidFill>
                <a:cs typeface="Arial" pitchFamily="34" charset="0"/>
              </a:rPr>
              <a:t>Example of Annual Energy Budget: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E08_EN">
  <a:themeElements>
    <a:clrScheme name="SE08_EN 2">
      <a:dk1>
        <a:srgbClr val="000000"/>
      </a:dk1>
      <a:lt1>
        <a:srgbClr val="FFFFFF"/>
      </a:lt1>
      <a:dk2>
        <a:srgbClr val="000000"/>
      </a:dk2>
      <a:lt2>
        <a:srgbClr val="626469"/>
      </a:lt2>
      <a:accent1>
        <a:srgbClr val="009530"/>
      </a:accent1>
      <a:accent2>
        <a:srgbClr val="B10043"/>
      </a:accent2>
      <a:accent3>
        <a:srgbClr val="FFFFFF"/>
      </a:accent3>
      <a:accent4>
        <a:srgbClr val="000000"/>
      </a:accent4>
      <a:accent5>
        <a:srgbClr val="AAC8AD"/>
      </a:accent5>
      <a:accent6>
        <a:srgbClr val="A0003C"/>
      </a:accent6>
      <a:hlink>
        <a:srgbClr val="42B4E6"/>
      </a:hlink>
      <a:folHlink>
        <a:srgbClr val="4FA600"/>
      </a:folHlink>
    </a:clrScheme>
    <a:fontScheme name="SE08_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SE08_EN 1">
        <a:dk1>
          <a:srgbClr val="FFFFFF"/>
        </a:dk1>
        <a:lt1>
          <a:srgbClr val="FFFFFF"/>
        </a:lt1>
        <a:dk2>
          <a:srgbClr val="B10043"/>
        </a:dk2>
        <a:lt2>
          <a:srgbClr val="FFFFFF"/>
        </a:lt2>
        <a:accent1>
          <a:srgbClr val="FFFFFF"/>
        </a:accent1>
        <a:accent2>
          <a:srgbClr val="B10043"/>
        </a:accent2>
        <a:accent3>
          <a:srgbClr val="D5AAB0"/>
        </a:accent3>
        <a:accent4>
          <a:srgbClr val="DADADA"/>
        </a:accent4>
        <a:accent5>
          <a:srgbClr val="FFFFFF"/>
        </a:accent5>
        <a:accent6>
          <a:srgbClr val="A0003C"/>
        </a:accent6>
        <a:hlink>
          <a:srgbClr val="42B4E6"/>
        </a:hlink>
        <a:folHlink>
          <a:srgbClr val="9FA0A4"/>
        </a:folHlink>
      </a:clrScheme>
      <a:clrMap bg1="dk2" tx1="lt1" bg2="dk1" tx2="lt2" accent1="accent1" accent2="accent2" accent3="accent3" accent4="accent4" accent5="accent5" accent6="accent6" hlink="hlink" folHlink="folHlink"/>
    </a:extraClrScheme>
    <a:extraClrScheme>
      <a:clrScheme name="SE08_EN 2">
        <a:dk1>
          <a:srgbClr val="000000"/>
        </a:dk1>
        <a:lt1>
          <a:srgbClr val="FFFFFF"/>
        </a:lt1>
        <a:dk2>
          <a:srgbClr val="000000"/>
        </a:dk2>
        <a:lt2>
          <a:srgbClr val="626469"/>
        </a:lt2>
        <a:accent1>
          <a:srgbClr val="009530"/>
        </a:accent1>
        <a:accent2>
          <a:srgbClr val="B10043"/>
        </a:accent2>
        <a:accent3>
          <a:srgbClr val="FFFFFF"/>
        </a:accent3>
        <a:accent4>
          <a:srgbClr val="000000"/>
        </a:accent4>
        <a:accent5>
          <a:srgbClr val="AAC8AD"/>
        </a:accent5>
        <a:accent6>
          <a:srgbClr val="A0003C"/>
        </a:accent6>
        <a:hlink>
          <a:srgbClr val="42B4E6"/>
        </a:hlink>
        <a:folHlink>
          <a:srgbClr val="4FA600"/>
        </a:folHlink>
      </a:clrScheme>
      <a:clrMap bg1="lt1" tx1="dk1" bg2="lt2" tx2="dk2" accent1="accent1" accent2="accent2" accent3="accent3" accent4="accent4" accent5="accent5" accent6="accent6" hlink="hlink" folHlink="folHlink"/>
    </a:extraClrScheme>
    <a:extraClrScheme>
      <a:clrScheme name="SE08_EN 3">
        <a:dk1>
          <a:srgbClr val="FFFFFF"/>
        </a:dk1>
        <a:lt1>
          <a:srgbClr val="FFFFFF"/>
        </a:lt1>
        <a:dk2>
          <a:srgbClr val="42B4E6"/>
        </a:dk2>
        <a:lt2>
          <a:srgbClr val="FFFFFF"/>
        </a:lt2>
        <a:accent1>
          <a:srgbClr val="FFFFFF"/>
        </a:accent1>
        <a:accent2>
          <a:srgbClr val="B10043"/>
        </a:accent2>
        <a:accent3>
          <a:srgbClr val="B0D6F0"/>
        </a:accent3>
        <a:accent4>
          <a:srgbClr val="DADADA"/>
        </a:accent4>
        <a:accent5>
          <a:srgbClr val="FFFFFF"/>
        </a:accent5>
        <a:accent6>
          <a:srgbClr val="A0003C"/>
        </a:accent6>
        <a:hlink>
          <a:srgbClr val="42B4E6"/>
        </a:hlink>
        <a:folHlink>
          <a:srgbClr val="FFFFFF"/>
        </a:folHlink>
      </a:clrScheme>
      <a:clrMap bg1="dk2" tx1="lt1" bg2="dk1" tx2="lt2" accent1="accent1" accent2="accent2" accent3="accent3" accent4="accent4" accent5="accent5" accent6="accent6" hlink="hlink" folHlink="folHlink"/>
    </a:extraClrScheme>
    <a:extraClrScheme>
      <a:clrScheme name="SE08_EN 4">
        <a:dk1>
          <a:srgbClr val="FFFFFF"/>
        </a:dk1>
        <a:lt1>
          <a:srgbClr val="FFFFFF"/>
        </a:lt1>
        <a:dk2>
          <a:srgbClr val="4FA600"/>
        </a:dk2>
        <a:lt2>
          <a:srgbClr val="FFFFFF"/>
        </a:lt2>
        <a:accent1>
          <a:srgbClr val="FFFFFF"/>
        </a:accent1>
        <a:accent2>
          <a:srgbClr val="FFFFFF"/>
        </a:accent2>
        <a:accent3>
          <a:srgbClr val="B2D0AA"/>
        </a:accent3>
        <a:accent4>
          <a:srgbClr val="DADADA"/>
        </a:accent4>
        <a:accent5>
          <a:srgbClr val="FFFFFF"/>
        </a:accent5>
        <a:accent6>
          <a:srgbClr val="E7E7E7"/>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SE08_EN 5">
        <a:dk1>
          <a:srgbClr val="FFFFFF"/>
        </a:dk1>
        <a:lt1>
          <a:srgbClr val="FFFFFF"/>
        </a:lt1>
        <a:dk2>
          <a:srgbClr val="009530"/>
        </a:dk2>
        <a:lt2>
          <a:srgbClr val="FFFFFF"/>
        </a:lt2>
        <a:accent1>
          <a:srgbClr val="FFFFFF"/>
        </a:accent1>
        <a:accent2>
          <a:srgbClr val="FFFFFF"/>
        </a:accent2>
        <a:accent3>
          <a:srgbClr val="AAC8AD"/>
        </a:accent3>
        <a:accent4>
          <a:srgbClr val="DADADA"/>
        </a:accent4>
        <a:accent5>
          <a:srgbClr val="FFFFFF"/>
        </a:accent5>
        <a:accent6>
          <a:srgbClr val="E7E7E7"/>
        </a:accent6>
        <a:hlink>
          <a:srgbClr val="FFFFFF"/>
        </a:hlink>
        <a:folHlink>
          <a:srgbClr val="FFFF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E08_EN">
  <a:themeElements>
    <a:clrScheme name="2_SE08_EN 2">
      <a:dk1>
        <a:srgbClr val="000000"/>
      </a:dk1>
      <a:lt1>
        <a:srgbClr val="FFFFFF"/>
      </a:lt1>
      <a:dk2>
        <a:srgbClr val="000000"/>
      </a:dk2>
      <a:lt2>
        <a:srgbClr val="626469"/>
      </a:lt2>
      <a:accent1>
        <a:srgbClr val="009530"/>
      </a:accent1>
      <a:accent2>
        <a:srgbClr val="B10043"/>
      </a:accent2>
      <a:accent3>
        <a:srgbClr val="FFFFFF"/>
      </a:accent3>
      <a:accent4>
        <a:srgbClr val="000000"/>
      </a:accent4>
      <a:accent5>
        <a:srgbClr val="AAC8AD"/>
      </a:accent5>
      <a:accent6>
        <a:srgbClr val="A0003C"/>
      </a:accent6>
      <a:hlink>
        <a:srgbClr val="42B4E6"/>
      </a:hlink>
      <a:folHlink>
        <a:srgbClr val="4FA600"/>
      </a:folHlink>
    </a:clrScheme>
    <a:fontScheme name="2_SE08_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E08_EN 1">
        <a:dk1>
          <a:srgbClr val="FFFFFF"/>
        </a:dk1>
        <a:lt1>
          <a:srgbClr val="FFFFFF"/>
        </a:lt1>
        <a:dk2>
          <a:srgbClr val="B10043"/>
        </a:dk2>
        <a:lt2>
          <a:srgbClr val="FFFFFF"/>
        </a:lt2>
        <a:accent1>
          <a:srgbClr val="FFFFFF"/>
        </a:accent1>
        <a:accent2>
          <a:srgbClr val="B10043"/>
        </a:accent2>
        <a:accent3>
          <a:srgbClr val="D5AAB0"/>
        </a:accent3>
        <a:accent4>
          <a:srgbClr val="DADADA"/>
        </a:accent4>
        <a:accent5>
          <a:srgbClr val="FFFFFF"/>
        </a:accent5>
        <a:accent6>
          <a:srgbClr val="A0003C"/>
        </a:accent6>
        <a:hlink>
          <a:srgbClr val="42B4E6"/>
        </a:hlink>
        <a:folHlink>
          <a:srgbClr val="9FA0A4"/>
        </a:folHlink>
      </a:clrScheme>
      <a:clrMap bg1="dk2" tx1="lt1" bg2="dk1" tx2="lt2" accent1="accent1" accent2="accent2" accent3="accent3" accent4="accent4" accent5="accent5" accent6="accent6" hlink="hlink" folHlink="folHlink"/>
    </a:extraClrScheme>
    <a:extraClrScheme>
      <a:clrScheme name="2_SE08_EN 2">
        <a:dk1>
          <a:srgbClr val="000000"/>
        </a:dk1>
        <a:lt1>
          <a:srgbClr val="FFFFFF"/>
        </a:lt1>
        <a:dk2>
          <a:srgbClr val="000000"/>
        </a:dk2>
        <a:lt2>
          <a:srgbClr val="626469"/>
        </a:lt2>
        <a:accent1>
          <a:srgbClr val="009530"/>
        </a:accent1>
        <a:accent2>
          <a:srgbClr val="B10043"/>
        </a:accent2>
        <a:accent3>
          <a:srgbClr val="FFFFFF"/>
        </a:accent3>
        <a:accent4>
          <a:srgbClr val="000000"/>
        </a:accent4>
        <a:accent5>
          <a:srgbClr val="AAC8AD"/>
        </a:accent5>
        <a:accent6>
          <a:srgbClr val="A0003C"/>
        </a:accent6>
        <a:hlink>
          <a:srgbClr val="42B4E6"/>
        </a:hlink>
        <a:folHlink>
          <a:srgbClr val="4FA600"/>
        </a:folHlink>
      </a:clrScheme>
      <a:clrMap bg1="lt1" tx1="dk1" bg2="lt2" tx2="dk2" accent1="accent1" accent2="accent2" accent3="accent3" accent4="accent4" accent5="accent5" accent6="accent6" hlink="hlink" folHlink="folHlink"/>
    </a:extraClrScheme>
    <a:extraClrScheme>
      <a:clrScheme name="2_SE08_EN 3">
        <a:dk1>
          <a:srgbClr val="FFFFFF"/>
        </a:dk1>
        <a:lt1>
          <a:srgbClr val="FFFFFF"/>
        </a:lt1>
        <a:dk2>
          <a:srgbClr val="42B4E6"/>
        </a:dk2>
        <a:lt2>
          <a:srgbClr val="FFFFFF"/>
        </a:lt2>
        <a:accent1>
          <a:srgbClr val="FFFFFF"/>
        </a:accent1>
        <a:accent2>
          <a:srgbClr val="B10043"/>
        </a:accent2>
        <a:accent3>
          <a:srgbClr val="B0D6F0"/>
        </a:accent3>
        <a:accent4>
          <a:srgbClr val="DADADA"/>
        </a:accent4>
        <a:accent5>
          <a:srgbClr val="FFFFFF"/>
        </a:accent5>
        <a:accent6>
          <a:srgbClr val="A0003C"/>
        </a:accent6>
        <a:hlink>
          <a:srgbClr val="42B4E6"/>
        </a:hlink>
        <a:folHlink>
          <a:srgbClr val="FFFFFF"/>
        </a:folHlink>
      </a:clrScheme>
      <a:clrMap bg1="dk2" tx1="lt1" bg2="dk1" tx2="lt2" accent1="accent1" accent2="accent2" accent3="accent3" accent4="accent4" accent5="accent5" accent6="accent6" hlink="hlink" folHlink="folHlink"/>
    </a:extraClrScheme>
    <a:extraClrScheme>
      <a:clrScheme name="2_SE08_EN 4">
        <a:dk1>
          <a:srgbClr val="FFFFFF"/>
        </a:dk1>
        <a:lt1>
          <a:srgbClr val="FFFFFF"/>
        </a:lt1>
        <a:dk2>
          <a:srgbClr val="4FA600"/>
        </a:dk2>
        <a:lt2>
          <a:srgbClr val="FFFFFF"/>
        </a:lt2>
        <a:accent1>
          <a:srgbClr val="FFFFFF"/>
        </a:accent1>
        <a:accent2>
          <a:srgbClr val="FFFFFF"/>
        </a:accent2>
        <a:accent3>
          <a:srgbClr val="B2D0AA"/>
        </a:accent3>
        <a:accent4>
          <a:srgbClr val="DADADA"/>
        </a:accent4>
        <a:accent5>
          <a:srgbClr val="FFFFFF"/>
        </a:accent5>
        <a:accent6>
          <a:srgbClr val="E7E7E7"/>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2_SE08_EN 5">
        <a:dk1>
          <a:srgbClr val="FFFFFF"/>
        </a:dk1>
        <a:lt1>
          <a:srgbClr val="FFFFFF"/>
        </a:lt1>
        <a:dk2>
          <a:srgbClr val="009530"/>
        </a:dk2>
        <a:lt2>
          <a:srgbClr val="FFFFFF"/>
        </a:lt2>
        <a:accent1>
          <a:srgbClr val="FFFFFF"/>
        </a:accent1>
        <a:accent2>
          <a:srgbClr val="FFFFFF"/>
        </a:accent2>
        <a:accent3>
          <a:srgbClr val="AAC8AD"/>
        </a:accent3>
        <a:accent4>
          <a:srgbClr val="DADADA"/>
        </a:accent4>
        <a:accent5>
          <a:srgbClr val="FFFFFF"/>
        </a:accent5>
        <a:accent6>
          <a:srgbClr val="E7E7E7"/>
        </a:accent6>
        <a:hlink>
          <a:srgbClr val="FFFFFF"/>
        </a:hlink>
        <a:folHlink>
          <a:srgbClr val="FFFF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E08_EN 4">
    <a:dk1>
      <a:srgbClr val="FFFFFF"/>
    </a:dk1>
    <a:lt1>
      <a:srgbClr val="FFFFFF"/>
    </a:lt1>
    <a:dk2>
      <a:srgbClr val="4FA600"/>
    </a:dk2>
    <a:lt2>
      <a:srgbClr val="FFFFFF"/>
    </a:lt2>
    <a:accent1>
      <a:srgbClr val="FFFFFF"/>
    </a:accent1>
    <a:accent2>
      <a:srgbClr val="FFFFFF"/>
    </a:accent2>
    <a:accent3>
      <a:srgbClr val="B2D0AA"/>
    </a:accent3>
    <a:accent4>
      <a:srgbClr val="DADADA"/>
    </a:accent4>
    <a:accent5>
      <a:srgbClr val="FFFFFF"/>
    </a:accent5>
    <a:accent6>
      <a:srgbClr val="E7E7E7"/>
    </a:accent6>
    <a:hlink>
      <a:srgbClr val="FFFFFF"/>
    </a:hlink>
    <a:folHlink>
      <a:srgbClr val="FFFFFF"/>
    </a:folHlink>
  </a:clrScheme>
</a:themeOverride>
</file>

<file path=docProps/app.xml><?xml version="1.0" encoding="utf-8"?>
<Properties xmlns="http://schemas.openxmlformats.org/officeDocument/2006/extended-properties" xmlns:vt="http://schemas.openxmlformats.org/officeDocument/2006/docPropsVTypes">
  <Template>SE08_EN</Template>
  <TotalTime>4718</TotalTime>
  <Words>1225</Words>
  <Application>Microsoft Office PowerPoint</Application>
  <PresentationFormat>On-screen Show (4:3)</PresentationFormat>
  <Paragraphs>174</Paragraphs>
  <Slides>19</Slides>
  <Notes>11</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SE08_EN</vt:lpstr>
      <vt:lpstr>2_SE08_EN</vt:lpstr>
      <vt:lpstr> Illinois Pollution Control Board Brown Bag Lunch Investing in Water and Waste Water Infrastructure  Introduction to Performance Contracting as a Solution for Multiple Problems    Ty R. Miller Schneider Electric December 7th, 2017  </vt:lpstr>
      <vt:lpstr>The challenge is to sustain water quality and cut operating costs…</vt:lpstr>
      <vt:lpstr>Water and Waste Water Treatment</vt:lpstr>
      <vt:lpstr>Water and Waste Water Treatment</vt:lpstr>
      <vt:lpstr>Water and Waste Water Treatment</vt:lpstr>
      <vt:lpstr>Slide 6</vt:lpstr>
      <vt:lpstr>Definitions:  </vt:lpstr>
      <vt:lpstr>Slide 8</vt:lpstr>
      <vt:lpstr>Slide 9</vt:lpstr>
      <vt:lpstr>What type of projects can be done?  </vt:lpstr>
      <vt:lpstr>A comprehensive approach</vt:lpstr>
      <vt:lpstr>Slide 12</vt:lpstr>
      <vt:lpstr>Slide 13</vt:lpstr>
      <vt:lpstr>Slide 14</vt:lpstr>
      <vt:lpstr>CHP and Methane Case Study</vt:lpstr>
      <vt:lpstr>City of Atlanta Case Study</vt:lpstr>
      <vt:lpstr>City of Atlanta Case Study</vt:lpstr>
      <vt:lpstr>4 Billion Tons of Coal Saved in 25 Years</vt:lpstr>
      <vt:lpstr>Thank you! </vt:lpstr>
    </vt:vector>
  </TitlesOfParts>
  <Company>TAC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Buildings Business</dc:title>
  <dc:subject>Buildings Business Corporate Presentation</dc:subject>
  <dc:creator>Kevin Bell - SESA281602</dc:creator>
  <cp:lastModifiedBy>Windows User</cp:lastModifiedBy>
  <cp:revision>356</cp:revision>
  <dcterms:created xsi:type="dcterms:W3CDTF">2009-04-08T17:20:12Z</dcterms:created>
  <dcterms:modified xsi:type="dcterms:W3CDTF">2017-12-07T16:00:04Z</dcterms:modified>
</cp:coreProperties>
</file>