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9.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handoutMasterIdLst>
    <p:handoutMasterId r:id="rId49"/>
  </p:handoutMasterIdLst>
  <p:sldIdLst>
    <p:sldId id="329" r:id="rId2"/>
    <p:sldId id="362" r:id="rId3"/>
    <p:sldId id="354" r:id="rId4"/>
    <p:sldId id="334" r:id="rId5"/>
    <p:sldId id="341" r:id="rId6"/>
    <p:sldId id="358" r:id="rId7"/>
    <p:sldId id="357" r:id="rId8"/>
    <p:sldId id="398" r:id="rId9"/>
    <p:sldId id="355" r:id="rId10"/>
    <p:sldId id="364" r:id="rId11"/>
    <p:sldId id="365" r:id="rId12"/>
    <p:sldId id="366" r:id="rId13"/>
    <p:sldId id="367" r:id="rId14"/>
    <p:sldId id="372" r:id="rId15"/>
    <p:sldId id="376" r:id="rId16"/>
    <p:sldId id="377" r:id="rId17"/>
    <p:sldId id="380" r:id="rId18"/>
    <p:sldId id="378" r:id="rId19"/>
    <p:sldId id="379" r:id="rId20"/>
    <p:sldId id="381" r:id="rId21"/>
    <p:sldId id="382" r:id="rId22"/>
    <p:sldId id="383" r:id="rId23"/>
    <p:sldId id="384" r:id="rId24"/>
    <p:sldId id="385" r:id="rId25"/>
    <p:sldId id="386" r:id="rId26"/>
    <p:sldId id="387" r:id="rId27"/>
    <p:sldId id="388" r:id="rId28"/>
    <p:sldId id="391" r:id="rId29"/>
    <p:sldId id="394" r:id="rId30"/>
    <p:sldId id="395" r:id="rId31"/>
    <p:sldId id="399" r:id="rId32"/>
    <p:sldId id="397" r:id="rId33"/>
    <p:sldId id="356" r:id="rId34"/>
    <p:sldId id="337" r:id="rId35"/>
    <p:sldId id="359" r:id="rId36"/>
    <p:sldId id="360" r:id="rId37"/>
    <p:sldId id="353" r:id="rId38"/>
    <p:sldId id="342" r:id="rId39"/>
    <p:sldId id="345" r:id="rId40"/>
    <p:sldId id="343" r:id="rId41"/>
    <p:sldId id="347" r:id="rId42"/>
    <p:sldId id="348" r:id="rId43"/>
    <p:sldId id="350" r:id="rId44"/>
    <p:sldId id="346" r:id="rId45"/>
    <p:sldId id="351" r:id="rId46"/>
    <p:sldId id="389" r:id="rId47"/>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71C7BA2-4AAC-B14E-8F04-557CEC0F2885}">
          <p14:sldIdLst>
            <p14:sldId id="329"/>
            <p14:sldId id="362"/>
            <p14:sldId id="354"/>
            <p14:sldId id="334"/>
            <p14:sldId id="341"/>
            <p14:sldId id="358"/>
            <p14:sldId id="357"/>
            <p14:sldId id="398"/>
            <p14:sldId id="355"/>
            <p14:sldId id="364"/>
            <p14:sldId id="365"/>
            <p14:sldId id="366"/>
            <p14:sldId id="367"/>
            <p14:sldId id="372"/>
            <p14:sldId id="376"/>
            <p14:sldId id="377"/>
            <p14:sldId id="380"/>
            <p14:sldId id="378"/>
            <p14:sldId id="379"/>
            <p14:sldId id="381"/>
            <p14:sldId id="382"/>
            <p14:sldId id="383"/>
            <p14:sldId id="384"/>
            <p14:sldId id="385"/>
            <p14:sldId id="386"/>
            <p14:sldId id="387"/>
            <p14:sldId id="388"/>
            <p14:sldId id="391"/>
            <p14:sldId id="394"/>
            <p14:sldId id="395"/>
            <p14:sldId id="399"/>
            <p14:sldId id="397"/>
            <p14:sldId id="356"/>
            <p14:sldId id="337"/>
            <p14:sldId id="359"/>
            <p14:sldId id="360"/>
            <p14:sldId id="353"/>
            <p14:sldId id="342"/>
            <p14:sldId id="345"/>
            <p14:sldId id="343"/>
            <p14:sldId id="347"/>
            <p14:sldId id="348"/>
            <p14:sldId id="350"/>
            <p14:sldId id="346"/>
            <p14:sldId id="351"/>
            <p14:sldId id="389"/>
          </p14:sldIdLst>
        </p14:section>
      </p14:sectionLst>
    </p:ex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ker, Tricia L" initials="BTL" lastIdx="46" clrIdx="0">
    <p:extLst>
      <p:ext uri="{19B8F6BF-5375-455C-9EA6-DF929625EA0E}">
        <p15:presenceInfo xmlns:p15="http://schemas.microsoft.com/office/powerpoint/2012/main" userId="S-1-5-21-2509641344-1052565914-3260824488-3264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A27"/>
    <a:srgbClr val="1C97B0"/>
    <a:srgbClr val="1EA2BC"/>
    <a:srgbClr val="827758"/>
    <a:srgbClr val="7B7A63"/>
    <a:srgbClr val="3A5DCE"/>
    <a:srgbClr val="454DE9"/>
    <a:srgbClr val="4F71DF"/>
    <a:srgbClr val="4A4AE4"/>
    <a:srgbClr val="288C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59" autoAdjust="0"/>
    <p:restoredTop sz="84331" autoAdjust="0"/>
  </p:normalViewPr>
  <p:slideViewPr>
    <p:cSldViewPr snapToGrid="0">
      <p:cViewPr>
        <p:scale>
          <a:sx n="77" d="100"/>
          <a:sy n="77" d="100"/>
        </p:scale>
        <p:origin x="1832" y="224"/>
      </p:cViewPr>
      <p:guideLst>
        <p:guide orient="horz" pos="2184"/>
        <p:guide pos="2880"/>
      </p:guideLst>
    </p:cSldViewPr>
  </p:slideViewPr>
  <p:notesTextViewPr>
    <p:cViewPr>
      <p:scale>
        <a:sx n="3" d="2"/>
        <a:sy n="3" d="2"/>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Targeted Materials, BEFORE</a:t>
            </a:r>
          </a:p>
        </c:rich>
      </c:tx>
      <c:overlay val="0"/>
    </c:title>
    <c:autoTitleDeleted val="0"/>
    <c:plotArea>
      <c:layout/>
      <c:barChart>
        <c:barDir val="bar"/>
        <c:grouping val="stacked"/>
        <c:varyColors val="0"/>
        <c:ser>
          <c:idx val="0"/>
          <c:order val="0"/>
          <c:tx>
            <c:strRef>
              <c:f>Sheet1!$C$2</c:f>
              <c:strCache>
                <c:ptCount val="1"/>
                <c:pt idx="0">
                  <c:v>Landfilled</c:v>
                </c:pt>
              </c:strCache>
            </c:strRef>
          </c:tx>
          <c:spPr>
            <a:solidFill>
              <a:schemeClr val="tx1">
                <a:lumMod val="65000"/>
                <a:lumOff val="35000"/>
              </a:schemeClr>
            </a:solidFill>
          </c:spPr>
          <c:invertIfNegative val="0"/>
          <c:cat>
            <c:strRef>
              <c:f>Sheet1!$B$3:$B$13</c:f>
              <c:strCache>
                <c:ptCount val="6"/>
                <c:pt idx="0">
                  <c:v>Paper</c:v>
                </c:pt>
                <c:pt idx="1">
                  <c:v>Cardboard</c:v>
                </c:pt>
                <c:pt idx="2">
                  <c:v>Plastics #1 &amp; #2</c:v>
                </c:pt>
                <c:pt idx="3">
                  <c:v>Aluminum</c:v>
                </c:pt>
                <c:pt idx="4">
                  <c:v>Glass</c:v>
                </c:pt>
                <c:pt idx="5">
                  <c:v>Nitrile Gloves</c:v>
                </c:pt>
              </c:strCache>
            </c:strRef>
          </c:cat>
          <c:val>
            <c:numRef>
              <c:f>Sheet1!$C$3:$C$13</c:f>
              <c:numCache>
                <c:formatCode>0%</c:formatCode>
                <c:ptCount val="6"/>
                <c:pt idx="0">
                  <c:v>-0.26</c:v>
                </c:pt>
                <c:pt idx="1">
                  <c:v>-0.43</c:v>
                </c:pt>
                <c:pt idx="2">
                  <c:v>-0.44</c:v>
                </c:pt>
                <c:pt idx="3">
                  <c:v>-0.56000000000000005</c:v>
                </c:pt>
                <c:pt idx="4">
                  <c:v>-0.62</c:v>
                </c:pt>
                <c:pt idx="5">
                  <c:v>-1</c:v>
                </c:pt>
              </c:numCache>
            </c:numRef>
          </c:val>
          <c:extLst>
            <c:ext xmlns:c16="http://schemas.microsoft.com/office/drawing/2014/chart" uri="{C3380CC4-5D6E-409C-BE32-E72D297353CC}">
              <c16:uniqueId val="{00000000-B23A-4A43-BCA1-EC9A47B07738}"/>
            </c:ext>
          </c:extLst>
        </c:ser>
        <c:ser>
          <c:idx val="1"/>
          <c:order val="1"/>
          <c:tx>
            <c:strRef>
              <c:f>Sheet1!$D$2</c:f>
              <c:strCache>
                <c:ptCount val="1"/>
                <c:pt idx="0">
                  <c:v>Recycled</c:v>
                </c:pt>
              </c:strCache>
            </c:strRef>
          </c:tx>
          <c:spPr>
            <a:solidFill>
              <a:schemeClr val="accent1"/>
            </a:solidFill>
          </c:spPr>
          <c:invertIfNegative val="0"/>
          <c:cat>
            <c:strRef>
              <c:f>Sheet1!$B$3:$B$13</c:f>
              <c:strCache>
                <c:ptCount val="6"/>
                <c:pt idx="0">
                  <c:v>Paper</c:v>
                </c:pt>
                <c:pt idx="1">
                  <c:v>Cardboard</c:v>
                </c:pt>
                <c:pt idx="2">
                  <c:v>Plastics #1 &amp; #2</c:v>
                </c:pt>
                <c:pt idx="3">
                  <c:v>Aluminum</c:v>
                </c:pt>
                <c:pt idx="4">
                  <c:v>Glass</c:v>
                </c:pt>
                <c:pt idx="5">
                  <c:v>Nitrile Gloves</c:v>
                </c:pt>
              </c:strCache>
            </c:strRef>
          </c:cat>
          <c:val>
            <c:numRef>
              <c:f>Sheet1!$D$3:$D$13</c:f>
              <c:numCache>
                <c:formatCode>0%</c:formatCode>
                <c:ptCount val="6"/>
                <c:pt idx="0">
                  <c:v>0.74</c:v>
                </c:pt>
                <c:pt idx="1">
                  <c:v>0.56999999999999995</c:v>
                </c:pt>
                <c:pt idx="2">
                  <c:v>0.56000000000000005</c:v>
                </c:pt>
                <c:pt idx="3">
                  <c:v>0.44</c:v>
                </c:pt>
                <c:pt idx="4">
                  <c:v>0.38</c:v>
                </c:pt>
                <c:pt idx="5">
                  <c:v>0</c:v>
                </c:pt>
              </c:numCache>
            </c:numRef>
          </c:val>
          <c:extLst>
            <c:ext xmlns:c16="http://schemas.microsoft.com/office/drawing/2014/chart" uri="{C3380CC4-5D6E-409C-BE32-E72D297353CC}">
              <c16:uniqueId val="{00000001-B23A-4A43-BCA1-EC9A47B07738}"/>
            </c:ext>
          </c:extLst>
        </c:ser>
        <c:dLbls>
          <c:showLegendKey val="0"/>
          <c:showVal val="0"/>
          <c:showCatName val="0"/>
          <c:showSerName val="0"/>
          <c:showPercent val="0"/>
          <c:showBubbleSize val="0"/>
        </c:dLbls>
        <c:gapWidth val="75"/>
        <c:overlap val="100"/>
        <c:axId val="556341424"/>
        <c:axId val="556341984"/>
      </c:barChart>
      <c:catAx>
        <c:axId val="556341424"/>
        <c:scaling>
          <c:orientation val="maxMin"/>
        </c:scaling>
        <c:delete val="0"/>
        <c:axPos val="l"/>
        <c:numFmt formatCode="General" sourceLinked="0"/>
        <c:majorTickMark val="none"/>
        <c:minorTickMark val="none"/>
        <c:tickLblPos val="low"/>
        <c:crossAx val="556341984"/>
        <c:crosses val="autoZero"/>
        <c:auto val="1"/>
        <c:lblAlgn val="ctr"/>
        <c:lblOffset val="100"/>
        <c:noMultiLvlLbl val="0"/>
      </c:catAx>
      <c:valAx>
        <c:axId val="556341984"/>
        <c:scaling>
          <c:orientation val="minMax"/>
          <c:min val="-1"/>
        </c:scaling>
        <c:delete val="0"/>
        <c:axPos val="t"/>
        <c:numFmt formatCode="0%" sourceLinked="1"/>
        <c:majorTickMark val="none"/>
        <c:minorTickMark val="none"/>
        <c:tickLblPos val="nextTo"/>
        <c:crossAx val="556341424"/>
        <c:crosses val="autoZero"/>
        <c:crossBetween val="between"/>
        <c:minorUnit val="0.5"/>
      </c:valAx>
    </c:plotArea>
    <c:legend>
      <c:legendPos val="b"/>
      <c:overlay val="0"/>
    </c:legend>
    <c:plotVisOnly val="1"/>
    <c:dispBlanksAs val="gap"/>
    <c:showDLblsOverMax val="0"/>
  </c:chart>
  <c:txPr>
    <a:bodyPr/>
    <a:lstStyle/>
    <a:p>
      <a:pPr>
        <a:defRPr sz="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Targeted</a:t>
            </a:r>
            <a:r>
              <a:rPr lang="en-US" baseline="0"/>
              <a:t> Materials, AFTER</a:t>
            </a:r>
          </a:p>
        </c:rich>
      </c:tx>
      <c:overlay val="0"/>
    </c:title>
    <c:autoTitleDeleted val="0"/>
    <c:plotArea>
      <c:layout/>
      <c:barChart>
        <c:barDir val="bar"/>
        <c:grouping val="stacked"/>
        <c:varyColors val="0"/>
        <c:ser>
          <c:idx val="0"/>
          <c:order val="0"/>
          <c:tx>
            <c:strRef>
              <c:f>Sheet1!$G$2</c:f>
              <c:strCache>
                <c:ptCount val="1"/>
                <c:pt idx="0">
                  <c:v>Landfilled</c:v>
                </c:pt>
              </c:strCache>
            </c:strRef>
          </c:tx>
          <c:spPr>
            <a:solidFill>
              <a:schemeClr val="tx1">
                <a:lumMod val="65000"/>
                <a:lumOff val="35000"/>
              </a:schemeClr>
            </a:solidFill>
          </c:spPr>
          <c:invertIfNegative val="0"/>
          <c:cat>
            <c:strRef>
              <c:f>Sheet1!$F$3:$F$13</c:f>
              <c:strCache>
                <c:ptCount val="6"/>
                <c:pt idx="0">
                  <c:v>Paper</c:v>
                </c:pt>
                <c:pt idx="1">
                  <c:v>Cardboard</c:v>
                </c:pt>
                <c:pt idx="2">
                  <c:v>Plastics #1 &amp; #2</c:v>
                </c:pt>
                <c:pt idx="3">
                  <c:v>Aluminum</c:v>
                </c:pt>
                <c:pt idx="4">
                  <c:v>Glass</c:v>
                </c:pt>
                <c:pt idx="5">
                  <c:v>Nitrile Gloves</c:v>
                </c:pt>
              </c:strCache>
            </c:strRef>
          </c:cat>
          <c:val>
            <c:numRef>
              <c:f>Sheet1!$G$3:$G$13</c:f>
              <c:numCache>
                <c:formatCode>0%</c:formatCode>
                <c:ptCount val="6"/>
                <c:pt idx="0">
                  <c:v>-0.15</c:v>
                </c:pt>
                <c:pt idx="1">
                  <c:v>-0.17</c:v>
                </c:pt>
                <c:pt idx="2">
                  <c:v>-0.02</c:v>
                </c:pt>
                <c:pt idx="3">
                  <c:v>-0.06</c:v>
                </c:pt>
                <c:pt idx="4">
                  <c:v>-0.52</c:v>
                </c:pt>
                <c:pt idx="5">
                  <c:v>-0.11</c:v>
                </c:pt>
              </c:numCache>
            </c:numRef>
          </c:val>
          <c:extLst>
            <c:ext xmlns:c16="http://schemas.microsoft.com/office/drawing/2014/chart" uri="{C3380CC4-5D6E-409C-BE32-E72D297353CC}">
              <c16:uniqueId val="{00000000-4040-4131-BE93-ED766BBD68CE}"/>
            </c:ext>
          </c:extLst>
        </c:ser>
        <c:ser>
          <c:idx val="1"/>
          <c:order val="1"/>
          <c:tx>
            <c:strRef>
              <c:f>Sheet1!$H$2</c:f>
              <c:strCache>
                <c:ptCount val="1"/>
                <c:pt idx="0">
                  <c:v>Recycled</c:v>
                </c:pt>
              </c:strCache>
            </c:strRef>
          </c:tx>
          <c:spPr>
            <a:solidFill>
              <a:schemeClr val="accent1"/>
            </a:solidFill>
          </c:spPr>
          <c:invertIfNegative val="0"/>
          <c:cat>
            <c:strRef>
              <c:f>Sheet1!$F$3:$F$13</c:f>
              <c:strCache>
                <c:ptCount val="6"/>
                <c:pt idx="0">
                  <c:v>Paper</c:v>
                </c:pt>
                <c:pt idx="1">
                  <c:v>Cardboard</c:v>
                </c:pt>
                <c:pt idx="2">
                  <c:v>Plastics #1 &amp; #2</c:v>
                </c:pt>
                <c:pt idx="3">
                  <c:v>Aluminum</c:v>
                </c:pt>
                <c:pt idx="4">
                  <c:v>Glass</c:v>
                </c:pt>
                <c:pt idx="5">
                  <c:v>Nitrile Gloves</c:v>
                </c:pt>
              </c:strCache>
            </c:strRef>
          </c:cat>
          <c:val>
            <c:numRef>
              <c:f>Sheet1!$H$3:$H$13</c:f>
              <c:numCache>
                <c:formatCode>0%</c:formatCode>
                <c:ptCount val="6"/>
                <c:pt idx="0">
                  <c:v>0.85</c:v>
                </c:pt>
                <c:pt idx="1">
                  <c:v>0.83</c:v>
                </c:pt>
                <c:pt idx="2">
                  <c:v>0.98</c:v>
                </c:pt>
                <c:pt idx="3">
                  <c:v>0.94</c:v>
                </c:pt>
                <c:pt idx="4">
                  <c:v>0.48</c:v>
                </c:pt>
                <c:pt idx="5">
                  <c:v>0.89</c:v>
                </c:pt>
              </c:numCache>
            </c:numRef>
          </c:val>
          <c:extLst>
            <c:ext xmlns:c16="http://schemas.microsoft.com/office/drawing/2014/chart" uri="{C3380CC4-5D6E-409C-BE32-E72D297353CC}">
              <c16:uniqueId val="{00000001-4040-4131-BE93-ED766BBD68CE}"/>
            </c:ext>
          </c:extLst>
        </c:ser>
        <c:dLbls>
          <c:showLegendKey val="0"/>
          <c:showVal val="0"/>
          <c:showCatName val="0"/>
          <c:showSerName val="0"/>
          <c:showPercent val="0"/>
          <c:showBubbleSize val="0"/>
        </c:dLbls>
        <c:gapWidth val="75"/>
        <c:overlap val="100"/>
        <c:axId val="314074160"/>
        <c:axId val="314074720"/>
      </c:barChart>
      <c:catAx>
        <c:axId val="314074160"/>
        <c:scaling>
          <c:orientation val="maxMin"/>
        </c:scaling>
        <c:delete val="0"/>
        <c:axPos val="l"/>
        <c:numFmt formatCode="General" sourceLinked="1"/>
        <c:majorTickMark val="none"/>
        <c:minorTickMark val="none"/>
        <c:tickLblPos val="low"/>
        <c:crossAx val="314074720"/>
        <c:crosses val="autoZero"/>
        <c:auto val="1"/>
        <c:lblAlgn val="ctr"/>
        <c:lblOffset val="100"/>
        <c:noMultiLvlLbl val="0"/>
      </c:catAx>
      <c:valAx>
        <c:axId val="314074720"/>
        <c:scaling>
          <c:orientation val="minMax"/>
          <c:max val="1"/>
          <c:min val="-1"/>
        </c:scaling>
        <c:delete val="0"/>
        <c:axPos val="t"/>
        <c:numFmt formatCode="0%" sourceLinked="1"/>
        <c:majorTickMark val="none"/>
        <c:minorTickMark val="none"/>
        <c:tickLblPos val="nextTo"/>
        <c:crossAx val="314074160"/>
        <c:crosses val="autoZero"/>
        <c:crossBetween val="between"/>
        <c:minorUnit val="0.5"/>
      </c:valAx>
    </c:plotArea>
    <c:legend>
      <c:legendPos val="b"/>
      <c:overlay val="0"/>
    </c:legend>
    <c:plotVisOnly val="1"/>
    <c:dispBlanksAs val="gap"/>
    <c:showDLblsOverMax val="0"/>
  </c:chart>
  <c:txPr>
    <a:bodyPr/>
    <a:lstStyle/>
    <a:p>
      <a:pPr>
        <a:defRPr sz="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chemeClr val="accent4"/>
              </a:solidFill>
            </c:spPr>
            <c:extLst>
              <c:ext xmlns:c16="http://schemas.microsoft.com/office/drawing/2014/chart" uri="{C3380CC4-5D6E-409C-BE32-E72D297353CC}">
                <c16:uniqueId val="{00000001-FFAB-48AC-8AAC-8F41C592F62F}"/>
              </c:ext>
            </c:extLst>
          </c:dPt>
          <c:dPt>
            <c:idx val="1"/>
            <c:bubble3D val="0"/>
            <c:spPr>
              <a:solidFill>
                <a:schemeClr val="accent3"/>
              </a:solidFill>
            </c:spPr>
            <c:extLst>
              <c:ext xmlns:c16="http://schemas.microsoft.com/office/drawing/2014/chart" uri="{C3380CC4-5D6E-409C-BE32-E72D297353CC}">
                <c16:uniqueId val="{00000003-FFAB-48AC-8AAC-8F41C592F62F}"/>
              </c:ext>
            </c:extLst>
          </c:dPt>
          <c:dPt>
            <c:idx val="2"/>
            <c:bubble3D val="0"/>
            <c:spPr>
              <a:solidFill>
                <a:schemeClr val="bg1">
                  <a:lumMod val="50000"/>
                </a:schemeClr>
              </a:solidFill>
            </c:spPr>
            <c:extLst>
              <c:ext xmlns:c16="http://schemas.microsoft.com/office/drawing/2014/chart" uri="{C3380CC4-5D6E-409C-BE32-E72D297353CC}">
                <c16:uniqueId val="{00000005-FFAB-48AC-8AAC-8F41C592F62F}"/>
              </c:ext>
            </c:extLst>
          </c:dPt>
          <c:dPt>
            <c:idx val="3"/>
            <c:bubble3D val="0"/>
            <c:spPr>
              <a:solidFill>
                <a:schemeClr val="accent2"/>
              </a:solidFill>
            </c:spPr>
            <c:extLst>
              <c:ext xmlns:c16="http://schemas.microsoft.com/office/drawing/2014/chart" uri="{C3380CC4-5D6E-409C-BE32-E72D297353CC}">
                <c16:uniqueId val="{00000007-FFAB-48AC-8AAC-8F41C592F62F}"/>
              </c:ext>
            </c:extLst>
          </c:dPt>
          <c:dLbls>
            <c:dLbl>
              <c:idx val="0"/>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FAB-48AC-8AAC-8F41C592F62F}"/>
                </c:ext>
              </c:extLst>
            </c:dLbl>
            <c:dLbl>
              <c:idx val="1"/>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FAB-48AC-8AAC-8F41C592F62F}"/>
                </c:ext>
              </c:extLst>
            </c:dLbl>
            <c:dLbl>
              <c:idx val="2"/>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FAB-48AC-8AAC-8F41C592F62F}"/>
                </c:ext>
              </c:extLst>
            </c:dLbl>
            <c:dLbl>
              <c:idx val="3"/>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AB-48AC-8AAC-8F41C592F62F}"/>
                </c:ext>
              </c:extLst>
            </c:dLbl>
            <c:spPr>
              <a:noFill/>
              <a:ln>
                <a:noFill/>
              </a:ln>
              <a:effectLst/>
            </c:spPr>
            <c:dLblPos val="ct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Recycled </c:v>
                </c:pt>
                <c:pt idx="1">
                  <c:v>Compostable </c:v>
                </c:pt>
                <c:pt idx="2">
                  <c:v>Non-Recylable</c:v>
                </c:pt>
                <c:pt idx="3">
                  <c:v>Recyclable</c:v>
                </c:pt>
              </c:strCache>
            </c:strRef>
          </c:cat>
          <c:val>
            <c:numRef>
              <c:f>Sheet1!$B$2:$B$5</c:f>
              <c:numCache>
                <c:formatCode>General</c:formatCode>
                <c:ptCount val="4"/>
                <c:pt idx="0">
                  <c:v>35</c:v>
                </c:pt>
                <c:pt idx="1">
                  <c:v>21</c:v>
                </c:pt>
                <c:pt idx="2">
                  <c:v>10</c:v>
                </c:pt>
                <c:pt idx="3">
                  <c:v>34</c:v>
                </c:pt>
              </c:numCache>
            </c:numRef>
          </c:val>
          <c:extLst>
            <c:ext xmlns:c16="http://schemas.microsoft.com/office/drawing/2014/chart" uri="{C3380CC4-5D6E-409C-BE32-E72D297353CC}">
              <c16:uniqueId val="{00000008-FFAB-48AC-8AAC-8F41C592F62F}"/>
            </c:ext>
          </c:extLst>
        </c:ser>
        <c:dLbls>
          <c:showLegendKey val="0"/>
          <c:showVal val="0"/>
          <c:showCatName val="0"/>
          <c:showSerName val="0"/>
          <c:showPercent val="0"/>
          <c:showBubbleSize val="0"/>
          <c:showLeaderLines val="1"/>
        </c:dLbls>
        <c:firstSliceAng val="0"/>
      </c:pieChart>
    </c:plotArea>
    <c:legend>
      <c:legendPos val="b"/>
      <c:legendEntry>
        <c:idx val="0"/>
        <c:txPr>
          <a:bodyPr/>
          <a:lstStyle/>
          <a:p>
            <a:pPr>
              <a:defRPr sz="1000" baseline="0">
                <a:solidFill>
                  <a:schemeClr val="tx1"/>
                </a:solidFill>
              </a:defRPr>
            </a:pPr>
            <a:endParaRPr lang="en-US"/>
          </a:p>
        </c:txPr>
      </c:legendEntry>
      <c:legendEntry>
        <c:idx val="1"/>
        <c:txPr>
          <a:bodyPr/>
          <a:lstStyle/>
          <a:p>
            <a:pPr>
              <a:defRPr sz="1000" baseline="0">
                <a:solidFill>
                  <a:schemeClr val="tx1"/>
                </a:solidFill>
              </a:defRPr>
            </a:pPr>
            <a:endParaRPr lang="en-US"/>
          </a:p>
        </c:txPr>
      </c:legendEntry>
      <c:legendEntry>
        <c:idx val="2"/>
        <c:txPr>
          <a:bodyPr/>
          <a:lstStyle/>
          <a:p>
            <a:pPr>
              <a:defRPr sz="1000" baseline="0">
                <a:solidFill>
                  <a:schemeClr val="tx1"/>
                </a:solidFill>
              </a:defRPr>
            </a:pPr>
            <a:endParaRPr lang="en-US"/>
          </a:p>
        </c:txPr>
      </c:legendEntry>
      <c:legendEntry>
        <c:idx val="3"/>
        <c:txPr>
          <a:bodyPr/>
          <a:lstStyle/>
          <a:p>
            <a:pPr>
              <a:defRPr sz="1000" baseline="0">
                <a:solidFill>
                  <a:schemeClr val="tx1"/>
                </a:solidFill>
              </a:defRPr>
            </a:pPr>
            <a:endParaRPr lang="en-US"/>
          </a:p>
        </c:txPr>
      </c:legendEntry>
      <c:overlay val="0"/>
      <c:txPr>
        <a:bodyPr/>
        <a:lstStyle/>
        <a:p>
          <a:pPr>
            <a:defRPr sz="1000" baseline="0">
              <a:solidFill>
                <a:schemeClr val="tx1"/>
              </a:solidFill>
            </a:defRPr>
          </a:pPr>
          <a:endParaRPr lang="en-US"/>
        </a:p>
      </c:txPr>
    </c:legend>
    <c:plotVisOnly val="1"/>
    <c:dispBlanksAs val="gap"/>
    <c:showDLblsOverMax val="0"/>
  </c:chart>
  <c:spPr>
    <a:noFill/>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7704C3-8D35-4FA9-93F2-EFB8372ECEC9}"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00173CA6-EDF6-4B76-BCF6-82B173233855}">
      <dgm:prSet phldrT="[Text]"/>
      <dgm:spPr>
        <a:solidFill>
          <a:schemeClr val="accent2">
            <a:lumMod val="50000"/>
            <a:lumOff val="50000"/>
            <a:alpha val="50000"/>
          </a:schemeClr>
        </a:solidFill>
      </dgm:spPr>
      <dgm:t>
        <a:bodyPr/>
        <a:lstStyle/>
        <a:p>
          <a:r>
            <a:rPr lang="en-US" b="1" dirty="0"/>
            <a:t>Technical Assistance</a:t>
          </a:r>
        </a:p>
      </dgm:t>
    </dgm:pt>
    <dgm:pt modelId="{A5528B37-0688-49F1-996A-FA755FF31F90}" type="parTrans" cxnId="{387942EF-99B0-4E57-8761-FE333BB796A0}">
      <dgm:prSet/>
      <dgm:spPr/>
      <dgm:t>
        <a:bodyPr/>
        <a:lstStyle/>
        <a:p>
          <a:endParaRPr lang="en-US" b="1"/>
        </a:p>
      </dgm:t>
    </dgm:pt>
    <dgm:pt modelId="{94CBC329-81D8-4475-A8DB-8D1C7564BDEF}" type="sibTrans" cxnId="{387942EF-99B0-4E57-8761-FE333BB796A0}">
      <dgm:prSet/>
      <dgm:spPr/>
      <dgm:t>
        <a:bodyPr/>
        <a:lstStyle/>
        <a:p>
          <a:endParaRPr lang="en-US" b="1"/>
        </a:p>
      </dgm:t>
    </dgm:pt>
    <dgm:pt modelId="{3F2F7EC9-2042-4931-9F0B-BCBE667E389C}">
      <dgm:prSet phldrT="[Text]"/>
      <dgm:spPr>
        <a:solidFill>
          <a:schemeClr val="accent2">
            <a:lumMod val="50000"/>
            <a:lumOff val="50000"/>
            <a:alpha val="50000"/>
          </a:schemeClr>
        </a:solidFill>
      </dgm:spPr>
      <dgm:t>
        <a:bodyPr/>
        <a:lstStyle/>
        <a:p>
          <a:r>
            <a:rPr lang="en-US" b="1" dirty="0"/>
            <a:t>Applied R&amp;D</a:t>
          </a:r>
        </a:p>
      </dgm:t>
    </dgm:pt>
    <dgm:pt modelId="{310DB6DB-614E-4ACE-B692-AA62E9454F6E}" type="parTrans" cxnId="{6EC356D3-7170-4187-9F55-19DD172094E8}">
      <dgm:prSet/>
      <dgm:spPr/>
      <dgm:t>
        <a:bodyPr/>
        <a:lstStyle/>
        <a:p>
          <a:endParaRPr lang="en-US" b="1"/>
        </a:p>
      </dgm:t>
    </dgm:pt>
    <dgm:pt modelId="{DFFF782B-F476-4A25-BD21-07698F49A6CB}" type="sibTrans" cxnId="{6EC356D3-7170-4187-9F55-19DD172094E8}">
      <dgm:prSet/>
      <dgm:spPr/>
      <dgm:t>
        <a:bodyPr/>
        <a:lstStyle/>
        <a:p>
          <a:endParaRPr lang="en-US" b="1"/>
        </a:p>
      </dgm:t>
    </dgm:pt>
    <dgm:pt modelId="{DEEB3044-4DE3-42C2-AD0D-63ECB723404E}">
      <dgm:prSet phldrT="[Text]"/>
      <dgm:spPr>
        <a:solidFill>
          <a:schemeClr val="accent2">
            <a:lumMod val="50000"/>
            <a:lumOff val="50000"/>
            <a:alpha val="50000"/>
          </a:schemeClr>
        </a:solidFill>
      </dgm:spPr>
      <dgm:t>
        <a:bodyPr/>
        <a:lstStyle/>
        <a:p>
          <a:r>
            <a:rPr lang="en-US" b="1" dirty="0"/>
            <a:t>Outreach / Training</a:t>
          </a:r>
        </a:p>
      </dgm:t>
    </dgm:pt>
    <dgm:pt modelId="{2C83900F-B314-4318-A7AF-3BCE60C0F3AC}" type="parTrans" cxnId="{5B654E19-917F-46CB-964F-4641EECAB990}">
      <dgm:prSet/>
      <dgm:spPr/>
      <dgm:t>
        <a:bodyPr/>
        <a:lstStyle/>
        <a:p>
          <a:endParaRPr lang="en-US" b="1"/>
        </a:p>
      </dgm:t>
    </dgm:pt>
    <dgm:pt modelId="{128F8711-7A51-427E-AC91-00B9FBC5FF36}" type="sibTrans" cxnId="{5B654E19-917F-46CB-964F-4641EECAB990}">
      <dgm:prSet/>
      <dgm:spPr/>
      <dgm:t>
        <a:bodyPr/>
        <a:lstStyle/>
        <a:p>
          <a:endParaRPr lang="en-US" b="1"/>
        </a:p>
      </dgm:t>
    </dgm:pt>
    <dgm:pt modelId="{72BAD97B-7A46-4137-B81B-8122B4316B5F}" type="pres">
      <dgm:prSet presAssocID="{DB7704C3-8D35-4FA9-93F2-EFB8372ECEC9}" presName="Name0" presStyleCnt="0">
        <dgm:presLayoutVars>
          <dgm:chMax val="7"/>
          <dgm:dir/>
          <dgm:resizeHandles val="exact"/>
        </dgm:presLayoutVars>
      </dgm:prSet>
      <dgm:spPr/>
    </dgm:pt>
    <dgm:pt modelId="{A4E4D2F5-4690-4BC0-95FC-F0A764B903DD}" type="pres">
      <dgm:prSet presAssocID="{DB7704C3-8D35-4FA9-93F2-EFB8372ECEC9}" presName="ellipse1" presStyleLbl="vennNode1" presStyleIdx="0" presStyleCnt="3" custLinFactNeighborX="8521" custLinFactNeighborY="-3379">
        <dgm:presLayoutVars>
          <dgm:bulletEnabled val="1"/>
        </dgm:presLayoutVars>
      </dgm:prSet>
      <dgm:spPr/>
    </dgm:pt>
    <dgm:pt modelId="{70D097BE-1823-42F2-BC87-0D1B0AFE1E57}" type="pres">
      <dgm:prSet presAssocID="{DB7704C3-8D35-4FA9-93F2-EFB8372ECEC9}" presName="ellipse2" presStyleLbl="vennNode1" presStyleIdx="1" presStyleCnt="3" custLinFactNeighborY="2253">
        <dgm:presLayoutVars>
          <dgm:bulletEnabled val="1"/>
        </dgm:presLayoutVars>
      </dgm:prSet>
      <dgm:spPr/>
    </dgm:pt>
    <dgm:pt modelId="{E1D1E6DB-631B-4810-B31E-200092E535A3}" type="pres">
      <dgm:prSet presAssocID="{DB7704C3-8D35-4FA9-93F2-EFB8372ECEC9}" presName="ellipse3" presStyleLbl="vennNode1" presStyleIdx="2" presStyleCnt="3" custLinFactNeighborX="-9888">
        <dgm:presLayoutVars>
          <dgm:bulletEnabled val="1"/>
        </dgm:presLayoutVars>
      </dgm:prSet>
      <dgm:spPr/>
    </dgm:pt>
  </dgm:ptLst>
  <dgm:cxnLst>
    <dgm:cxn modelId="{5B654E19-917F-46CB-964F-4641EECAB990}" srcId="{DB7704C3-8D35-4FA9-93F2-EFB8372ECEC9}" destId="{DEEB3044-4DE3-42C2-AD0D-63ECB723404E}" srcOrd="2" destOrd="0" parTransId="{2C83900F-B314-4318-A7AF-3BCE60C0F3AC}" sibTransId="{128F8711-7A51-427E-AC91-00B9FBC5FF36}"/>
    <dgm:cxn modelId="{B7DBC84B-2A58-4A92-AF0B-F795949943F4}" type="presOf" srcId="{3F2F7EC9-2042-4931-9F0B-BCBE667E389C}" destId="{70D097BE-1823-42F2-BC87-0D1B0AFE1E57}" srcOrd="0" destOrd="0" presId="urn:microsoft.com/office/officeart/2005/8/layout/rings+Icon"/>
    <dgm:cxn modelId="{F3E3FC63-D155-432C-8F5C-E4C9B29FC3AC}" type="presOf" srcId="{00173CA6-EDF6-4B76-BCF6-82B173233855}" destId="{A4E4D2F5-4690-4BC0-95FC-F0A764B903DD}" srcOrd="0" destOrd="0" presId="urn:microsoft.com/office/officeart/2005/8/layout/rings+Icon"/>
    <dgm:cxn modelId="{8F453F80-64A7-496A-827B-D91BC535DF79}" type="presOf" srcId="{DB7704C3-8D35-4FA9-93F2-EFB8372ECEC9}" destId="{72BAD97B-7A46-4137-B81B-8122B4316B5F}" srcOrd="0" destOrd="0" presId="urn:microsoft.com/office/officeart/2005/8/layout/rings+Icon"/>
    <dgm:cxn modelId="{6EC356D3-7170-4187-9F55-19DD172094E8}" srcId="{DB7704C3-8D35-4FA9-93F2-EFB8372ECEC9}" destId="{3F2F7EC9-2042-4931-9F0B-BCBE667E389C}" srcOrd="1" destOrd="0" parTransId="{310DB6DB-614E-4ACE-B692-AA62E9454F6E}" sibTransId="{DFFF782B-F476-4A25-BD21-07698F49A6CB}"/>
    <dgm:cxn modelId="{387942EF-99B0-4E57-8761-FE333BB796A0}" srcId="{DB7704C3-8D35-4FA9-93F2-EFB8372ECEC9}" destId="{00173CA6-EDF6-4B76-BCF6-82B173233855}" srcOrd="0" destOrd="0" parTransId="{A5528B37-0688-49F1-996A-FA755FF31F90}" sibTransId="{94CBC329-81D8-4475-A8DB-8D1C7564BDEF}"/>
    <dgm:cxn modelId="{10F27FFF-0BB4-4B99-975F-FA0B34659B0E}" type="presOf" srcId="{DEEB3044-4DE3-42C2-AD0D-63ECB723404E}" destId="{E1D1E6DB-631B-4810-B31E-200092E535A3}" srcOrd="0" destOrd="0" presId="urn:microsoft.com/office/officeart/2005/8/layout/rings+Icon"/>
    <dgm:cxn modelId="{DC1FD2D3-71F8-477C-AEAB-1B6C18998DEA}" type="presParOf" srcId="{72BAD97B-7A46-4137-B81B-8122B4316B5F}" destId="{A4E4D2F5-4690-4BC0-95FC-F0A764B903DD}" srcOrd="0" destOrd="0" presId="urn:microsoft.com/office/officeart/2005/8/layout/rings+Icon"/>
    <dgm:cxn modelId="{358737C9-2678-4C6B-865B-F5DD13E24518}" type="presParOf" srcId="{72BAD97B-7A46-4137-B81B-8122B4316B5F}" destId="{70D097BE-1823-42F2-BC87-0D1B0AFE1E57}" srcOrd="1" destOrd="0" presId="urn:microsoft.com/office/officeart/2005/8/layout/rings+Icon"/>
    <dgm:cxn modelId="{6F05D54A-7619-4828-B4DC-D9AC66620484}" type="presParOf" srcId="{72BAD97B-7A46-4137-B81B-8122B4316B5F}" destId="{E1D1E6DB-631B-4810-B31E-200092E535A3}"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4ED9B0-54FF-4E63-9733-360F29FD73B1}" type="doc">
      <dgm:prSet loTypeId="urn:microsoft.com/office/officeart/2005/8/layout/matrix3" loCatId="matrix" qsTypeId="urn:microsoft.com/office/officeart/2005/8/quickstyle/simple4" qsCatId="simple" csTypeId="urn:microsoft.com/office/officeart/2005/8/colors/accent1_2" csCatId="accent1" phldr="1"/>
      <dgm:spPr/>
      <dgm:t>
        <a:bodyPr/>
        <a:lstStyle/>
        <a:p>
          <a:endParaRPr lang="en-US"/>
        </a:p>
      </dgm:t>
    </dgm:pt>
    <dgm:pt modelId="{3CAE4F1F-D681-4EA4-A872-A83C43D1C387}">
      <dgm:prSet phldrT="[Text]"/>
      <dgm:spPr>
        <a:solidFill>
          <a:srgbClr val="13294B"/>
        </a:solidFill>
      </dgm:spPr>
      <dgm:t>
        <a:bodyPr/>
        <a:lstStyle/>
        <a:p>
          <a:endParaRPr lang="en-US" dirty="0"/>
        </a:p>
        <a:p>
          <a:endParaRPr lang="en-US" dirty="0"/>
        </a:p>
        <a:p>
          <a:endParaRPr lang="en-US" dirty="0"/>
        </a:p>
        <a:p>
          <a:r>
            <a:rPr lang="en-US" dirty="0"/>
            <a:t>Implementation Assistance</a:t>
          </a:r>
        </a:p>
      </dgm:t>
    </dgm:pt>
    <dgm:pt modelId="{E6E2413F-3E6B-4CD5-95A5-229F7B643F13}" type="parTrans" cxnId="{B3905947-793A-443C-8B7F-49FD04F9173C}">
      <dgm:prSet/>
      <dgm:spPr/>
      <dgm:t>
        <a:bodyPr/>
        <a:lstStyle/>
        <a:p>
          <a:endParaRPr lang="en-US"/>
        </a:p>
      </dgm:t>
    </dgm:pt>
    <dgm:pt modelId="{13747F12-26ED-4A61-A15C-B361BB4E4407}" type="sibTrans" cxnId="{B3905947-793A-443C-8B7F-49FD04F9173C}">
      <dgm:prSet/>
      <dgm:spPr/>
      <dgm:t>
        <a:bodyPr/>
        <a:lstStyle/>
        <a:p>
          <a:endParaRPr lang="en-US"/>
        </a:p>
      </dgm:t>
    </dgm:pt>
    <dgm:pt modelId="{466AAB2F-87E2-4731-AB70-95BAF4581892}">
      <dgm:prSet phldrT="[Text]"/>
      <dgm:spPr>
        <a:solidFill>
          <a:srgbClr val="13294B"/>
        </a:solidFill>
      </dgm:spPr>
      <dgm:t>
        <a:bodyPr/>
        <a:lstStyle/>
        <a:p>
          <a:pPr algn="l"/>
          <a:endParaRPr lang="en-US" dirty="0"/>
        </a:p>
        <a:p>
          <a:pPr algn="l"/>
          <a:endParaRPr lang="en-US" dirty="0"/>
        </a:p>
        <a:p>
          <a:pPr algn="ctr"/>
          <a:endParaRPr lang="en-US" dirty="0"/>
        </a:p>
        <a:p>
          <a:pPr algn="ctr"/>
          <a:r>
            <a:rPr lang="en-US" dirty="0"/>
            <a:t>Process Optimization</a:t>
          </a:r>
        </a:p>
      </dgm:t>
    </dgm:pt>
    <dgm:pt modelId="{82E551A9-AC24-4BE5-9877-E2E3FA2840AD}" type="parTrans" cxnId="{A326F1A4-1093-43D0-A909-9209C70F7FED}">
      <dgm:prSet/>
      <dgm:spPr/>
      <dgm:t>
        <a:bodyPr/>
        <a:lstStyle/>
        <a:p>
          <a:endParaRPr lang="en-US"/>
        </a:p>
      </dgm:t>
    </dgm:pt>
    <dgm:pt modelId="{CC7A2377-4C2B-4AE6-A0F0-8A86F574BA3B}" type="sibTrans" cxnId="{A326F1A4-1093-43D0-A909-9209C70F7FED}">
      <dgm:prSet/>
      <dgm:spPr/>
      <dgm:t>
        <a:bodyPr/>
        <a:lstStyle/>
        <a:p>
          <a:endParaRPr lang="en-US"/>
        </a:p>
      </dgm:t>
    </dgm:pt>
    <dgm:pt modelId="{CBD79798-93A5-420E-9511-7CA00CB24CDB}">
      <dgm:prSet phldrT="[Text]"/>
      <dgm:spPr>
        <a:solidFill>
          <a:srgbClr val="13294B"/>
        </a:solidFill>
        <a:ln>
          <a:solidFill>
            <a:schemeClr val="tx2">
              <a:lumMod val="60000"/>
              <a:lumOff val="40000"/>
            </a:schemeClr>
          </a:solidFill>
        </a:ln>
      </dgm:spPr>
      <dgm:t>
        <a:bodyPr/>
        <a:lstStyle/>
        <a:p>
          <a:endParaRPr lang="en-US" dirty="0"/>
        </a:p>
        <a:p>
          <a:endParaRPr lang="en-US" dirty="0"/>
        </a:p>
        <a:p>
          <a:endParaRPr lang="en-US" dirty="0"/>
        </a:p>
        <a:p>
          <a:r>
            <a:rPr lang="en-US" dirty="0"/>
            <a:t>Assessments</a:t>
          </a:r>
        </a:p>
      </dgm:t>
    </dgm:pt>
    <dgm:pt modelId="{80DEBC96-2ADC-4CC7-A6E9-9C50532E327E}" type="sibTrans" cxnId="{22062672-A889-429D-8C2C-03B992880EDC}">
      <dgm:prSet/>
      <dgm:spPr/>
      <dgm:t>
        <a:bodyPr/>
        <a:lstStyle/>
        <a:p>
          <a:endParaRPr lang="en-US"/>
        </a:p>
      </dgm:t>
    </dgm:pt>
    <dgm:pt modelId="{72E589C9-F48A-453E-A97F-009FE04D8133}" type="parTrans" cxnId="{22062672-A889-429D-8C2C-03B992880EDC}">
      <dgm:prSet/>
      <dgm:spPr/>
      <dgm:t>
        <a:bodyPr/>
        <a:lstStyle/>
        <a:p>
          <a:endParaRPr lang="en-US"/>
        </a:p>
      </dgm:t>
    </dgm:pt>
    <dgm:pt modelId="{42606153-A541-4963-9C39-1A64BDA55BF2}">
      <dgm:prSet phldrT="[Text]"/>
      <dgm:spPr>
        <a:solidFill>
          <a:srgbClr val="13294B"/>
        </a:solidFill>
      </dgm:spPr>
      <dgm:t>
        <a:bodyPr/>
        <a:lstStyle/>
        <a:p>
          <a:endParaRPr lang="en-US" dirty="0"/>
        </a:p>
        <a:p>
          <a:endParaRPr lang="en-US" dirty="0"/>
        </a:p>
        <a:p>
          <a:endParaRPr lang="en-US" dirty="0"/>
        </a:p>
        <a:p>
          <a:r>
            <a:rPr lang="en-US" dirty="0"/>
            <a:t>Outreach</a:t>
          </a:r>
        </a:p>
      </dgm:t>
    </dgm:pt>
    <dgm:pt modelId="{16FD18B2-1490-429D-9147-01DFC07DA210}" type="sibTrans" cxnId="{29363BF9-3A05-4825-8D56-CCF786177E04}">
      <dgm:prSet/>
      <dgm:spPr/>
      <dgm:t>
        <a:bodyPr/>
        <a:lstStyle/>
        <a:p>
          <a:endParaRPr lang="en-US"/>
        </a:p>
      </dgm:t>
    </dgm:pt>
    <dgm:pt modelId="{4B8E8AF2-E8A9-479E-BFF6-D454E3341796}" type="parTrans" cxnId="{29363BF9-3A05-4825-8D56-CCF786177E04}">
      <dgm:prSet/>
      <dgm:spPr/>
      <dgm:t>
        <a:bodyPr/>
        <a:lstStyle/>
        <a:p>
          <a:endParaRPr lang="en-US"/>
        </a:p>
      </dgm:t>
    </dgm:pt>
    <dgm:pt modelId="{C3725B39-15DD-468F-8123-AF44D4FB1CF7}" type="pres">
      <dgm:prSet presAssocID="{054ED9B0-54FF-4E63-9733-360F29FD73B1}" presName="matrix" presStyleCnt="0">
        <dgm:presLayoutVars>
          <dgm:chMax val="1"/>
          <dgm:dir/>
          <dgm:resizeHandles val="exact"/>
        </dgm:presLayoutVars>
      </dgm:prSet>
      <dgm:spPr/>
    </dgm:pt>
    <dgm:pt modelId="{6652DDB1-1ABA-4A9C-A566-C048F25367C0}" type="pres">
      <dgm:prSet presAssocID="{054ED9B0-54FF-4E63-9733-360F29FD73B1}" presName="diamond" presStyleLbl="bgShp" presStyleIdx="0" presStyleCnt="1" custLinFactNeighborX="-625" custLinFactNeighborY="-625"/>
      <dgm:spPr>
        <a:solidFill>
          <a:schemeClr val="bg1">
            <a:lumMod val="85000"/>
          </a:schemeClr>
        </a:solidFill>
      </dgm:spPr>
    </dgm:pt>
    <dgm:pt modelId="{C8623AB6-9010-478A-A38F-CDC0F463BDB0}" type="pres">
      <dgm:prSet presAssocID="{054ED9B0-54FF-4E63-9733-360F29FD73B1}" presName="quad1" presStyleLbl="node1" presStyleIdx="0" presStyleCnt="4">
        <dgm:presLayoutVars>
          <dgm:chMax val="0"/>
          <dgm:chPref val="0"/>
          <dgm:bulletEnabled val="1"/>
        </dgm:presLayoutVars>
      </dgm:prSet>
      <dgm:spPr/>
    </dgm:pt>
    <dgm:pt modelId="{276268AC-B0DF-475D-920F-5C215F9FFF12}" type="pres">
      <dgm:prSet presAssocID="{054ED9B0-54FF-4E63-9733-360F29FD73B1}" presName="quad2" presStyleLbl="node1" presStyleIdx="1" presStyleCnt="4">
        <dgm:presLayoutVars>
          <dgm:chMax val="0"/>
          <dgm:chPref val="0"/>
          <dgm:bulletEnabled val="1"/>
        </dgm:presLayoutVars>
      </dgm:prSet>
      <dgm:spPr/>
    </dgm:pt>
    <dgm:pt modelId="{F12F4AC7-1EB2-471C-BEFC-95DB986C2F6D}" type="pres">
      <dgm:prSet presAssocID="{054ED9B0-54FF-4E63-9733-360F29FD73B1}" presName="quad3" presStyleLbl="node1" presStyleIdx="2" presStyleCnt="4">
        <dgm:presLayoutVars>
          <dgm:chMax val="0"/>
          <dgm:chPref val="0"/>
          <dgm:bulletEnabled val="1"/>
        </dgm:presLayoutVars>
      </dgm:prSet>
      <dgm:spPr/>
    </dgm:pt>
    <dgm:pt modelId="{AA8AD424-A7C8-478F-9525-45EF31349400}" type="pres">
      <dgm:prSet presAssocID="{054ED9B0-54FF-4E63-9733-360F29FD73B1}" presName="quad4" presStyleLbl="node1" presStyleIdx="3" presStyleCnt="4">
        <dgm:presLayoutVars>
          <dgm:chMax val="0"/>
          <dgm:chPref val="0"/>
          <dgm:bulletEnabled val="1"/>
        </dgm:presLayoutVars>
      </dgm:prSet>
      <dgm:spPr/>
    </dgm:pt>
  </dgm:ptLst>
  <dgm:cxnLst>
    <dgm:cxn modelId="{6DB80E24-742A-4F13-8677-45FEEFDA14B6}" type="presOf" srcId="{CBD79798-93A5-420E-9511-7CA00CB24CDB}" destId="{C8623AB6-9010-478A-A38F-CDC0F463BDB0}" srcOrd="0" destOrd="0" presId="urn:microsoft.com/office/officeart/2005/8/layout/matrix3"/>
    <dgm:cxn modelId="{02611D25-EDED-4E01-B432-7F67BB1F8E73}" type="presOf" srcId="{3CAE4F1F-D681-4EA4-A872-A83C43D1C387}" destId="{276268AC-B0DF-475D-920F-5C215F9FFF12}" srcOrd="0" destOrd="0" presId="urn:microsoft.com/office/officeart/2005/8/layout/matrix3"/>
    <dgm:cxn modelId="{A707E627-565B-4712-8971-8D87100557CE}" type="presOf" srcId="{42606153-A541-4963-9C39-1A64BDA55BF2}" destId="{AA8AD424-A7C8-478F-9525-45EF31349400}" srcOrd="0" destOrd="0" presId="urn:microsoft.com/office/officeart/2005/8/layout/matrix3"/>
    <dgm:cxn modelId="{B3905947-793A-443C-8B7F-49FD04F9173C}" srcId="{054ED9B0-54FF-4E63-9733-360F29FD73B1}" destId="{3CAE4F1F-D681-4EA4-A872-A83C43D1C387}" srcOrd="1" destOrd="0" parTransId="{E6E2413F-3E6B-4CD5-95A5-229F7B643F13}" sibTransId="{13747F12-26ED-4A61-A15C-B361BB4E4407}"/>
    <dgm:cxn modelId="{28914C4A-9A72-4448-A614-5BDA4A8D8CA5}" type="presOf" srcId="{466AAB2F-87E2-4731-AB70-95BAF4581892}" destId="{F12F4AC7-1EB2-471C-BEFC-95DB986C2F6D}" srcOrd="0" destOrd="0" presId="urn:microsoft.com/office/officeart/2005/8/layout/matrix3"/>
    <dgm:cxn modelId="{866F5462-44FC-4BAB-A1D2-C17277D19AA2}" type="presOf" srcId="{054ED9B0-54FF-4E63-9733-360F29FD73B1}" destId="{C3725B39-15DD-468F-8123-AF44D4FB1CF7}" srcOrd="0" destOrd="0" presId="urn:microsoft.com/office/officeart/2005/8/layout/matrix3"/>
    <dgm:cxn modelId="{22062672-A889-429D-8C2C-03B992880EDC}" srcId="{054ED9B0-54FF-4E63-9733-360F29FD73B1}" destId="{CBD79798-93A5-420E-9511-7CA00CB24CDB}" srcOrd="0" destOrd="0" parTransId="{72E589C9-F48A-453E-A97F-009FE04D8133}" sibTransId="{80DEBC96-2ADC-4CC7-A6E9-9C50532E327E}"/>
    <dgm:cxn modelId="{A326F1A4-1093-43D0-A909-9209C70F7FED}" srcId="{054ED9B0-54FF-4E63-9733-360F29FD73B1}" destId="{466AAB2F-87E2-4731-AB70-95BAF4581892}" srcOrd="2" destOrd="0" parTransId="{82E551A9-AC24-4BE5-9877-E2E3FA2840AD}" sibTransId="{CC7A2377-4C2B-4AE6-A0F0-8A86F574BA3B}"/>
    <dgm:cxn modelId="{29363BF9-3A05-4825-8D56-CCF786177E04}" srcId="{054ED9B0-54FF-4E63-9733-360F29FD73B1}" destId="{42606153-A541-4963-9C39-1A64BDA55BF2}" srcOrd="3" destOrd="0" parTransId="{4B8E8AF2-E8A9-479E-BFF6-D454E3341796}" sibTransId="{16FD18B2-1490-429D-9147-01DFC07DA210}"/>
    <dgm:cxn modelId="{B7EDF72E-0483-45D8-8896-0F80816F7FAE}" type="presParOf" srcId="{C3725B39-15DD-468F-8123-AF44D4FB1CF7}" destId="{6652DDB1-1ABA-4A9C-A566-C048F25367C0}" srcOrd="0" destOrd="0" presId="urn:microsoft.com/office/officeart/2005/8/layout/matrix3"/>
    <dgm:cxn modelId="{4193A29B-A7BD-4F1D-8597-615558B6E5C5}" type="presParOf" srcId="{C3725B39-15DD-468F-8123-AF44D4FB1CF7}" destId="{C8623AB6-9010-478A-A38F-CDC0F463BDB0}" srcOrd="1" destOrd="0" presId="urn:microsoft.com/office/officeart/2005/8/layout/matrix3"/>
    <dgm:cxn modelId="{92B5F3E2-3E90-46F9-AD45-1CF13E431D1E}" type="presParOf" srcId="{C3725B39-15DD-468F-8123-AF44D4FB1CF7}" destId="{276268AC-B0DF-475D-920F-5C215F9FFF12}" srcOrd="2" destOrd="0" presId="urn:microsoft.com/office/officeart/2005/8/layout/matrix3"/>
    <dgm:cxn modelId="{EFF943D6-8228-45B3-909A-9F882F8E372A}" type="presParOf" srcId="{C3725B39-15DD-468F-8123-AF44D4FB1CF7}" destId="{F12F4AC7-1EB2-471C-BEFC-95DB986C2F6D}" srcOrd="3" destOrd="0" presId="urn:microsoft.com/office/officeart/2005/8/layout/matrix3"/>
    <dgm:cxn modelId="{5A548672-CFA3-4465-9741-1C45D5F26B9D}" type="presParOf" srcId="{C3725B39-15DD-468F-8123-AF44D4FB1CF7}" destId="{AA8AD424-A7C8-478F-9525-45EF3134940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8565FFA-308E-42F5-B613-0009262B0BA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75FB328-0378-43A2-A514-9D9873F82617}">
      <dgm:prSet phldrT="[Text]"/>
      <dgm:spPr>
        <a:xfrm>
          <a:off x="408352" y="264628"/>
          <a:ext cx="5533735" cy="529024"/>
        </a:xfrm>
        <a:solidFill>
          <a:srgbClr val="13294B"/>
        </a:solidFill>
        <a:ln w="15875"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Calibri" panose="020F0502020204030204"/>
              <a:ea typeface="+mn-ea"/>
              <a:cs typeface="+mn-cs"/>
            </a:rPr>
            <a:t>Initiate contact</a:t>
          </a:r>
        </a:p>
      </dgm:t>
    </dgm:pt>
    <dgm:pt modelId="{AD581E59-6E5D-4A6B-BF70-0292D0AB2AD6}" type="parTrans" cxnId="{1F6E8CD8-04BD-4333-9278-8191E5FDF416}">
      <dgm:prSet/>
      <dgm:spPr/>
      <dgm:t>
        <a:bodyPr/>
        <a:lstStyle/>
        <a:p>
          <a:endParaRPr lang="en-US"/>
        </a:p>
      </dgm:t>
    </dgm:pt>
    <dgm:pt modelId="{D55E0FCD-C890-4712-BE10-1EB1C4DCE284}" type="sibTrans" cxnId="{1F6E8CD8-04BD-4333-9278-8191E5FDF416}">
      <dgm:prSet/>
      <dgm:spPr>
        <a:xfrm>
          <a:off x="-6577100" y="-1006635"/>
          <a:ext cx="7834406" cy="7834406"/>
        </a:xfrm>
        <a:noFill/>
        <a:ln w="15875" cap="flat" cmpd="sng" algn="ctr">
          <a:solidFill>
            <a:srgbClr val="E48312">
              <a:shade val="60000"/>
              <a:hueOff val="0"/>
              <a:satOff val="0"/>
              <a:lumOff val="0"/>
              <a:alphaOff val="0"/>
            </a:srgbClr>
          </a:solidFill>
          <a:prstDash val="solid"/>
        </a:ln>
        <a:effectLst/>
      </dgm:spPr>
      <dgm:t>
        <a:bodyPr/>
        <a:lstStyle/>
        <a:p>
          <a:endParaRPr lang="en-US" dirty="0"/>
        </a:p>
      </dgm:t>
    </dgm:pt>
    <dgm:pt modelId="{C905EA2B-DC8A-46D3-816C-07C3EEBF12C3}">
      <dgm:prSet phldrT="[Text]"/>
      <dgm:spPr>
        <a:xfrm>
          <a:off x="1149965" y="1852052"/>
          <a:ext cx="4792122" cy="529024"/>
        </a:xfrm>
        <a:solidFill>
          <a:srgbClr val="13294B"/>
        </a:solidFill>
        <a:ln w="15875"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Calibri" panose="020F0502020204030204"/>
              <a:ea typeface="+mn-ea"/>
              <a:cs typeface="+mn-cs"/>
            </a:rPr>
            <a:t>Deploy a TAP Engineer to the company</a:t>
          </a:r>
        </a:p>
      </dgm:t>
    </dgm:pt>
    <dgm:pt modelId="{F6E6A35C-A4AC-4B0C-8CEC-A92E7899ED43}" type="parTrans" cxnId="{73299EA3-A1A2-4B4D-B74E-4BF3EAF5D3E0}">
      <dgm:prSet/>
      <dgm:spPr/>
      <dgm:t>
        <a:bodyPr/>
        <a:lstStyle/>
        <a:p>
          <a:endParaRPr lang="en-US"/>
        </a:p>
      </dgm:t>
    </dgm:pt>
    <dgm:pt modelId="{B3F101BE-0F5F-478B-A9E5-416C62FCFC68}" type="sibTrans" cxnId="{73299EA3-A1A2-4B4D-B74E-4BF3EAF5D3E0}">
      <dgm:prSet/>
      <dgm:spPr/>
      <dgm:t>
        <a:bodyPr/>
        <a:lstStyle/>
        <a:p>
          <a:endParaRPr lang="en-US"/>
        </a:p>
      </dgm:t>
    </dgm:pt>
    <dgm:pt modelId="{1B3F99D3-1E36-4962-BD7F-15452DCF3548}">
      <dgm:prSet phldrT="[Text]"/>
      <dgm:spPr>
        <a:xfrm>
          <a:off x="1233789" y="2646055"/>
          <a:ext cx="4708298" cy="529024"/>
        </a:xfrm>
        <a:solidFill>
          <a:srgbClr val="13294B"/>
        </a:solidFill>
        <a:ln w="15875"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Calibri" panose="020F0502020204030204"/>
              <a:ea typeface="+mn-ea"/>
              <a:cs typeface="+mn-cs"/>
            </a:rPr>
            <a:t>Conduct an initial meeting &amp; site visit</a:t>
          </a:r>
        </a:p>
      </dgm:t>
    </dgm:pt>
    <dgm:pt modelId="{395A32C7-1620-41E3-BF48-88CEC4563F02}" type="parTrans" cxnId="{78342EDF-A568-4A72-8BED-CF0236BEA7E7}">
      <dgm:prSet/>
      <dgm:spPr/>
      <dgm:t>
        <a:bodyPr/>
        <a:lstStyle/>
        <a:p>
          <a:endParaRPr lang="en-US"/>
        </a:p>
      </dgm:t>
    </dgm:pt>
    <dgm:pt modelId="{8482B71C-8852-4E39-9855-5358DF3A8520}" type="sibTrans" cxnId="{78342EDF-A568-4A72-8BED-CF0236BEA7E7}">
      <dgm:prSet/>
      <dgm:spPr/>
      <dgm:t>
        <a:bodyPr/>
        <a:lstStyle/>
        <a:p>
          <a:endParaRPr lang="en-US"/>
        </a:p>
      </dgm:t>
    </dgm:pt>
    <dgm:pt modelId="{D22C97FB-128F-45E3-820A-832900BB178B}">
      <dgm:prSet phldrT="[Text]"/>
      <dgm:spPr>
        <a:xfrm>
          <a:off x="1149965" y="3440058"/>
          <a:ext cx="4792122" cy="529024"/>
        </a:xfrm>
        <a:solidFill>
          <a:srgbClr val="13294B"/>
        </a:solidFill>
        <a:ln w="15875"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Calibri" panose="020F0502020204030204"/>
              <a:ea typeface="+mn-ea"/>
              <a:cs typeface="+mn-cs"/>
            </a:rPr>
            <a:t>Provide an initial recommendation report </a:t>
          </a:r>
        </a:p>
      </dgm:t>
    </dgm:pt>
    <dgm:pt modelId="{EDC5AD35-AE81-44BA-97FF-C74E0C2BBA53}" type="parTrans" cxnId="{B10752E0-893F-4B32-ACEF-29BBED380F33}">
      <dgm:prSet/>
      <dgm:spPr/>
      <dgm:t>
        <a:bodyPr/>
        <a:lstStyle/>
        <a:p>
          <a:endParaRPr lang="en-US"/>
        </a:p>
      </dgm:t>
    </dgm:pt>
    <dgm:pt modelId="{7191CFA0-45F1-4A31-A780-451B2D8D9A38}" type="sibTrans" cxnId="{B10752E0-893F-4B32-ACEF-29BBED380F33}">
      <dgm:prSet/>
      <dgm:spPr/>
      <dgm:t>
        <a:bodyPr/>
        <a:lstStyle/>
        <a:p>
          <a:endParaRPr lang="en-US"/>
        </a:p>
      </dgm:t>
    </dgm:pt>
    <dgm:pt modelId="{908062FE-C427-402B-AA16-D84133543CBD}">
      <dgm:prSet phldrT="[Text]"/>
      <dgm:spPr>
        <a:xfrm>
          <a:off x="887432" y="4233479"/>
          <a:ext cx="5054655" cy="529024"/>
        </a:xfrm>
        <a:solidFill>
          <a:srgbClr val="13294B"/>
        </a:solidFill>
        <a:ln w="15875"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Calibri" panose="020F0502020204030204"/>
              <a:ea typeface="+mn-ea"/>
              <a:cs typeface="+mn-cs"/>
            </a:rPr>
            <a:t>Establish baseline and act on next steps</a:t>
          </a:r>
        </a:p>
      </dgm:t>
    </dgm:pt>
    <dgm:pt modelId="{DA093F23-0952-4680-9111-6A12A7F41D63}" type="parTrans" cxnId="{DE6CD53F-269B-4154-9967-D306ED5C225B}">
      <dgm:prSet/>
      <dgm:spPr/>
      <dgm:t>
        <a:bodyPr/>
        <a:lstStyle/>
        <a:p>
          <a:endParaRPr lang="en-US"/>
        </a:p>
      </dgm:t>
    </dgm:pt>
    <dgm:pt modelId="{D0C082CD-206B-484A-A04F-1A4637B723FE}" type="sibTrans" cxnId="{DE6CD53F-269B-4154-9967-D306ED5C225B}">
      <dgm:prSet/>
      <dgm:spPr/>
      <dgm:t>
        <a:bodyPr/>
        <a:lstStyle/>
        <a:p>
          <a:endParaRPr lang="en-US"/>
        </a:p>
      </dgm:t>
    </dgm:pt>
    <dgm:pt modelId="{C52A6358-8603-445F-B4BB-623917A55AB3}">
      <dgm:prSet phldrT="[Text]"/>
      <dgm:spPr>
        <a:xfrm>
          <a:off x="887432" y="1058631"/>
          <a:ext cx="5054655" cy="529024"/>
        </a:xfrm>
        <a:solidFill>
          <a:srgbClr val="13294B"/>
        </a:solidFill>
        <a:ln w="15875"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Calibri" panose="020F0502020204030204"/>
              <a:ea typeface="+mn-ea"/>
              <a:cs typeface="+mn-cs"/>
            </a:rPr>
            <a:t>Discuss needs  &amp; concerns</a:t>
          </a:r>
        </a:p>
      </dgm:t>
    </dgm:pt>
    <dgm:pt modelId="{2F7066D8-AE0F-43EA-A145-86A92558F74D}" type="parTrans" cxnId="{783E7280-C4F6-4BDA-815D-8208BF00EF02}">
      <dgm:prSet/>
      <dgm:spPr/>
      <dgm:t>
        <a:bodyPr/>
        <a:lstStyle/>
        <a:p>
          <a:endParaRPr lang="en-US"/>
        </a:p>
      </dgm:t>
    </dgm:pt>
    <dgm:pt modelId="{99C240EB-1650-4801-89F7-E8372FA2EC7B}" type="sibTrans" cxnId="{783E7280-C4F6-4BDA-815D-8208BF00EF02}">
      <dgm:prSet/>
      <dgm:spPr/>
      <dgm:t>
        <a:bodyPr/>
        <a:lstStyle/>
        <a:p>
          <a:endParaRPr lang="en-US"/>
        </a:p>
      </dgm:t>
    </dgm:pt>
    <dgm:pt modelId="{EE10BF79-6860-4BE5-B6E1-57E4201124B7}">
      <dgm:prSet phldrT="[Text]"/>
      <dgm:spPr>
        <a:xfrm>
          <a:off x="408352" y="5027482"/>
          <a:ext cx="5533735" cy="529024"/>
        </a:xfrm>
        <a:solidFill>
          <a:srgbClr val="13294B"/>
        </a:solidFill>
        <a:ln w="15875"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Calibri" panose="020F0502020204030204"/>
              <a:ea typeface="+mn-ea"/>
              <a:cs typeface="+mn-cs"/>
            </a:rPr>
            <a:t>Document savings and benefits</a:t>
          </a:r>
        </a:p>
      </dgm:t>
    </dgm:pt>
    <dgm:pt modelId="{CEEE2895-B4EF-469C-998E-85CAF5431B33}" type="parTrans" cxnId="{5E259B5B-A073-4CA4-A59E-39619FC9BFFD}">
      <dgm:prSet/>
      <dgm:spPr/>
      <dgm:t>
        <a:bodyPr/>
        <a:lstStyle/>
        <a:p>
          <a:endParaRPr lang="en-US"/>
        </a:p>
      </dgm:t>
    </dgm:pt>
    <dgm:pt modelId="{606D824F-7B55-4001-92F1-E41400D9DFF4}" type="sibTrans" cxnId="{5E259B5B-A073-4CA4-A59E-39619FC9BFFD}">
      <dgm:prSet/>
      <dgm:spPr/>
      <dgm:t>
        <a:bodyPr/>
        <a:lstStyle/>
        <a:p>
          <a:endParaRPr lang="en-US"/>
        </a:p>
      </dgm:t>
    </dgm:pt>
    <dgm:pt modelId="{F02D497A-1863-4523-8D50-6ABBB69DD1E6}" type="pres">
      <dgm:prSet presAssocID="{E8565FFA-308E-42F5-B613-0009262B0BA0}" presName="Name0" presStyleCnt="0">
        <dgm:presLayoutVars>
          <dgm:chMax val="7"/>
          <dgm:chPref val="7"/>
          <dgm:dir/>
        </dgm:presLayoutVars>
      </dgm:prSet>
      <dgm:spPr/>
    </dgm:pt>
    <dgm:pt modelId="{A2F465B0-DE99-42AF-ABE4-6B3F9F99C363}" type="pres">
      <dgm:prSet presAssocID="{E8565FFA-308E-42F5-B613-0009262B0BA0}" presName="Name1" presStyleCnt="0"/>
      <dgm:spPr/>
    </dgm:pt>
    <dgm:pt modelId="{67878C7E-C05C-436B-8965-D06E374262C7}" type="pres">
      <dgm:prSet presAssocID="{E8565FFA-308E-42F5-B613-0009262B0BA0}" presName="cycle" presStyleCnt="0"/>
      <dgm:spPr/>
    </dgm:pt>
    <dgm:pt modelId="{9579E9B4-D30F-4F59-9EFF-F5EEA1CFB57F}" type="pres">
      <dgm:prSet presAssocID="{E8565FFA-308E-42F5-B613-0009262B0BA0}" presName="srcNode" presStyleLbl="node1" presStyleIdx="0" presStyleCnt="7"/>
      <dgm:spPr/>
    </dgm:pt>
    <dgm:pt modelId="{8230DD75-F797-4610-8934-7EFC8BE1E6BA}" type="pres">
      <dgm:prSet presAssocID="{E8565FFA-308E-42F5-B613-0009262B0BA0}" presName="conn" presStyleLbl="parChTrans1D2" presStyleIdx="0" presStyleCnt="1"/>
      <dgm:spPr>
        <a:prstGeom prst="blockArc">
          <a:avLst>
            <a:gd name="adj1" fmla="val 18900000"/>
            <a:gd name="adj2" fmla="val 2700000"/>
            <a:gd name="adj3" fmla="val 276"/>
          </a:avLst>
        </a:prstGeom>
      </dgm:spPr>
    </dgm:pt>
    <dgm:pt modelId="{B897107B-4046-44F8-86DD-905195485144}" type="pres">
      <dgm:prSet presAssocID="{E8565FFA-308E-42F5-B613-0009262B0BA0}" presName="extraNode" presStyleLbl="node1" presStyleIdx="0" presStyleCnt="7"/>
      <dgm:spPr/>
    </dgm:pt>
    <dgm:pt modelId="{7F8516C4-9F86-41D1-A56F-1AF7533B8AEB}" type="pres">
      <dgm:prSet presAssocID="{E8565FFA-308E-42F5-B613-0009262B0BA0}" presName="dstNode" presStyleLbl="node1" presStyleIdx="0" presStyleCnt="7"/>
      <dgm:spPr/>
    </dgm:pt>
    <dgm:pt modelId="{588A1CFB-218B-4510-AB73-F5610A8EABE3}" type="pres">
      <dgm:prSet presAssocID="{F75FB328-0378-43A2-A514-9D9873F82617}" presName="text_1" presStyleLbl="node1" presStyleIdx="0" presStyleCnt="7">
        <dgm:presLayoutVars>
          <dgm:bulletEnabled val="1"/>
        </dgm:presLayoutVars>
      </dgm:prSet>
      <dgm:spPr>
        <a:prstGeom prst="rect">
          <a:avLst/>
        </a:prstGeom>
      </dgm:spPr>
    </dgm:pt>
    <dgm:pt modelId="{74363663-641F-4623-BE24-6DD97B2A8B44}" type="pres">
      <dgm:prSet presAssocID="{F75FB328-0378-43A2-A514-9D9873F82617}" presName="accent_1" presStyleCnt="0"/>
      <dgm:spPr/>
    </dgm:pt>
    <dgm:pt modelId="{4B8D5A3B-C9A3-404A-8F22-7D6CF8820E81}" type="pres">
      <dgm:prSet presAssocID="{F75FB328-0378-43A2-A514-9D9873F82617}" presName="accentRepeatNode" presStyleLbl="solidFgAcc1" presStyleIdx="0" presStyleCnt="7"/>
      <dgm:spPr>
        <a:xfrm>
          <a:off x="77712" y="198500"/>
          <a:ext cx="661281" cy="661281"/>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ln>
        <a:effectLst/>
      </dgm:spPr>
    </dgm:pt>
    <dgm:pt modelId="{AD46ABD0-020F-4962-9434-A8F85BBA28E1}" type="pres">
      <dgm:prSet presAssocID="{C52A6358-8603-445F-B4BB-623917A55AB3}" presName="text_2" presStyleLbl="node1" presStyleIdx="1" presStyleCnt="7">
        <dgm:presLayoutVars>
          <dgm:bulletEnabled val="1"/>
        </dgm:presLayoutVars>
      </dgm:prSet>
      <dgm:spPr>
        <a:prstGeom prst="rect">
          <a:avLst/>
        </a:prstGeom>
      </dgm:spPr>
    </dgm:pt>
    <dgm:pt modelId="{BADBCDE6-3B77-419B-8024-FAB6CDA8C0DC}" type="pres">
      <dgm:prSet presAssocID="{C52A6358-8603-445F-B4BB-623917A55AB3}" presName="accent_2" presStyleCnt="0"/>
      <dgm:spPr/>
    </dgm:pt>
    <dgm:pt modelId="{578C2D85-EBDD-4B11-838B-59D9144A6802}" type="pres">
      <dgm:prSet presAssocID="{C52A6358-8603-445F-B4BB-623917A55AB3}" presName="accentRepeatNode" presStyleLbl="solidFgAcc1" presStyleIdx="1" presStyleCnt="7"/>
      <dgm:spPr>
        <a:xfrm>
          <a:off x="556791" y="992503"/>
          <a:ext cx="661281" cy="661281"/>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ln>
        <a:effectLst/>
      </dgm:spPr>
    </dgm:pt>
    <dgm:pt modelId="{58A1E291-E6C3-4989-A9F7-81DB60168154}" type="pres">
      <dgm:prSet presAssocID="{C905EA2B-DC8A-46D3-816C-07C3EEBF12C3}" presName="text_3" presStyleLbl="node1" presStyleIdx="2" presStyleCnt="7">
        <dgm:presLayoutVars>
          <dgm:bulletEnabled val="1"/>
        </dgm:presLayoutVars>
      </dgm:prSet>
      <dgm:spPr>
        <a:prstGeom prst="rect">
          <a:avLst/>
        </a:prstGeom>
      </dgm:spPr>
    </dgm:pt>
    <dgm:pt modelId="{CB902CD0-33DC-4030-91DD-F02DA1229F16}" type="pres">
      <dgm:prSet presAssocID="{C905EA2B-DC8A-46D3-816C-07C3EEBF12C3}" presName="accent_3" presStyleCnt="0"/>
      <dgm:spPr/>
    </dgm:pt>
    <dgm:pt modelId="{B5DCDD27-1E77-4B01-BFD5-A7E0928A8D8C}" type="pres">
      <dgm:prSet presAssocID="{C905EA2B-DC8A-46D3-816C-07C3EEBF12C3}" presName="accentRepeatNode" presStyleLbl="solidFgAcc1" presStyleIdx="2" presStyleCnt="7"/>
      <dgm:spPr>
        <a:xfrm>
          <a:off x="819324" y="1785924"/>
          <a:ext cx="661281" cy="661281"/>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ln>
        <a:effectLst/>
      </dgm:spPr>
    </dgm:pt>
    <dgm:pt modelId="{07B247EE-8199-4159-B84B-5EC35B1D9F4B}" type="pres">
      <dgm:prSet presAssocID="{1B3F99D3-1E36-4962-BD7F-15452DCF3548}" presName="text_4" presStyleLbl="node1" presStyleIdx="3" presStyleCnt="7">
        <dgm:presLayoutVars>
          <dgm:bulletEnabled val="1"/>
        </dgm:presLayoutVars>
      </dgm:prSet>
      <dgm:spPr>
        <a:prstGeom prst="rect">
          <a:avLst/>
        </a:prstGeom>
      </dgm:spPr>
    </dgm:pt>
    <dgm:pt modelId="{1F6F58CA-81A6-472C-8B81-DA896E90893C}" type="pres">
      <dgm:prSet presAssocID="{1B3F99D3-1E36-4962-BD7F-15452DCF3548}" presName="accent_4" presStyleCnt="0"/>
      <dgm:spPr/>
    </dgm:pt>
    <dgm:pt modelId="{40E7863B-5424-4748-AA74-055F046BB014}" type="pres">
      <dgm:prSet presAssocID="{1B3F99D3-1E36-4962-BD7F-15452DCF3548}" presName="accentRepeatNode" presStyleLbl="solidFgAcc1" presStyleIdx="3" presStyleCnt="7"/>
      <dgm:spPr>
        <a:xfrm>
          <a:off x="903149" y="2579927"/>
          <a:ext cx="661281" cy="661281"/>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ln>
        <a:effectLst/>
      </dgm:spPr>
    </dgm:pt>
    <dgm:pt modelId="{DA690604-E487-4E39-A279-798EB5CD0451}" type="pres">
      <dgm:prSet presAssocID="{D22C97FB-128F-45E3-820A-832900BB178B}" presName="text_5" presStyleLbl="node1" presStyleIdx="4" presStyleCnt="7">
        <dgm:presLayoutVars>
          <dgm:bulletEnabled val="1"/>
        </dgm:presLayoutVars>
      </dgm:prSet>
      <dgm:spPr>
        <a:prstGeom prst="rect">
          <a:avLst/>
        </a:prstGeom>
      </dgm:spPr>
    </dgm:pt>
    <dgm:pt modelId="{BDA104D3-43DF-4C28-8635-118C86EB3FEE}" type="pres">
      <dgm:prSet presAssocID="{D22C97FB-128F-45E3-820A-832900BB178B}" presName="accent_5" presStyleCnt="0"/>
      <dgm:spPr/>
    </dgm:pt>
    <dgm:pt modelId="{766C5844-6060-43C9-A29C-225CAC652720}" type="pres">
      <dgm:prSet presAssocID="{D22C97FB-128F-45E3-820A-832900BB178B}" presName="accentRepeatNode" presStyleLbl="solidFgAcc1" presStyleIdx="4" presStyleCnt="7"/>
      <dgm:spPr>
        <a:xfrm>
          <a:off x="819324" y="3373930"/>
          <a:ext cx="661281" cy="661281"/>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ln>
        <a:effectLst/>
      </dgm:spPr>
    </dgm:pt>
    <dgm:pt modelId="{BAC6DEA7-82B6-4E60-BE56-AF6722C6A95D}" type="pres">
      <dgm:prSet presAssocID="{908062FE-C427-402B-AA16-D84133543CBD}" presName="text_6" presStyleLbl="node1" presStyleIdx="5" presStyleCnt="7">
        <dgm:presLayoutVars>
          <dgm:bulletEnabled val="1"/>
        </dgm:presLayoutVars>
      </dgm:prSet>
      <dgm:spPr>
        <a:prstGeom prst="rect">
          <a:avLst/>
        </a:prstGeom>
      </dgm:spPr>
    </dgm:pt>
    <dgm:pt modelId="{4330000A-EFA3-4D34-8809-804D4255B1B2}" type="pres">
      <dgm:prSet presAssocID="{908062FE-C427-402B-AA16-D84133543CBD}" presName="accent_6" presStyleCnt="0"/>
      <dgm:spPr/>
    </dgm:pt>
    <dgm:pt modelId="{1C4700D1-F96E-4E7C-9754-56E600395DC9}" type="pres">
      <dgm:prSet presAssocID="{908062FE-C427-402B-AA16-D84133543CBD}" presName="accentRepeatNode" presStyleLbl="solidFgAcc1" presStyleIdx="5" presStyleCnt="7"/>
      <dgm:spPr>
        <a:xfrm>
          <a:off x="556791" y="4167351"/>
          <a:ext cx="661281" cy="661281"/>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ln>
        <a:effectLst/>
      </dgm:spPr>
    </dgm:pt>
    <dgm:pt modelId="{3AFE57E8-E1F4-4B6F-BF9B-5BD7CFAF1D08}" type="pres">
      <dgm:prSet presAssocID="{EE10BF79-6860-4BE5-B6E1-57E4201124B7}" presName="text_7" presStyleLbl="node1" presStyleIdx="6" presStyleCnt="7">
        <dgm:presLayoutVars>
          <dgm:bulletEnabled val="1"/>
        </dgm:presLayoutVars>
      </dgm:prSet>
      <dgm:spPr>
        <a:prstGeom prst="rect">
          <a:avLst/>
        </a:prstGeom>
      </dgm:spPr>
    </dgm:pt>
    <dgm:pt modelId="{B408BCAE-D26A-4DFE-86C6-FD8CE04B1DEA}" type="pres">
      <dgm:prSet presAssocID="{EE10BF79-6860-4BE5-B6E1-57E4201124B7}" presName="accent_7" presStyleCnt="0"/>
      <dgm:spPr/>
    </dgm:pt>
    <dgm:pt modelId="{EBBC7A64-3BF6-4349-BC66-DFE13042CE5B}" type="pres">
      <dgm:prSet presAssocID="{EE10BF79-6860-4BE5-B6E1-57E4201124B7}" presName="accentRepeatNode" presStyleLbl="solidFgAcc1" presStyleIdx="6" presStyleCnt="7"/>
      <dgm:spPr>
        <a:xfrm>
          <a:off x="77712" y="4961354"/>
          <a:ext cx="661281" cy="661281"/>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ln>
        <a:effectLst/>
      </dgm:spPr>
    </dgm:pt>
  </dgm:ptLst>
  <dgm:cxnLst>
    <dgm:cxn modelId="{0D6D3822-176E-4678-873E-E4C26A9F0BDC}" type="presOf" srcId="{E8565FFA-308E-42F5-B613-0009262B0BA0}" destId="{F02D497A-1863-4523-8D50-6ABBB69DD1E6}" srcOrd="0" destOrd="0" presId="urn:microsoft.com/office/officeart/2008/layout/VerticalCurvedList"/>
    <dgm:cxn modelId="{32D3D722-B0D1-415E-9B5A-8A0FB27425B9}" type="presOf" srcId="{D22C97FB-128F-45E3-820A-832900BB178B}" destId="{DA690604-E487-4E39-A279-798EB5CD0451}" srcOrd="0" destOrd="0" presId="urn:microsoft.com/office/officeart/2008/layout/VerticalCurvedList"/>
    <dgm:cxn modelId="{DE6CD53F-269B-4154-9967-D306ED5C225B}" srcId="{E8565FFA-308E-42F5-B613-0009262B0BA0}" destId="{908062FE-C427-402B-AA16-D84133543CBD}" srcOrd="5" destOrd="0" parTransId="{DA093F23-0952-4680-9111-6A12A7F41D63}" sibTransId="{D0C082CD-206B-484A-A04F-1A4637B723FE}"/>
    <dgm:cxn modelId="{5E259B5B-A073-4CA4-A59E-39619FC9BFFD}" srcId="{E8565FFA-308E-42F5-B613-0009262B0BA0}" destId="{EE10BF79-6860-4BE5-B6E1-57E4201124B7}" srcOrd="6" destOrd="0" parTransId="{CEEE2895-B4EF-469C-998E-85CAF5431B33}" sibTransId="{606D824F-7B55-4001-92F1-E41400D9DFF4}"/>
    <dgm:cxn modelId="{26BD2A6D-266E-4212-9710-0C6E71587B66}" type="presOf" srcId="{D55E0FCD-C890-4712-BE10-1EB1C4DCE284}" destId="{8230DD75-F797-4610-8934-7EFC8BE1E6BA}" srcOrd="0" destOrd="0" presId="urn:microsoft.com/office/officeart/2008/layout/VerticalCurvedList"/>
    <dgm:cxn modelId="{35392675-8CB2-4BEE-9E4E-FBA3B7FD0EEB}" type="presOf" srcId="{F75FB328-0378-43A2-A514-9D9873F82617}" destId="{588A1CFB-218B-4510-AB73-F5610A8EABE3}" srcOrd="0" destOrd="0" presId="urn:microsoft.com/office/officeart/2008/layout/VerticalCurvedList"/>
    <dgm:cxn modelId="{514EAE75-08E0-4426-9894-3D7DD5B1991B}" type="presOf" srcId="{C905EA2B-DC8A-46D3-816C-07C3EEBF12C3}" destId="{58A1E291-E6C3-4989-A9F7-81DB60168154}" srcOrd="0" destOrd="0" presId="urn:microsoft.com/office/officeart/2008/layout/VerticalCurvedList"/>
    <dgm:cxn modelId="{700EE577-C9D8-425E-8C56-C4B6152B552B}" type="presOf" srcId="{C52A6358-8603-445F-B4BB-623917A55AB3}" destId="{AD46ABD0-020F-4962-9434-A8F85BBA28E1}" srcOrd="0" destOrd="0" presId="urn:microsoft.com/office/officeart/2008/layout/VerticalCurvedList"/>
    <dgm:cxn modelId="{783E7280-C4F6-4BDA-815D-8208BF00EF02}" srcId="{E8565FFA-308E-42F5-B613-0009262B0BA0}" destId="{C52A6358-8603-445F-B4BB-623917A55AB3}" srcOrd="1" destOrd="0" parTransId="{2F7066D8-AE0F-43EA-A145-86A92558F74D}" sibTransId="{99C240EB-1650-4801-89F7-E8372FA2EC7B}"/>
    <dgm:cxn modelId="{95B5049E-99EF-4539-B8C1-339BA80196C6}" type="presOf" srcId="{EE10BF79-6860-4BE5-B6E1-57E4201124B7}" destId="{3AFE57E8-E1F4-4B6F-BF9B-5BD7CFAF1D08}" srcOrd="0" destOrd="0" presId="urn:microsoft.com/office/officeart/2008/layout/VerticalCurvedList"/>
    <dgm:cxn modelId="{73299EA3-A1A2-4B4D-B74E-4BF3EAF5D3E0}" srcId="{E8565FFA-308E-42F5-B613-0009262B0BA0}" destId="{C905EA2B-DC8A-46D3-816C-07C3EEBF12C3}" srcOrd="2" destOrd="0" parTransId="{F6E6A35C-A4AC-4B0C-8CEC-A92E7899ED43}" sibTransId="{B3F101BE-0F5F-478B-A9E5-416C62FCFC68}"/>
    <dgm:cxn modelId="{34D0EDC5-35B7-4933-89D3-6A3521DAD0CE}" type="presOf" srcId="{908062FE-C427-402B-AA16-D84133543CBD}" destId="{BAC6DEA7-82B6-4E60-BE56-AF6722C6A95D}" srcOrd="0" destOrd="0" presId="urn:microsoft.com/office/officeart/2008/layout/VerticalCurvedList"/>
    <dgm:cxn modelId="{1F6E8CD8-04BD-4333-9278-8191E5FDF416}" srcId="{E8565FFA-308E-42F5-B613-0009262B0BA0}" destId="{F75FB328-0378-43A2-A514-9D9873F82617}" srcOrd="0" destOrd="0" parTransId="{AD581E59-6E5D-4A6B-BF70-0292D0AB2AD6}" sibTransId="{D55E0FCD-C890-4712-BE10-1EB1C4DCE284}"/>
    <dgm:cxn modelId="{78342EDF-A568-4A72-8BED-CF0236BEA7E7}" srcId="{E8565FFA-308E-42F5-B613-0009262B0BA0}" destId="{1B3F99D3-1E36-4962-BD7F-15452DCF3548}" srcOrd="3" destOrd="0" parTransId="{395A32C7-1620-41E3-BF48-88CEC4563F02}" sibTransId="{8482B71C-8852-4E39-9855-5358DF3A8520}"/>
    <dgm:cxn modelId="{B10752E0-893F-4B32-ACEF-29BBED380F33}" srcId="{E8565FFA-308E-42F5-B613-0009262B0BA0}" destId="{D22C97FB-128F-45E3-820A-832900BB178B}" srcOrd="4" destOrd="0" parTransId="{EDC5AD35-AE81-44BA-97FF-C74E0C2BBA53}" sibTransId="{7191CFA0-45F1-4A31-A780-451B2D8D9A38}"/>
    <dgm:cxn modelId="{FD658BF1-9A04-47E1-A130-6D00ED2DAF9B}" type="presOf" srcId="{1B3F99D3-1E36-4962-BD7F-15452DCF3548}" destId="{07B247EE-8199-4159-B84B-5EC35B1D9F4B}" srcOrd="0" destOrd="0" presId="urn:microsoft.com/office/officeart/2008/layout/VerticalCurvedList"/>
    <dgm:cxn modelId="{461A69B6-6030-4E34-B2DA-5D015799862D}" type="presParOf" srcId="{F02D497A-1863-4523-8D50-6ABBB69DD1E6}" destId="{A2F465B0-DE99-42AF-ABE4-6B3F9F99C363}" srcOrd="0" destOrd="0" presId="urn:microsoft.com/office/officeart/2008/layout/VerticalCurvedList"/>
    <dgm:cxn modelId="{300BDDFC-0ED0-4C23-8D12-0EF6AC02D6E0}" type="presParOf" srcId="{A2F465B0-DE99-42AF-ABE4-6B3F9F99C363}" destId="{67878C7E-C05C-436B-8965-D06E374262C7}" srcOrd="0" destOrd="0" presId="urn:microsoft.com/office/officeart/2008/layout/VerticalCurvedList"/>
    <dgm:cxn modelId="{F797D61A-2943-450F-8E6E-06001DDDC3EF}" type="presParOf" srcId="{67878C7E-C05C-436B-8965-D06E374262C7}" destId="{9579E9B4-D30F-4F59-9EFF-F5EEA1CFB57F}" srcOrd="0" destOrd="0" presId="urn:microsoft.com/office/officeart/2008/layout/VerticalCurvedList"/>
    <dgm:cxn modelId="{DB241416-A8F7-4BFA-8EFE-E81ECFDEDF46}" type="presParOf" srcId="{67878C7E-C05C-436B-8965-D06E374262C7}" destId="{8230DD75-F797-4610-8934-7EFC8BE1E6BA}" srcOrd="1" destOrd="0" presId="urn:microsoft.com/office/officeart/2008/layout/VerticalCurvedList"/>
    <dgm:cxn modelId="{E56F8F83-969C-4492-8B6E-DB15F9162310}" type="presParOf" srcId="{67878C7E-C05C-436B-8965-D06E374262C7}" destId="{B897107B-4046-44F8-86DD-905195485144}" srcOrd="2" destOrd="0" presId="urn:microsoft.com/office/officeart/2008/layout/VerticalCurvedList"/>
    <dgm:cxn modelId="{72E58370-89FA-45F3-BBF8-74C4D2BB6751}" type="presParOf" srcId="{67878C7E-C05C-436B-8965-D06E374262C7}" destId="{7F8516C4-9F86-41D1-A56F-1AF7533B8AEB}" srcOrd="3" destOrd="0" presId="urn:microsoft.com/office/officeart/2008/layout/VerticalCurvedList"/>
    <dgm:cxn modelId="{E120A457-4D8A-4A14-B036-F9C1C07CB55F}" type="presParOf" srcId="{A2F465B0-DE99-42AF-ABE4-6B3F9F99C363}" destId="{588A1CFB-218B-4510-AB73-F5610A8EABE3}" srcOrd="1" destOrd="0" presId="urn:microsoft.com/office/officeart/2008/layout/VerticalCurvedList"/>
    <dgm:cxn modelId="{F20A3447-E7B4-423F-8FD0-C11A9B8244F9}" type="presParOf" srcId="{A2F465B0-DE99-42AF-ABE4-6B3F9F99C363}" destId="{74363663-641F-4623-BE24-6DD97B2A8B44}" srcOrd="2" destOrd="0" presId="urn:microsoft.com/office/officeart/2008/layout/VerticalCurvedList"/>
    <dgm:cxn modelId="{5135B295-3FE3-4915-A264-84D74E6C5899}" type="presParOf" srcId="{74363663-641F-4623-BE24-6DD97B2A8B44}" destId="{4B8D5A3B-C9A3-404A-8F22-7D6CF8820E81}" srcOrd="0" destOrd="0" presId="urn:microsoft.com/office/officeart/2008/layout/VerticalCurvedList"/>
    <dgm:cxn modelId="{3B7A1C69-8FF5-4832-B316-FFABABA3529A}" type="presParOf" srcId="{A2F465B0-DE99-42AF-ABE4-6B3F9F99C363}" destId="{AD46ABD0-020F-4962-9434-A8F85BBA28E1}" srcOrd="3" destOrd="0" presId="urn:microsoft.com/office/officeart/2008/layout/VerticalCurvedList"/>
    <dgm:cxn modelId="{9FF4CEB1-633A-4314-8470-CB2EECFF3153}" type="presParOf" srcId="{A2F465B0-DE99-42AF-ABE4-6B3F9F99C363}" destId="{BADBCDE6-3B77-419B-8024-FAB6CDA8C0DC}" srcOrd="4" destOrd="0" presId="urn:microsoft.com/office/officeart/2008/layout/VerticalCurvedList"/>
    <dgm:cxn modelId="{3F4316F7-1EF3-43EC-BC55-448F8C3693E1}" type="presParOf" srcId="{BADBCDE6-3B77-419B-8024-FAB6CDA8C0DC}" destId="{578C2D85-EBDD-4B11-838B-59D9144A6802}" srcOrd="0" destOrd="0" presId="urn:microsoft.com/office/officeart/2008/layout/VerticalCurvedList"/>
    <dgm:cxn modelId="{14381AFA-53EB-4A71-8E6B-15C37616DB71}" type="presParOf" srcId="{A2F465B0-DE99-42AF-ABE4-6B3F9F99C363}" destId="{58A1E291-E6C3-4989-A9F7-81DB60168154}" srcOrd="5" destOrd="0" presId="urn:microsoft.com/office/officeart/2008/layout/VerticalCurvedList"/>
    <dgm:cxn modelId="{95898EBF-41CA-4C10-A9E0-22ACC0EA5F53}" type="presParOf" srcId="{A2F465B0-DE99-42AF-ABE4-6B3F9F99C363}" destId="{CB902CD0-33DC-4030-91DD-F02DA1229F16}" srcOrd="6" destOrd="0" presId="urn:microsoft.com/office/officeart/2008/layout/VerticalCurvedList"/>
    <dgm:cxn modelId="{B82C2307-4877-4522-8365-9BB9D37FF865}" type="presParOf" srcId="{CB902CD0-33DC-4030-91DD-F02DA1229F16}" destId="{B5DCDD27-1E77-4B01-BFD5-A7E0928A8D8C}" srcOrd="0" destOrd="0" presId="urn:microsoft.com/office/officeart/2008/layout/VerticalCurvedList"/>
    <dgm:cxn modelId="{6AE594D9-18A1-4C87-9D18-1620812A8CB3}" type="presParOf" srcId="{A2F465B0-DE99-42AF-ABE4-6B3F9F99C363}" destId="{07B247EE-8199-4159-B84B-5EC35B1D9F4B}" srcOrd="7" destOrd="0" presId="urn:microsoft.com/office/officeart/2008/layout/VerticalCurvedList"/>
    <dgm:cxn modelId="{903DD094-8D9A-4A1C-BACB-B5DCA9F017E7}" type="presParOf" srcId="{A2F465B0-DE99-42AF-ABE4-6B3F9F99C363}" destId="{1F6F58CA-81A6-472C-8B81-DA896E90893C}" srcOrd="8" destOrd="0" presId="urn:microsoft.com/office/officeart/2008/layout/VerticalCurvedList"/>
    <dgm:cxn modelId="{7D46FAAD-BC57-45CF-9864-CAA13931ECBD}" type="presParOf" srcId="{1F6F58CA-81A6-472C-8B81-DA896E90893C}" destId="{40E7863B-5424-4748-AA74-055F046BB014}" srcOrd="0" destOrd="0" presId="urn:microsoft.com/office/officeart/2008/layout/VerticalCurvedList"/>
    <dgm:cxn modelId="{717708BE-0115-4BAC-A83F-F6C79AD13C85}" type="presParOf" srcId="{A2F465B0-DE99-42AF-ABE4-6B3F9F99C363}" destId="{DA690604-E487-4E39-A279-798EB5CD0451}" srcOrd="9" destOrd="0" presId="urn:microsoft.com/office/officeart/2008/layout/VerticalCurvedList"/>
    <dgm:cxn modelId="{09258C87-191D-4265-BAC8-FD0B9090645E}" type="presParOf" srcId="{A2F465B0-DE99-42AF-ABE4-6B3F9F99C363}" destId="{BDA104D3-43DF-4C28-8635-118C86EB3FEE}" srcOrd="10" destOrd="0" presId="urn:microsoft.com/office/officeart/2008/layout/VerticalCurvedList"/>
    <dgm:cxn modelId="{06C2D457-C8B2-483C-A099-1731CB54EF88}" type="presParOf" srcId="{BDA104D3-43DF-4C28-8635-118C86EB3FEE}" destId="{766C5844-6060-43C9-A29C-225CAC652720}" srcOrd="0" destOrd="0" presId="urn:microsoft.com/office/officeart/2008/layout/VerticalCurvedList"/>
    <dgm:cxn modelId="{878CE0E0-220B-4018-8D41-DF44165AE175}" type="presParOf" srcId="{A2F465B0-DE99-42AF-ABE4-6B3F9F99C363}" destId="{BAC6DEA7-82B6-4E60-BE56-AF6722C6A95D}" srcOrd="11" destOrd="0" presId="urn:microsoft.com/office/officeart/2008/layout/VerticalCurvedList"/>
    <dgm:cxn modelId="{C2115690-F292-400B-9DC1-05B11A73EC85}" type="presParOf" srcId="{A2F465B0-DE99-42AF-ABE4-6B3F9F99C363}" destId="{4330000A-EFA3-4D34-8809-804D4255B1B2}" srcOrd="12" destOrd="0" presId="urn:microsoft.com/office/officeart/2008/layout/VerticalCurvedList"/>
    <dgm:cxn modelId="{B689337F-8AD6-40FC-812E-8FC8B2FC1F2F}" type="presParOf" srcId="{4330000A-EFA3-4D34-8809-804D4255B1B2}" destId="{1C4700D1-F96E-4E7C-9754-56E600395DC9}" srcOrd="0" destOrd="0" presId="urn:microsoft.com/office/officeart/2008/layout/VerticalCurvedList"/>
    <dgm:cxn modelId="{FA6D6A7A-5AD2-481A-A362-E0FC5EF9BF3E}" type="presParOf" srcId="{A2F465B0-DE99-42AF-ABE4-6B3F9F99C363}" destId="{3AFE57E8-E1F4-4B6F-BF9B-5BD7CFAF1D08}" srcOrd="13" destOrd="0" presId="urn:microsoft.com/office/officeart/2008/layout/VerticalCurvedList"/>
    <dgm:cxn modelId="{1F456B30-7148-4F6B-A6DE-266E7A54693F}" type="presParOf" srcId="{A2F465B0-DE99-42AF-ABE4-6B3F9F99C363}" destId="{B408BCAE-D26A-4DFE-86C6-FD8CE04B1DEA}" srcOrd="14" destOrd="0" presId="urn:microsoft.com/office/officeart/2008/layout/VerticalCurvedList"/>
    <dgm:cxn modelId="{468420C5-5E2F-467F-8A32-B0F50B52789C}" type="presParOf" srcId="{B408BCAE-D26A-4DFE-86C6-FD8CE04B1DEA}" destId="{EBBC7A64-3BF6-4349-BC66-DFE13042CE5B}"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7704C3-8D35-4FA9-93F2-EFB8372ECEC9}"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00173CA6-EDF6-4B76-BCF6-82B173233855}">
      <dgm:prSet phldrT="[Text]"/>
      <dgm:spPr>
        <a:solidFill>
          <a:schemeClr val="accent2">
            <a:lumMod val="50000"/>
            <a:lumOff val="50000"/>
            <a:alpha val="50000"/>
          </a:schemeClr>
        </a:solidFill>
      </dgm:spPr>
      <dgm:t>
        <a:bodyPr/>
        <a:lstStyle/>
        <a:p>
          <a:r>
            <a:rPr lang="en-US" b="1" dirty="0"/>
            <a:t>Technical Assistance</a:t>
          </a:r>
        </a:p>
      </dgm:t>
    </dgm:pt>
    <dgm:pt modelId="{A5528B37-0688-49F1-996A-FA755FF31F90}" type="parTrans" cxnId="{387942EF-99B0-4E57-8761-FE333BB796A0}">
      <dgm:prSet/>
      <dgm:spPr/>
      <dgm:t>
        <a:bodyPr/>
        <a:lstStyle/>
        <a:p>
          <a:endParaRPr lang="en-US" b="1"/>
        </a:p>
      </dgm:t>
    </dgm:pt>
    <dgm:pt modelId="{94CBC329-81D8-4475-A8DB-8D1C7564BDEF}" type="sibTrans" cxnId="{387942EF-99B0-4E57-8761-FE333BB796A0}">
      <dgm:prSet/>
      <dgm:spPr/>
      <dgm:t>
        <a:bodyPr/>
        <a:lstStyle/>
        <a:p>
          <a:endParaRPr lang="en-US" b="1"/>
        </a:p>
      </dgm:t>
    </dgm:pt>
    <dgm:pt modelId="{3F2F7EC9-2042-4931-9F0B-BCBE667E389C}">
      <dgm:prSet phldrT="[Text]"/>
      <dgm:spPr>
        <a:solidFill>
          <a:schemeClr val="accent2">
            <a:lumMod val="50000"/>
            <a:lumOff val="50000"/>
            <a:alpha val="50000"/>
          </a:schemeClr>
        </a:solidFill>
      </dgm:spPr>
      <dgm:t>
        <a:bodyPr/>
        <a:lstStyle/>
        <a:p>
          <a:r>
            <a:rPr lang="en-US" b="1" dirty="0"/>
            <a:t>Applied R&amp;D</a:t>
          </a:r>
        </a:p>
      </dgm:t>
    </dgm:pt>
    <dgm:pt modelId="{310DB6DB-614E-4ACE-B692-AA62E9454F6E}" type="parTrans" cxnId="{6EC356D3-7170-4187-9F55-19DD172094E8}">
      <dgm:prSet/>
      <dgm:spPr/>
      <dgm:t>
        <a:bodyPr/>
        <a:lstStyle/>
        <a:p>
          <a:endParaRPr lang="en-US" b="1"/>
        </a:p>
      </dgm:t>
    </dgm:pt>
    <dgm:pt modelId="{DFFF782B-F476-4A25-BD21-07698F49A6CB}" type="sibTrans" cxnId="{6EC356D3-7170-4187-9F55-19DD172094E8}">
      <dgm:prSet/>
      <dgm:spPr/>
      <dgm:t>
        <a:bodyPr/>
        <a:lstStyle/>
        <a:p>
          <a:endParaRPr lang="en-US" b="1"/>
        </a:p>
      </dgm:t>
    </dgm:pt>
    <dgm:pt modelId="{DEEB3044-4DE3-42C2-AD0D-63ECB723404E}">
      <dgm:prSet phldrT="[Text]"/>
      <dgm:spPr>
        <a:solidFill>
          <a:schemeClr val="accent2">
            <a:lumMod val="50000"/>
            <a:lumOff val="50000"/>
            <a:alpha val="50000"/>
          </a:schemeClr>
        </a:solidFill>
      </dgm:spPr>
      <dgm:t>
        <a:bodyPr/>
        <a:lstStyle/>
        <a:p>
          <a:r>
            <a:rPr lang="en-US" b="1" dirty="0"/>
            <a:t>Outreach / Training</a:t>
          </a:r>
        </a:p>
      </dgm:t>
    </dgm:pt>
    <dgm:pt modelId="{2C83900F-B314-4318-A7AF-3BCE60C0F3AC}" type="parTrans" cxnId="{5B654E19-917F-46CB-964F-4641EECAB990}">
      <dgm:prSet/>
      <dgm:spPr/>
      <dgm:t>
        <a:bodyPr/>
        <a:lstStyle/>
        <a:p>
          <a:endParaRPr lang="en-US" b="1"/>
        </a:p>
      </dgm:t>
    </dgm:pt>
    <dgm:pt modelId="{128F8711-7A51-427E-AC91-00B9FBC5FF36}" type="sibTrans" cxnId="{5B654E19-917F-46CB-964F-4641EECAB990}">
      <dgm:prSet/>
      <dgm:spPr/>
      <dgm:t>
        <a:bodyPr/>
        <a:lstStyle/>
        <a:p>
          <a:endParaRPr lang="en-US" b="1"/>
        </a:p>
      </dgm:t>
    </dgm:pt>
    <dgm:pt modelId="{72BAD97B-7A46-4137-B81B-8122B4316B5F}" type="pres">
      <dgm:prSet presAssocID="{DB7704C3-8D35-4FA9-93F2-EFB8372ECEC9}" presName="Name0" presStyleCnt="0">
        <dgm:presLayoutVars>
          <dgm:chMax val="7"/>
          <dgm:dir/>
          <dgm:resizeHandles val="exact"/>
        </dgm:presLayoutVars>
      </dgm:prSet>
      <dgm:spPr/>
    </dgm:pt>
    <dgm:pt modelId="{A4E4D2F5-4690-4BC0-95FC-F0A764B903DD}" type="pres">
      <dgm:prSet presAssocID="{DB7704C3-8D35-4FA9-93F2-EFB8372ECEC9}" presName="ellipse1" presStyleLbl="vennNode1" presStyleIdx="0" presStyleCnt="3" custLinFactNeighborX="8521" custLinFactNeighborY="-3379">
        <dgm:presLayoutVars>
          <dgm:bulletEnabled val="1"/>
        </dgm:presLayoutVars>
      </dgm:prSet>
      <dgm:spPr/>
    </dgm:pt>
    <dgm:pt modelId="{70D097BE-1823-42F2-BC87-0D1B0AFE1E57}" type="pres">
      <dgm:prSet presAssocID="{DB7704C3-8D35-4FA9-93F2-EFB8372ECEC9}" presName="ellipse2" presStyleLbl="vennNode1" presStyleIdx="1" presStyleCnt="3" custLinFactNeighborY="2253">
        <dgm:presLayoutVars>
          <dgm:bulletEnabled val="1"/>
        </dgm:presLayoutVars>
      </dgm:prSet>
      <dgm:spPr/>
    </dgm:pt>
    <dgm:pt modelId="{E1D1E6DB-631B-4810-B31E-200092E535A3}" type="pres">
      <dgm:prSet presAssocID="{DB7704C3-8D35-4FA9-93F2-EFB8372ECEC9}" presName="ellipse3" presStyleLbl="vennNode1" presStyleIdx="2" presStyleCnt="3" custLinFactNeighborX="-9888">
        <dgm:presLayoutVars>
          <dgm:bulletEnabled val="1"/>
        </dgm:presLayoutVars>
      </dgm:prSet>
      <dgm:spPr/>
    </dgm:pt>
  </dgm:ptLst>
  <dgm:cxnLst>
    <dgm:cxn modelId="{5B654E19-917F-46CB-964F-4641EECAB990}" srcId="{DB7704C3-8D35-4FA9-93F2-EFB8372ECEC9}" destId="{DEEB3044-4DE3-42C2-AD0D-63ECB723404E}" srcOrd="2" destOrd="0" parTransId="{2C83900F-B314-4318-A7AF-3BCE60C0F3AC}" sibTransId="{128F8711-7A51-427E-AC91-00B9FBC5FF36}"/>
    <dgm:cxn modelId="{B7DBC84B-2A58-4A92-AF0B-F795949943F4}" type="presOf" srcId="{3F2F7EC9-2042-4931-9F0B-BCBE667E389C}" destId="{70D097BE-1823-42F2-BC87-0D1B0AFE1E57}" srcOrd="0" destOrd="0" presId="urn:microsoft.com/office/officeart/2005/8/layout/rings+Icon"/>
    <dgm:cxn modelId="{F3E3FC63-D155-432C-8F5C-E4C9B29FC3AC}" type="presOf" srcId="{00173CA6-EDF6-4B76-BCF6-82B173233855}" destId="{A4E4D2F5-4690-4BC0-95FC-F0A764B903DD}" srcOrd="0" destOrd="0" presId="urn:microsoft.com/office/officeart/2005/8/layout/rings+Icon"/>
    <dgm:cxn modelId="{8F453F80-64A7-496A-827B-D91BC535DF79}" type="presOf" srcId="{DB7704C3-8D35-4FA9-93F2-EFB8372ECEC9}" destId="{72BAD97B-7A46-4137-B81B-8122B4316B5F}" srcOrd="0" destOrd="0" presId="urn:microsoft.com/office/officeart/2005/8/layout/rings+Icon"/>
    <dgm:cxn modelId="{6EC356D3-7170-4187-9F55-19DD172094E8}" srcId="{DB7704C3-8D35-4FA9-93F2-EFB8372ECEC9}" destId="{3F2F7EC9-2042-4931-9F0B-BCBE667E389C}" srcOrd="1" destOrd="0" parTransId="{310DB6DB-614E-4ACE-B692-AA62E9454F6E}" sibTransId="{DFFF782B-F476-4A25-BD21-07698F49A6CB}"/>
    <dgm:cxn modelId="{387942EF-99B0-4E57-8761-FE333BB796A0}" srcId="{DB7704C3-8D35-4FA9-93F2-EFB8372ECEC9}" destId="{00173CA6-EDF6-4B76-BCF6-82B173233855}" srcOrd="0" destOrd="0" parTransId="{A5528B37-0688-49F1-996A-FA755FF31F90}" sibTransId="{94CBC329-81D8-4475-A8DB-8D1C7564BDEF}"/>
    <dgm:cxn modelId="{10F27FFF-0BB4-4B99-975F-FA0B34659B0E}" type="presOf" srcId="{DEEB3044-4DE3-42C2-AD0D-63ECB723404E}" destId="{E1D1E6DB-631B-4810-B31E-200092E535A3}" srcOrd="0" destOrd="0" presId="urn:microsoft.com/office/officeart/2005/8/layout/rings+Icon"/>
    <dgm:cxn modelId="{DC1FD2D3-71F8-477C-AEAB-1B6C18998DEA}" type="presParOf" srcId="{72BAD97B-7A46-4137-B81B-8122B4316B5F}" destId="{A4E4D2F5-4690-4BC0-95FC-F0A764B903DD}" srcOrd="0" destOrd="0" presId="urn:microsoft.com/office/officeart/2005/8/layout/rings+Icon"/>
    <dgm:cxn modelId="{358737C9-2678-4C6B-865B-F5DD13E24518}" type="presParOf" srcId="{72BAD97B-7A46-4137-B81B-8122B4316B5F}" destId="{70D097BE-1823-42F2-BC87-0D1B0AFE1E57}" srcOrd="1" destOrd="0" presId="urn:microsoft.com/office/officeart/2005/8/layout/rings+Icon"/>
    <dgm:cxn modelId="{6F05D54A-7619-4828-B4DC-D9AC66620484}" type="presParOf" srcId="{72BAD97B-7A46-4137-B81B-8122B4316B5F}" destId="{E1D1E6DB-631B-4810-B31E-200092E535A3}"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4D2F5-4690-4BC0-95FC-F0A764B903DD}">
      <dsp:nvSpPr>
        <dsp:cNvPr id="0" name=""/>
        <dsp:cNvSpPr/>
      </dsp:nvSpPr>
      <dsp:spPr>
        <a:xfrm>
          <a:off x="306799" y="0"/>
          <a:ext cx="1287713" cy="1287694"/>
        </a:xfrm>
        <a:prstGeom prst="ellipse">
          <a:avLst/>
        </a:prstGeom>
        <a:solidFill>
          <a:schemeClr val="accent2">
            <a:lumMod val="50000"/>
            <a:lumOff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Technical Assistance</a:t>
          </a:r>
        </a:p>
      </dsp:txBody>
      <dsp:txXfrm>
        <a:off x="495380" y="188578"/>
        <a:ext cx="910551" cy="910538"/>
      </dsp:txXfrm>
    </dsp:sp>
    <dsp:sp modelId="{70D097BE-1823-42F2-BC87-0D1B0AFE1E57}">
      <dsp:nvSpPr>
        <dsp:cNvPr id="0" name=""/>
        <dsp:cNvSpPr/>
      </dsp:nvSpPr>
      <dsp:spPr>
        <a:xfrm>
          <a:off x="859870" y="858821"/>
          <a:ext cx="1287713" cy="1287694"/>
        </a:xfrm>
        <a:prstGeom prst="ellipse">
          <a:avLst/>
        </a:prstGeom>
        <a:solidFill>
          <a:schemeClr val="accent2">
            <a:lumMod val="50000"/>
            <a:lumOff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Applied R&amp;D</a:t>
          </a:r>
        </a:p>
      </dsp:txBody>
      <dsp:txXfrm>
        <a:off x="1048451" y="1047399"/>
        <a:ext cx="910551" cy="910538"/>
      </dsp:txXfrm>
    </dsp:sp>
    <dsp:sp modelId="{E1D1E6DB-631B-4810-B31E-200092E535A3}">
      <dsp:nvSpPr>
        <dsp:cNvPr id="0" name=""/>
        <dsp:cNvSpPr/>
      </dsp:nvSpPr>
      <dsp:spPr>
        <a:xfrm>
          <a:off x="1394555" y="0"/>
          <a:ext cx="1287713" cy="1287694"/>
        </a:xfrm>
        <a:prstGeom prst="ellipse">
          <a:avLst/>
        </a:prstGeom>
        <a:solidFill>
          <a:schemeClr val="accent2">
            <a:lumMod val="50000"/>
            <a:lumOff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Outreach / Training</a:t>
          </a:r>
        </a:p>
      </dsp:txBody>
      <dsp:txXfrm>
        <a:off x="1583136" y="188578"/>
        <a:ext cx="910551" cy="9105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2DDB1-1ABA-4A9C-A566-C048F25367C0}">
      <dsp:nvSpPr>
        <dsp:cNvPr id="0" name=""/>
        <dsp:cNvSpPr/>
      </dsp:nvSpPr>
      <dsp:spPr>
        <a:xfrm>
          <a:off x="990600" y="0"/>
          <a:ext cx="4064000" cy="4064000"/>
        </a:xfrm>
        <a:prstGeom prst="diamond">
          <a:avLst/>
        </a:prstGeom>
        <a:solidFill>
          <a:schemeClr val="bg1">
            <a:lumMod val="85000"/>
          </a:schemeClr>
        </a:solidFill>
        <a:ln>
          <a:noFill/>
        </a:ln>
        <a:effectLst/>
      </dsp:spPr>
      <dsp:style>
        <a:lnRef idx="0">
          <a:scrgbClr r="0" g="0" b="0"/>
        </a:lnRef>
        <a:fillRef idx="1">
          <a:scrgbClr r="0" g="0" b="0"/>
        </a:fillRef>
        <a:effectRef idx="2">
          <a:scrgbClr r="0" g="0" b="0"/>
        </a:effectRef>
        <a:fontRef idx="minor"/>
      </dsp:style>
    </dsp:sp>
    <dsp:sp modelId="{C8623AB6-9010-478A-A38F-CDC0F463BDB0}">
      <dsp:nvSpPr>
        <dsp:cNvPr id="0" name=""/>
        <dsp:cNvSpPr/>
      </dsp:nvSpPr>
      <dsp:spPr>
        <a:xfrm>
          <a:off x="1402080" y="386080"/>
          <a:ext cx="1584960" cy="1584960"/>
        </a:xfrm>
        <a:prstGeom prst="roundRect">
          <a:avLst/>
        </a:prstGeom>
        <a:solidFill>
          <a:srgbClr val="13294B"/>
        </a:solidFill>
        <a:ln>
          <a:solidFill>
            <a:schemeClr val="tx2">
              <a:lumMod val="60000"/>
              <a:lumOff val="4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Assessments</a:t>
          </a:r>
        </a:p>
      </dsp:txBody>
      <dsp:txXfrm>
        <a:off x="1479451" y="463451"/>
        <a:ext cx="1430218" cy="1430218"/>
      </dsp:txXfrm>
    </dsp:sp>
    <dsp:sp modelId="{276268AC-B0DF-475D-920F-5C215F9FFF12}">
      <dsp:nvSpPr>
        <dsp:cNvPr id="0" name=""/>
        <dsp:cNvSpPr/>
      </dsp:nvSpPr>
      <dsp:spPr>
        <a:xfrm>
          <a:off x="3108960" y="386080"/>
          <a:ext cx="1584960" cy="1584960"/>
        </a:xfrm>
        <a:prstGeom prst="roundRect">
          <a:avLst/>
        </a:prstGeom>
        <a:solidFill>
          <a:srgbClr val="13294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Implementation Assistance</a:t>
          </a:r>
        </a:p>
      </dsp:txBody>
      <dsp:txXfrm>
        <a:off x="3186331" y="463451"/>
        <a:ext cx="1430218" cy="1430218"/>
      </dsp:txXfrm>
    </dsp:sp>
    <dsp:sp modelId="{F12F4AC7-1EB2-471C-BEFC-95DB986C2F6D}">
      <dsp:nvSpPr>
        <dsp:cNvPr id="0" name=""/>
        <dsp:cNvSpPr/>
      </dsp:nvSpPr>
      <dsp:spPr>
        <a:xfrm>
          <a:off x="1402080" y="2092960"/>
          <a:ext cx="1584960" cy="1584960"/>
        </a:xfrm>
        <a:prstGeom prst="roundRect">
          <a:avLst/>
        </a:prstGeom>
        <a:solidFill>
          <a:srgbClr val="13294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Process Optimization</a:t>
          </a:r>
        </a:p>
      </dsp:txBody>
      <dsp:txXfrm>
        <a:off x="1479451" y="2170331"/>
        <a:ext cx="1430218" cy="1430218"/>
      </dsp:txXfrm>
    </dsp:sp>
    <dsp:sp modelId="{AA8AD424-A7C8-478F-9525-45EF31349400}">
      <dsp:nvSpPr>
        <dsp:cNvPr id="0" name=""/>
        <dsp:cNvSpPr/>
      </dsp:nvSpPr>
      <dsp:spPr>
        <a:xfrm>
          <a:off x="3108960" y="2092960"/>
          <a:ext cx="1584960" cy="1584960"/>
        </a:xfrm>
        <a:prstGeom prst="roundRect">
          <a:avLst/>
        </a:prstGeom>
        <a:solidFill>
          <a:srgbClr val="13294B"/>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Outreach</a:t>
          </a:r>
        </a:p>
      </dsp:txBody>
      <dsp:txXfrm>
        <a:off x="3186331" y="2170331"/>
        <a:ext cx="1430218" cy="14302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0DD75-F797-4610-8934-7EFC8BE1E6BA}">
      <dsp:nvSpPr>
        <dsp:cNvPr id="0" name=""/>
        <dsp:cNvSpPr/>
      </dsp:nvSpPr>
      <dsp:spPr>
        <a:xfrm>
          <a:off x="-6508895" y="-996243"/>
          <a:ext cx="7753207" cy="7753207"/>
        </a:xfrm>
        <a:prstGeom prst="blockArc">
          <a:avLst>
            <a:gd name="adj1" fmla="val 18900000"/>
            <a:gd name="adj2" fmla="val 2700000"/>
            <a:gd name="adj3" fmla="val 276"/>
          </a:avLst>
        </a:prstGeom>
        <a:noFill/>
        <a:ln w="15875" cap="flat" cmpd="sng" algn="ctr">
          <a:solidFill>
            <a:srgbClr val="E4831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88A1CFB-218B-4510-AB73-F5610A8EABE3}">
      <dsp:nvSpPr>
        <dsp:cNvPr id="0" name=""/>
        <dsp:cNvSpPr/>
      </dsp:nvSpPr>
      <dsp:spPr>
        <a:xfrm>
          <a:off x="404114" y="261882"/>
          <a:ext cx="5538779" cy="523534"/>
        </a:xfrm>
        <a:prstGeom prst="rect">
          <a:avLst/>
        </a:prstGeom>
        <a:solidFill>
          <a:srgbClr val="13294B"/>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555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Initiate contact</a:t>
          </a:r>
        </a:p>
      </dsp:txBody>
      <dsp:txXfrm>
        <a:off x="404114" y="261882"/>
        <a:ext cx="5538779" cy="523534"/>
      </dsp:txXfrm>
    </dsp:sp>
    <dsp:sp modelId="{4B8D5A3B-C9A3-404A-8F22-7D6CF8820E81}">
      <dsp:nvSpPr>
        <dsp:cNvPr id="0" name=""/>
        <dsp:cNvSpPr/>
      </dsp:nvSpPr>
      <dsp:spPr>
        <a:xfrm>
          <a:off x="76905" y="196440"/>
          <a:ext cx="654417" cy="654417"/>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AD46ABD0-020F-4962-9434-A8F85BBA28E1}">
      <dsp:nvSpPr>
        <dsp:cNvPr id="0" name=""/>
        <dsp:cNvSpPr/>
      </dsp:nvSpPr>
      <dsp:spPr>
        <a:xfrm>
          <a:off x="878221" y="1047644"/>
          <a:ext cx="5064672" cy="523534"/>
        </a:xfrm>
        <a:prstGeom prst="rect">
          <a:avLst/>
        </a:prstGeom>
        <a:solidFill>
          <a:srgbClr val="13294B"/>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555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Discuss needs  &amp; concerns</a:t>
          </a:r>
        </a:p>
      </dsp:txBody>
      <dsp:txXfrm>
        <a:off x="878221" y="1047644"/>
        <a:ext cx="5064672" cy="523534"/>
      </dsp:txXfrm>
    </dsp:sp>
    <dsp:sp modelId="{578C2D85-EBDD-4B11-838B-59D9144A6802}">
      <dsp:nvSpPr>
        <dsp:cNvPr id="0" name=""/>
        <dsp:cNvSpPr/>
      </dsp:nvSpPr>
      <dsp:spPr>
        <a:xfrm>
          <a:off x="551012" y="982202"/>
          <a:ext cx="654417" cy="654417"/>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8A1E291-E6C3-4989-A9F7-81DB60168154}">
      <dsp:nvSpPr>
        <dsp:cNvPr id="0" name=""/>
        <dsp:cNvSpPr/>
      </dsp:nvSpPr>
      <dsp:spPr>
        <a:xfrm>
          <a:off x="1138030" y="1832830"/>
          <a:ext cx="4804864" cy="523534"/>
        </a:xfrm>
        <a:prstGeom prst="rect">
          <a:avLst/>
        </a:prstGeom>
        <a:solidFill>
          <a:srgbClr val="13294B"/>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555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Deploy a TAP Engineer to the company</a:t>
          </a:r>
        </a:p>
      </dsp:txBody>
      <dsp:txXfrm>
        <a:off x="1138030" y="1832830"/>
        <a:ext cx="4804864" cy="523534"/>
      </dsp:txXfrm>
    </dsp:sp>
    <dsp:sp modelId="{B5DCDD27-1E77-4B01-BFD5-A7E0928A8D8C}">
      <dsp:nvSpPr>
        <dsp:cNvPr id="0" name=""/>
        <dsp:cNvSpPr/>
      </dsp:nvSpPr>
      <dsp:spPr>
        <a:xfrm>
          <a:off x="810821" y="1767388"/>
          <a:ext cx="654417" cy="654417"/>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07B247EE-8199-4159-B84B-5EC35B1D9F4B}">
      <dsp:nvSpPr>
        <dsp:cNvPr id="0" name=""/>
        <dsp:cNvSpPr/>
      </dsp:nvSpPr>
      <dsp:spPr>
        <a:xfrm>
          <a:off x="1220984" y="2618592"/>
          <a:ext cx="4721909" cy="523534"/>
        </a:xfrm>
        <a:prstGeom prst="rect">
          <a:avLst/>
        </a:prstGeom>
        <a:solidFill>
          <a:srgbClr val="13294B"/>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555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Conduct an initial meeting &amp; site visit</a:t>
          </a:r>
        </a:p>
      </dsp:txBody>
      <dsp:txXfrm>
        <a:off x="1220984" y="2618592"/>
        <a:ext cx="4721909" cy="523534"/>
      </dsp:txXfrm>
    </dsp:sp>
    <dsp:sp modelId="{40E7863B-5424-4748-AA74-055F046BB014}">
      <dsp:nvSpPr>
        <dsp:cNvPr id="0" name=""/>
        <dsp:cNvSpPr/>
      </dsp:nvSpPr>
      <dsp:spPr>
        <a:xfrm>
          <a:off x="893775" y="2553151"/>
          <a:ext cx="654417" cy="654417"/>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A690604-E487-4E39-A279-798EB5CD0451}">
      <dsp:nvSpPr>
        <dsp:cNvPr id="0" name=""/>
        <dsp:cNvSpPr/>
      </dsp:nvSpPr>
      <dsp:spPr>
        <a:xfrm>
          <a:off x="1138030" y="3404355"/>
          <a:ext cx="4804864" cy="523534"/>
        </a:xfrm>
        <a:prstGeom prst="rect">
          <a:avLst/>
        </a:prstGeom>
        <a:solidFill>
          <a:srgbClr val="13294B"/>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555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Provide an initial recommendation report </a:t>
          </a:r>
        </a:p>
      </dsp:txBody>
      <dsp:txXfrm>
        <a:off x="1138030" y="3404355"/>
        <a:ext cx="4804864" cy="523534"/>
      </dsp:txXfrm>
    </dsp:sp>
    <dsp:sp modelId="{766C5844-6060-43C9-A29C-225CAC652720}">
      <dsp:nvSpPr>
        <dsp:cNvPr id="0" name=""/>
        <dsp:cNvSpPr/>
      </dsp:nvSpPr>
      <dsp:spPr>
        <a:xfrm>
          <a:off x="810821" y="3338913"/>
          <a:ext cx="654417" cy="654417"/>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BAC6DEA7-82B6-4E60-BE56-AF6722C6A95D}">
      <dsp:nvSpPr>
        <dsp:cNvPr id="0" name=""/>
        <dsp:cNvSpPr/>
      </dsp:nvSpPr>
      <dsp:spPr>
        <a:xfrm>
          <a:off x="878221" y="4189541"/>
          <a:ext cx="5064672" cy="523534"/>
        </a:xfrm>
        <a:prstGeom prst="rect">
          <a:avLst/>
        </a:prstGeom>
        <a:solidFill>
          <a:srgbClr val="13294B"/>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555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Establish baseline and act on next steps</a:t>
          </a:r>
        </a:p>
      </dsp:txBody>
      <dsp:txXfrm>
        <a:off x="878221" y="4189541"/>
        <a:ext cx="5064672" cy="523534"/>
      </dsp:txXfrm>
    </dsp:sp>
    <dsp:sp modelId="{1C4700D1-F96E-4E7C-9754-56E600395DC9}">
      <dsp:nvSpPr>
        <dsp:cNvPr id="0" name=""/>
        <dsp:cNvSpPr/>
      </dsp:nvSpPr>
      <dsp:spPr>
        <a:xfrm>
          <a:off x="551012" y="4124099"/>
          <a:ext cx="654417" cy="654417"/>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AFE57E8-E1F4-4B6F-BF9B-5BD7CFAF1D08}">
      <dsp:nvSpPr>
        <dsp:cNvPr id="0" name=""/>
        <dsp:cNvSpPr/>
      </dsp:nvSpPr>
      <dsp:spPr>
        <a:xfrm>
          <a:off x="404114" y="4975303"/>
          <a:ext cx="5538779" cy="523534"/>
        </a:xfrm>
        <a:prstGeom prst="rect">
          <a:avLst/>
        </a:prstGeom>
        <a:solidFill>
          <a:srgbClr val="13294B"/>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5555"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Calibri" panose="020F0502020204030204"/>
              <a:ea typeface="+mn-ea"/>
              <a:cs typeface="+mn-cs"/>
            </a:rPr>
            <a:t>Document savings and benefits</a:t>
          </a:r>
        </a:p>
      </dsp:txBody>
      <dsp:txXfrm>
        <a:off x="404114" y="4975303"/>
        <a:ext cx="5538779" cy="523534"/>
      </dsp:txXfrm>
    </dsp:sp>
    <dsp:sp modelId="{EBBC7A64-3BF6-4349-BC66-DFE13042CE5B}">
      <dsp:nvSpPr>
        <dsp:cNvPr id="0" name=""/>
        <dsp:cNvSpPr/>
      </dsp:nvSpPr>
      <dsp:spPr>
        <a:xfrm>
          <a:off x="76905" y="4909861"/>
          <a:ext cx="654417" cy="654417"/>
        </a:xfrm>
        <a:prstGeom prst="ellipse">
          <a:avLst/>
        </a:prstGeom>
        <a:solidFill>
          <a:sysClr val="window" lastClr="FFFFFF">
            <a:hueOff val="0"/>
            <a:satOff val="0"/>
            <a:lumOff val="0"/>
            <a:alphaOff val="0"/>
          </a:sysClr>
        </a:solidFill>
        <a:ln w="15875" cap="flat" cmpd="sng" algn="ctr">
          <a:solidFill>
            <a:srgbClr val="E4831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4D2F5-4690-4BC0-95FC-F0A764B903DD}">
      <dsp:nvSpPr>
        <dsp:cNvPr id="0" name=""/>
        <dsp:cNvSpPr/>
      </dsp:nvSpPr>
      <dsp:spPr>
        <a:xfrm>
          <a:off x="306799" y="0"/>
          <a:ext cx="1287713" cy="1287694"/>
        </a:xfrm>
        <a:prstGeom prst="ellipse">
          <a:avLst/>
        </a:prstGeom>
        <a:solidFill>
          <a:schemeClr val="accent2">
            <a:lumMod val="50000"/>
            <a:lumOff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Technical Assistance</a:t>
          </a:r>
        </a:p>
      </dsp:txBody>
      <dsp:txXfrm>
        <a:off x="495380" y="188578"/>
        <a:ext cx="910551" cy="910538"/>
      </dsp:txXfrm>
    </dsp:sp>
    <dsp:sp modelId="{70D097BE-1823-42F2-BC87-0D1B0AFE1E57}">
      <dsp:nvSpPr>
        <dsp:cNvPr id="0" name=""/>
        <dsp:cNvSpPr/>
      </dsp:nvSpPr>
      <dsp:spPr>
        <a:xfrm>
          <a:off x="859870" y="858821"/>
          <a:ext cx="1287713" cy="1287694"/>
        </a:xfrm>
        <a:prstGeom prst="ellipse">
          <a:avLst/>
        </a:prstGeom>
        <a:solidFill>
          <a:schemeClr val="accent2">
            <a:lumMod val="50000"/>
            <a:lumOff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Applied R&amp;D</a:t>
          </a:r>
        </a:p>
      </dsp:txBody>
      <dsp:txXfrm>
        <a:off x="1048451" y="1047399"/>
        <a:ext cx="910551" cy="910538"/>
      </dsp:txXfrm>
    </dsp:sp>
    <dsp:sp modelId="{E1D1E6DB-631B-4810-B31E-200092E535A3}">
      <dsp:nvSpPr>
        <dsp:cNvPr id="0" name=""/>
        <dsp:cNvSpPr/>
      </dsp:nvSpPr>
      <dsp:spPr>
        <a:xfrm>
          <a:off x="1394555" y="0"/>
          <a:ext cx="1287713" cy="1287694"/>
        </a:xfrm>
        <a:prstGeom prst="ellipse">
          <a:avLst/>
        </a:prstGeom>
        <a:solidFill>
          <a:schemeClr val="accent2">
            <a:lumMod val="50000"/>
            <a:lumOff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Outreach / Training</a:t>
          </a:r>
        </a:p>
      </dsp:txBody>
      <dsp:txXfrm>
        <a:off x="1583136" y="188578"/>
        <a:ext cx="910551" cy="910538"/>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9A267E5D-4011-4F49-83DE-FE831547A6E8}" type="datetimeFigureOut">
              <a:rPr lang="en-US" smtClean="0"/>
              <a:t>3/21/18</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D3286B54-06B8-144A-9F75-3FA843D1912A}" type="slidenum">
              <a:rPr lang="en-US" smtClean="0"/>
              <a:t>‹#›</a:t>
            </a:fld>
            <a:endParaRPr lang="en-US"/>
          </a:p>
        </p:txBody>
      </p:sp>
    </p:spTree>
    <p:extLst>
      <p:ext uri="{BB962C8B-B14F-4D97-AF65-F5344CB8AC3E}">
        <p14:creationId xmlns:p14="http://schemas.microsoft.com/office/powerpoint/2010/main" val="9498733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A7A35D44-8678-4BCC-9340-89FD0677E5FC}" type="datetimeFigureOut">
              <a:rPr lang="en-US" smtClean="0"/>
              <a:t>3/21/18</a:t>
            </a:fld>
            <a:endParaRPr lang="en-US"/>
          </a:p>
        </p:txBody>
      </p:sp>
      <p:sp>
        <p:nvSpPr>
          <p:cNvPr id="4" name="Slide Image Placeholder 3"/>
          <p:cNvSpPr>
            <a:spLocks noGrp="1" noRot="1" noChangeAspect="1"/>
          </p:cNvSpPr>
          <p:nvPr>
            <p:ph type="sldImg" idx="2"/>
          </p:nvPr>
        </p:nvSpPr>
        <p:spPr>
          <a:xfrm>
            <a:off x="1416050" y="1163638"/>
            <a:ext cx="4187825"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F575E250-BFAF-4AD0-B052-F1536021EADD}" type="slidenum">
              <a:rPr lang="en-US" smtClean="0"/>
              <a:t>‹#›</a:t>
            </a:fld>
            <a:endParaRPr lang="en-US"/>
          </a:p>
        </p:txBody>
      </p:sp>
    </p:spTree>
    <p:extLst>
      <p:ext uri="{BB962C8B-B14F-4D97-AF65-F5344CB8AC3E}">
        <p14:creationId xmlns:p14="http://schemas.microsoft.com/office/powerpoint/2010/main" val="35330831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5E250-BFAF-4AD0-B052-F1536021EADD}" type="slidenum">
              <a:rPr lang="en-US" smtClean="0"/>
              <a:t>1</a:t>
            </a:fld>
            <a:endParaRPr lang="en-US"/>
          </a:p>
        </p:txBody>
      </p:sp>
    </p:spTree>
    <p:extLst>
      <p:ext uri="{BB962C8B-B14F-4D97-AF65-F5344CB8AC3E}">
        <p14:creationId xmlns:p14="http://schemas.microsoft.com/office/powerpoint/2010/main" val="2617331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ea typeface="Verdana" panose="020B0604030504040204" pitchFamily="34" charset="0"/>
                <a:cs typeface="Verdana" panose="020B0604030504040204" pitchFamily="34" charset="0"/>
              </a:rPr>
              <a:t>Expert assessment to evaluate water use and losses</a:t>
            </a:r>
          </a:p>
          <a:p>
            <a:pPr marL="174056" indent="-174056">
              <a:buFont typeface="Arial" panose="020B0604020202020204" pitchFamily="34" charset="0"/>
              <a:buChar char="•"/>
            </a:pPr>
            <a:r>
              <a:rPr lang="en-US" dirty="0">
                <a:ea typeface="Verdana" panose="020B0604030504040204" pitchFamily="34" charset="0"/>
                <a:cs typeface="Verdana" panose="020B0604030504040204" pitchFamily="34" charset="0"/>
              </a:rPr>
              <a:t>Detailed inventory and evaluation of water use</a:t>
            </a:r>
          </a:p>
          <a:p>
            <a:pPr marL="174056" indent="-174056">
              <a:buFont typeface="Arial" panose="020B0604020202020204" pitchFamily="34" charset="0"/>
              <a:buChar char="•"/>
            </a:pPr>
            <a:r>
              <a:rPr lang="en-US" dirty="0">
                <a:ea typeface="Verdana" panose="020B0604030504040204" pitchFamily="34" charset="0"/>
                <a:cs typeface="Verdana" panose="020B0604030504040204" pitchFamily="34" charset="0"/>
              </a:rPr>
              <a:t>Identifies water, energy &amp; dollar savings opportunities, technologies and methods</a:t>
            </a:r>
          </a:p>
          <a:p>
            <a:pPr marL="174056" indent="-174056">
              <a:buFont typeface="Arial" panose="020B0604020202020204" pitchFamily="34" charset="0"/>
              <a:buChar char="•"/>
            </a:pPr>
            <a:r>
              <a:rPr lang="en-US" dirty="0">
                <a:ea typeface="Verdana" panose="020B0604030504040204" pitchFamily="34" charset="0"/>
                <a:cs typeface="Verdana" panose="020B0604030504040204" pitchFamily="34" charset="0"/>
              </a:rPr>
              <a:t>Links potential ROI, rebates and incentive $ to fund improvements</a:t>
            </a:r>
          </a:p>
          <a:p>
            <a:pPr marL="174056" indent="-174056">
              <a:buFont typeface="Arial" panose="020B0604020202020204" pitchFamily="34" charset="0"/>
              <a:buChar char="•"/>
            </a:pPr>
            <a:r>
              <a:rPr lang="en-US" dirty="0">
                <a:ea typeface="Verdana" panose="020B0604030504040204" pitchFamily="34" charset="0"/>
                <a:cs typeface="Verdana" panose="020B0604030504040204" pitchFamily="34" charset="0"/>
              </a:rPr>
              <a:t>Commercial, Industrial, Education, Municipal Clients</a:t>
            </a:r>
          </a:p>
          <a:p>
            <a:endParaRPr lang="en-US" dirty="0"/>
          </a:p>
          <a:p>
            <a:pPr defTabSz="928299">
              <a:defRPr/>
            </a:pPr>
            <a:endParaRPr lang="en-US" dirty="0"/>
          </a:p>
        </p:txBody>
      </p:sp>
      <p:sp>
        <p:nvSpPr>
          <p:cNvPr id="4" name="Slide Number Placeholder 3"/>
          <p:cNvSpPr>
            <a:spLocks noGrp="1"/>
          </p:cNvSpPr>
          <p:nvPr>
            <p:ph type="sldNum" sz="quarter" idx="10"/>
          </p:nvPr>
        </p:nvSpPr>
        <p:spPr/>
        <p:txBody>
          <a:bodyPr/>
          <a:lstStyle/>
          <a:p>
            <a:fld id="{B0BFE156-35C2-48AB-94A1-857362E0903A}" type="slidenum">
              <a:rPr lang="en-US" smtClean="0"/>
              <a:t>15</a:t>
            </a:fld>
            <a:endParaRPr lang="en-US"/>
          </a:p>
        </p:txBody>
      </p:sp>
    </p:spTree>
    <p:extLst>
      <p:ext uri="{BB962C8B-B14F-4D97-AF65-F5344CB8AC3E}">
        <p14:creationId xmlns:p14="http://schemas.microsoft.com/office/powerpoint/2010/main" val="210313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r>
              <a:rPr lang="en-US" dirty="0"/>
              <a:t>Employs the basics of the ADOP</a:t>
            </a:r>
            <a:r>
              <a:rPr lang="en-US" baseline="30000" dirty="0"/>
              <a:t>2</a:t>
            </a:r>
            <a:r>
              <a:rPr lang="en-US" dirty="0"/>
              <a:t>T Strategy </a:t>
            </a:r>
          </a:p>
          <a:p>
            <a:r>
              <a:rPr lang="en-US" b="1" dirty="0"/>
              <a:t>Relative Advantage </a:t>
            </a:r>
            <a:r>
              <a:rPr lang="en-US" dirty="0"/>
              <a:t>– How is this equipment better than existing equipment?</a:t>
            </a:r>
          </a:p>
          <a:p>
            <a:r>
              <a:rPr lang="en-US" b="1" dirty="0"/>
              <a:t>Compatibility </a:t>
            </a:r>
            <a:r>
              <a:rPr lang="en-US" dirty="0"/>
              <a:t>– Is the new equipment compatible with existing equipment?</a:t>
            </a:r>
          </a:p>
          <a:p>
            <a:r>
              <a:rPr lang="en-US" b="1" dirty="0"/>
              <a:t>Complexity </a:t>
            </a:r>
            <a:r>
              <a:rPr lang="en-US" dirty="0"/>
              <a:t>– Are my employees capable of operating the equipment?</a:t>
            </a:r>
          </a:p>
          <a:p>
            <a:r>
              <a:rPr lang="en-US" b="1" dirty="0"/>
              <a:t>Observability </a:t>
            </a:r>
            <a:r>
              <a:rPr lang="en-US" dirty="0"/>
              <a:t>– Will this technology perform as promised?</a:t>
            </a:r>
          </a:p>
          <a:p>
            <a:r>
              <a:rPr lang="en-US" b="1" dirty="0" err="1"/>
              <a:t>Trialability</a:t>
            </a:r>
            <a:r>
              <a:rPr lang="en-US" b="1" dirty="0"/>
              <a:t> </a:t>
            </a:r>
            <a:r>
              <a:rPr lang="en-US" dirty="0"/>
              <a:t>– Will this innovation work in my plant?</a:t>
            </a:r>
          </a:p>
          <a:p>
            <a:endParaRPr lang="en-US" dirty="0"/>
          </a:p>
          <a:p>
            <a:r>
              <a:rPr lang="en-US" dirty="0"/>
              <a:t>Pilot Scale Technology Lab:  Used to demonstrate methods that physically separate soils such as oil and grease from processes or waste streams.</a:t>
            </a:r>
            <a:br>
              <a:rPr lang="en-US" dirty="0"/>
            </a:br>
            <a:br>
              <a:rPr lang="en-US" dirty="0"/>
            </a:br>
            <a:r>
              <a:rPr lang="en-US" dirty="0"/>
              <a:t>Available equipment includes: </a:t>
            </a:r>
          </a:p>
          <a:p>
            <a:pPr marL="174056" marR="0" indent="-1740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Ultrafiltration and Microfiltration Units - extremely useful for separating emulsified oils and greases from wastewaters and process solutions (i.e., metal cleaning) </a:t>
            </a:r>
          </a:p>
          <a:p>
            <a:pPr marL="174056" indent="-174056">
              <a:buFont typeface="Arial" panose="020B0604020202020204" pitchFamily="34" charset="0"/>
              <a:buChar char="•"/>
            </a:pPr>
            <a:r>
              <a:rPr lang="en-US" dirty="0">
                <a:solidFill>
                  <a:srgbClr val="FF0000"/>
                </a:solidFill>
              </a:rPr>
              <a:t>Fluid Purification Units - removes free-oils from aqueous process fluids (cleaners, metalworking fluids, etc.), extending bath life, conserving water and chemicals and reducing raw material and disposal costs</a:t>
            </a:r>
          </a:p>
          <a:p>
            <a:pPr marL="174056" indent="-174056">
              <a:buFont typeface="Arial" panose="020B0604020202020204" pitchFamily="34" charset="0"/>
              <a:buChar char="•"/>
            </a:pPr>
            <a:r>
              <a:rPr lang="en-US" dirty="0">
                <a:solidFill>
                  <a:srgbClr val="FF0000"/>
                </a:solidFill>
              </a:rPr>
              <a:t>Conductivity Controllers - automated systems that monitor and control process tank cleanliness via a system comprising a sensor, analyzer and solenoid, conserves 50-90% water</a:t>
            </a:r>
          </a:p>
          <a:p>
            <a:pPr marL="174056" indent="-174056">
              <a:buFont typeface="Arial" panose="020B0604020202020204" pitchFamily="34" charset="0"/>
              <a:buChar char="•"/>
            </a:pPr>
            <a:r>
              <a:rPr lang="en-US" dirty="0">
                <a:solidFill>
                  <a:srgbClr val="FF0000"/>
                </a:solidFill>
              </a:rPr>
              <a:t>Aqueous Parts Washers - safer, more cost-effective alternative to solvents</a:t>
            </a:r>
          </a:p>
          <a:p>
            <a:pPr marL="174056" indent="-174056" defTabSz="928299">
              <a:buFont typeface="Arial" panose="020B0604020202020204" pitchFamily="34" charset="0"/>
              <a:buChar char="•"/>
              <a:defRPr/>
            </a:pPr>
            <a:r>
              <a:rPr lang="en-US" dirty="0">
                <a:solidFill>
                  <a:srgbClr val="FF0000"/>
                </a:solidFill>
              </a:rPr>
              <a:t>Compressed Air Safety Guns - compliant, safer, reduced noise, saving 25-30% energy</a:t>
            </a:r>
          </a:p>
          <a:p>
            <a:pPr marL="174056" indent="-174056">
              <a:buFont typeface="Arial" panose="020B0604020202020204" pitchFamily="34" charset="0"/>
              <a:buChar char="•"/>
            </a:pPr>
            <a:r>
              <a:rPr lang="en-US" dirty="0"/>
              <a:t>Basket centrifuge - used to remove solids from liquid and sludge waste streams (i.e., paint booth wastewater) </a:t>
            </a:r>
          </a:p>
          <a:p>
            <a:pPr marL="174056" indent="-174056">
              <a:buFont typeface="Arial" panose="020B0604020202020204" pitchFamily="34" charset="0"/>
              <a:buChar char="•"/>
            </a:pPr>
            <a:r>
              <a:rPr lang="en-US" dirty="0"/>
              <a:t>Disc centrifuge - effective at separating liquids with different densities for waste stream reduction (i.e., machine coolant) </a:t>
            </a:r>
          </a:p>
          <a:p>
            <a:pPr marL="174056" indent="-174056">
              <a:buFont typeface="Arial" panose="020B0604020202020204" pitchFamily="34" charset="0"/>
              <a:buChar char="•"/>
            </a:pPr>
            <a:r>
              <a:rPr lang="en-US" dirty="0"/>
              <a:t>Reverse Osmosis Unit - effective at removing dissolved solutes and salts such as heavy metals from industrial process streams, especially electroplating </a:t>
            </a:r>
            <a:r>
              <a:rPr lang="en-US" dirty="0" err="1"/>
              <a:t>rinsewaters</a:t>
            </a:r>
            <a:r>
              <a:rPr lang="en-US" dirty="0"/>
              <a:t> </a:t>
            </a:r>
          </a:p>
          <a:p>
            <a:endParaRPr lang="en-US" dirty="0"/>
          </a:p>
        </p:txBody>
      </p:sp>
      <p:sp>
        <p:nvSpPr>
          <p:cNvPr id="4" name="Slide Number Placeholder 3"/>
          <p:cNvSpPr>
            <a:spLocks noGrp="1"/>
          </p:cNvSpPr>
          <p:nvPr>
            <p:ph type="sldNum" sz="quarter" idx="10"/>
          </p:nvPr>
        </p:nvSpPr>
        <p:spPr/>
        <p:txBody>
          <a:bodyPr/>
          <a:lstStyle/>
          <a:p>
            <a:fld id="{B0BFE156-35C2-48AB-94A1-857362E0903A}" type="slidenum">
              <a:rPr lang="en-US" smtClean="0"/>
              <a:t>17</a:t>
            </a:fld>
            <a:endParaRPr lang="en-US"/>
          </a:p>
        </p:txBody>
      </p:sp>
    </p:spTree>
    <p:extLst>
      <p:ext uri="{BB962C8B-B14F-4D97-AF65-F5344CB8AC3E}">
        <p14:creationId xmlns:p14="http://schemas.microsoft.com/office/powerpoint/2010/main" val="1978026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pPr marL="174056" indent="-174056">
              <a:buFont typeface="Arial" panose="020B0604020202020204" pitchFamily="34" charset="0"/>
              <a:buChar char="•"/>
            </a:pPr>
            <a:r>
              <a:rPr lang="en-US" dirty="0"/>
              <a:t>Partnership with ISTC</a:t>
            </a:r>
          </a:p>
          <a:p>
            <a:pPr marL="174056" indent="-174056">
              <a:buFont typeface="Arial" panose="020B0604020202020204" pitchFamily="34" charset="0"/>
              <a:buChar char="•"/>
            </a:pPr>
            <a:r>
              <a:rPr lang="en-US" dirty="0"/>
              <a:t>Six years within the state of Illinois – 2</a:t>
            </a:r>
            <a:r>
              <a:rPr lang="en-US" baseline="30000" dirty="0"/>
              <a:t>nd</a:t>
            </a:r>
            <a:r>
              <a:rPr lang="en-US" dirty="0"/>
              <a:t> longest in nation after California Green Business Association</a:t>
            </a:r>
          </a:p>
          <a:p>
            <a:pPr marL="174056" indent="-174056">
              <a:buFont typeface="Arial" panose="020B0604020202020204" pitchFamily="34" charset="0"/>
              <a:buChar char="•"/>
            </a:pPr>
            <a:r>
              <a:rPr lang="en-US" dirty="0"/>
              <a:t>Worked with over 80 Illinois companies</a:t>
            </a:r>
          </a:p>
          <a:p>
            <a:pPr marL="174056" indent="-174056">
              <a:buFont typeface="Arial" panose="020B0604020202020204" pitchFamily="34" charset="0"/>
              <a:buChar char="•"/>
            </a:pPr>
            <a:r>
              <a:rPr lang="en-US" dirty="0"/>
              <a:t>National Leadership - Ranked the #2 most-trustworthy green certification in the nation by GreenBiz.com (after California)</a:t>
            </a:r>
          </a:p>
          <a:p>
            <a:pPr marL="174056" indent="-174056">
              <a:buFont typeface="Arial" panose="020B0604020202020204" pitchFamily="34" charset="0"/>
              <a:buChar char="•"/>
            </a:pPr>
            <a:r>
              <a:rPr lang="en-US" dirty="0"/>
              <a:t>Covers 9 areas of sustainability, such as energy and water conservation, waste reduction, transportation, and program awareness/engagement</a:t>
            </a:r>
          </a:p>
          <a:p>
            <a:pPr marL="174056" indent="-174056" defTabSz="928299">
              <a:buFont typeface="Arial" panose="020B0604020202020204" pitchFamily="34" charset="0"/>
              <a:buChar char="•"/>
              <a:defRPr/>
            </a:pPr>
            <a:r>
              <a:rPr lang="en-US" dirty="0"/>
              <a:t>3</a:t>
            </a:r>
            <a:r>
              <a:rPr lang="en-US" baseline="30000" dirty="0"/>
              <a:t>rd</a:t>
            </a:r>
            <a:r>
              <a:rPr lang="en-US" dirty="0"/>
              <a:t> party verified certification that works with the business inside of the building (operations, management, equipment, utilities); gets employees/management active and engaged in sustainability in the workplace as well</a:t>
            </a:r>
          </a:p>
          <a:p>
            <a:pPr marL="174056" indent="-174056">
              <a:buFont typeface="Arial" panose="020B0604020202020204" pitchFamily="34" charset="0"/>
              <a:buChar char="•"/>
            </a:pPr>
            <a:r>
              <a:rPr lang="en-US" dirty="0"/>
              <a:t>4 steps to becoming accredited: Checklist consultation, implementation, certification!</a:t>
            </a:r>
          </a:p>
          <a:p>
            <a:pPr marL="174056" indent="-174056">
              <a:buFont typeface="Arial" panose="020B0604020202020204" pitchFamily="34" charset="0"/>
              <a:buChar char="•"/>
            </a:pPr>
            <a:r>
              <a:rPr lang="en-US" dirty="0"/>
              <a:t>For more information, visit www.illinoisgba.org </a:t>
            </a:r>
          </a:p>
        </p:txBody>
      </p:sp>
      <p:sp>
        <p:nvSpPr>
          <p:cNvPr id="4" name="Slide Number Placeholder 3"/>
          <p:cNvSpPr>
            <a:spLocks noGrp="1"/>
          </p:cNvSpPr>
          <p:nvPr>
            <p:ph type="sldNum" sz="quarter" idx="10"/>
          </p:nvPr>
        </p:nvSpPr>
        <p:spPr/>
        <p:txBody>
          <a:bodyPr/>
          <a:lstStyle/>
          <a:p>
            <a:fld id="{B0BFE156-35C2-48AB-94A1-857362E0903A}" type="slidenum">
              <a:rPr lang="en-US" smtClean="0"/>
              <a:t>18</a:t>
            </a:fld>
            <a:endParaRPr lang="en-US"/>
          </a:p>
        </p:txBody>
      </p:sp>
    </p:spTree>
    <p:extLst>
      <p:ext uri="{BB962C8B-B14F-4D97-AF65-F5344CB8AC3E}">
        <p14:creationId xmlns:p14="http://schemas.microsoft.com/office/powerpoint/2010/main" val="97283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FE156-35C2-48AB-94A1-857362E0903A}" type="slidenum">
              <a:rPr lang="en-US" smtClean="0"/>
              <a:t>19</a:t>
            </a:fld>
            <a:endParaRPr lang="en-US"/>
          </a:p>
        </p:txBody>
      </p:sp>
    </p:spTree>
    <p:extLst>
      <p:ext uri="{BB962C8B-B14F-4D97-AF65-F5344CB8AC3E}">
        <p14:creationId xmlns:p14="http://schemas.microsoft.com/office/powerpoint/2010/main" val="3630481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FE156-35C2-48AB-94A1-857362E0903A}" type="slidenum">
              <a:rPr lang="en-US" smtClean="0"/>
              <a:t>20</a:t>
            </a:fld>
            <a:endParaRPr lang="en-US"/>
          </a:p>
        </p:txBody>
      </p:sp>
    </p:spTree>
    <p:extLst>
      <p:ext uri="{BB962C8B-B14F-4D97-AF65-F5344CB8AC3E}">
        <p14:creationId xmlns:p14="http://schemas.microsoft.com/office/powerpoint/2010/main" val="1854099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r>
              <a:rPr lang="en-US" dirty="0"/>
              <a:t>ICORE works “upstream of the environment.”</a:t>
            </a:r>
          </a:p>
          <a:p>
            <a:r>
              <a:rPr lang="en-US" dirty="0"/>
              <a:t>Reducing manufacturer’s environmental footprint by reducing energy and water use and minimizing wastes.</a:t>
            </a:r>
          </a:p>
          <a:p>
            <a:r>
              <a:rPr lang="en-US" dirty="0"/>
              <a:t>Primary Focus: Manufacturing Sector</a:t>
            </a:r>
          </a:p>
          <a:p>
            <a:r>
              <a:rPr lang="en-US" dirty="0"/>
              <a:t> </a:t>
            </a:r>
          </a:p>
        </p:txBody>
      </p:sp>
      <p:sp>
        <p:nvSpPr>
          <p:cNvPr id="4" name="Slide Number Placeholder 3"/>
          <p:cNvSpPr>
            <a:spLocks noGrp="1"/>
          </p:cNvSpPr>
          <p:nvPr>
            <p:ph type="sldNum" sz="quarter" idx="10"/>
          </p:nvPr>
        </p:nvSpPr>
        <p:spPr/>
        <p:txBody>
          <a:bodyPr/>
          <a:lstStyle/>
          <a:p>
            <a:fld id="{B0BFE156-35C2-48AB-94A1-857362E0903A}" type="slidenum">
              <a:rPr lang="en-US" smtClean="0"/>
              <a:t>26</a:t>
            </a:fld>
            <a:endParaRPr lang="en-US"/>
          </a:p>
        </p:txBody>
      </p:sp>
    </p:spTree>
    <p:extLst>
      <p:ext uri="{BB962C8B-B14F-4D97-AF65-F5344CB8AC3E}">
        <p14:creationId xmlns:p14="http://schemas.microsoft.com/office/powerpoint/2010/main" val="1607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pPr defTabSz="928299">
              <a:defRPr/>
            </a:pPr>
            <a:r>
              <a:rPr lang="en-US"/>
              <a:t>Market your sustainability achievements to increase market share and influence consumers.</a:t>
            </a:r>
          </a:p>
          <a:p>
            <a:endParaRPr lang="en-US" dirty="0"/>
          </a:p>
        </p:txBody>
      </p:sp>
      <p:sp>
        <p:nvSpPr>
          <p:cNvPr id="4" name="Slide Number Placeholder 3"/>
          <p:cNvSpPr>
            <a:spLocks noGrp="1"/>
          </p:cNvSpPr>
          <p:nvPr>
            <p:ph type="sldNum" sz="quarter" idx="10"/>
          </p:nvPr>
        </p:nvSpPr>
        <p:spPr/>
        <p:txBody>
          <a:bodyPr/>
          <a:lstStyle/>
          <a:p>
            <a:fld id="{B0BFE156-35C2-48AB-94A1-857362E0903A}" type="slidenum">
              <a:rPr lang="en-US" smtClean="0"/>
              <a:t>27</a:t>
            </a:fld>
            <a:endParaRPr lang="en-US"/>
          </a:p>
        </p:txBody>
      </p:sp>
    </p:spTree>
    <p:extLst>
      <p:ext uri="{BB962C8B-B14F-4D97-AF65-F5344CB8AC3E}">
        <p14:creationId xmlns:p14="http://schemas.microsoft.com/office/powerpoint/2010/main" val="1000788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FE156-35C2-48AB-94A1-857362E0903A}" type="slidenum">
              <a:rPr lang="en-US" smtClean="0"/>
              <a:t>29</a:t>
            </a:fld>
            <a:endParaRPr lang="en-US"/>
          </a:p>
        </p:txBody>
      </p:sp>
    </p:spTree>
    <p:extLst>
      <p:ext uri="{BB962C8B-B14F-4D97-AF65-F5344CB8AC3E}">
        <p14:creationId xmlns:p14="http://schemas.microsoft.com/office/powerpoint/2010/main" val="4262523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FE156-35C2-48AB-94A1-857362E0903A}" type="slidenum">
              <a:rPr lang="en-US" smtClean="0"/>
              <a:t>30</a:t>
            </a:fld>
            <a:endParaRPr lang="en-US"/>
          </a:p>
        </p:txBody>
      </p:sp>
    </p:spTree>
    <p:extLst>
      <p:ext uri="{BB962C8B-B14F-4D97-AF65-F5344CB8AC3E}">
        <p14:creationId xmlns:p14="http://schemas.microsoft.com/office/powerpoint/2010/main" val="2433471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FE156-35C2-48AB-94A1-857362E0903A}" type="slidenum">
              <a:rPr lang="en-US" smtClean="0"/>
              <a:t>31</a:t>
            </a:fld>
            <a:endParaRPr lang="en-US"/>
          </a:p>
        </p:txBody>
      </p:sp>
    </p:spTree>
    <p:extLst>
      <p:ext uri="{BB962C8B-B14F-4D97-AF65-F5344CB8AC3E}">
        <p14:creationId xmlns:p14="http://schemas.microsoft.com/office/powerpoint/2010/main" val="2917289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what is the ISTC?  To define it, we will take a step back to understand the umbrella organization it is a part of at the University of Illinois – The Prairie Research Institute.</a:t>
            </a:r>
            <a:endParaRPr lang="en-US" dirty="0"/>
          </a:p>
        </p:txBody>
      </p:sp>
      <p:sp>
        <p:nvSpPr>
          <p:cNvPr id="4" name="Slide Number Placeholder 3"/>
          <p:cNvSpPr>
            <a:spLocks noGrp="1"/>
          </p:cNvSpPr>
          <p:nvPr>
            <p:ph type="sldNum" sz="quarter" idx="10"/>
          </p:nvPr>
        </p:nvSpPr>
        <p:spPr/>
        <p:txBody>
          <a:bodyPr/>
          <a:lstStyle/>
          <a:p>
            <a:fld id="{F575E250-BFAF-4AD0-B052-F1536021EADD}" type="slidenum">
              <a:rPr lang="en-US" smtClean="0"/>
              <a:t>3</a:t>
            </a:fld>
            <a:endParaRPr lang="en-US"/>
          </a:p>
        </p:txBody>
      </p:sp>
    </p:spTree>
    <p:extLst>
      <p:ext uri="{BB962C8B-B14F-4D97-AF65-F5344CB8AC3E}">
        <p14:creationId xmlns:p14="http://schemas.microsoft.com/office/powerpoint/2010/main" val="2179785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FE156-35C2-48AB-94A1-857362E0903A}" type="slidenum">
              <a:rPr lang="en-US" smtClean="0"/>
              <a:t>32</a:t>
            </a:fld>
            <a:endParaRPr lang="en-US"/>
          </a:p>
        </p:txBody>
      </p:sp>
    </p:spTree>
    <p:extLst>
      <p:ext uri="{BB962C8B-B14F-4D97-AF65-F5344CB8AC3E}">
        <p14:creationId xmlns:p14="http://schemas.microsoft.com/office/powerpoint/2010/main" val="2323660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BFE156-35C2-48AB-94A1-857362E0903A}" type="slidenum">
              <a:rPr lang="en-US" smtClean="0"/>
              <a:t>46</a:t>
            </a:fld>
            <a:endParaRPr lang="en-US"/>
          </a:p>
        </p:txBody>
      </p:sp>
    </p:spTree>
    <p:extLst>
      <p:ext uri="{BB962C8B-B14F-4D97-AF65-F5344CB8AC3E}">
        <p14:creationId xmlns:p14="http://schemas.microsoft.com/office/powerpoint/2010/main" val="19820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5E250-BFAF-4AD0-B052-F1536021EADD}" type="slidenum">
              <a:rPr lang="en-US" smtClean="0"/>
              <a:t>4</a:t>
            </a:fld>
            <a:endParaRPr lang="en-US"/>
          </a:p>
        </p:txBody>
      </p:sp>
    </p:spTree>
    <p:extLst>
      <p:ext uri="{BB962C8B-B14F-4D97-AF65-F5344CB8AC3E}">
        <p14:creationId xmlns:p14="http://schemas.microsoft.com/office/powerpoint/2010/main" val="3605195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 is the home of the state’s five scientific surveys, which collectively have served the state for more than 165 years</a:t>
            </a:r>
          </a:p>
        </p:txBody>
      </p:sp>
      <p:sp>
        <p:nvSpPr>
          <p:cNvPr id="4" name="Slide Number Placeholder 3"/>
          <p:cNvSpPr>
            <a:spLocks noGrp="1"/>
          </p:cNvSpPr>
          <p:nvPr>
            <p:ph type="sldNum" sz="quarter" idx="10"/>
          </p:nvPr>
        </p:nvSpPr>
        <p:spPr/>
        <p:txBody>
          <a:bodyPr/>
          <a:lstStyle/>
          <a:p>
            <a:fld id="{F575E250-BFAF-4AD0-B052-F1536021EADD}" type="slidenum">
              <a:rPr lang="en-US" smtClean="0"/>
              <a:t>5</a:t>
            </a:fld>
            <a:endParaRPr lang="en-US"/>
          </a:p>
        </p:txBody>
      </p:sp>
    </p:spTree>
    <p:extLst>
      <p:ext uri="{BB962C8B-B14F-4D97-AF65-F5344CB8AC3E}">
        <p14:creationId xmlns:p14="http://schemas.microsoft.com/office/powerpoint/2010/main" val="648940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5E250-BFAF-4AD0-B052-F1536021EADD}" type="slidenum">
              <a:rPr lang="en-US" smtClean="0"/>
              <a:t>8</a:t>
            </a:fld>
            <a:endParaRPr lang="en-US"/>
          </a:p>
        </p:txBody>
      </p:sp>
    </p:spTree>
    <p:extLst>
      <p:ext uri="{BB962C8B-B14F-4D97-AF65-F5344CB8AC3E}">
        <p14:creationId xmlns:p14="http://schemas.microsoft.com/office/powerpoint/2010/main" val="4042217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solidFill>
                  <a:schemeClr val="accent1"/>
                </a:solidFill>
                <a:latin typeface="Calibri  "/>
              </a:rPr>
              <a:t>Actions must account for impact on planet, people, as well as profit to ensure the</a:t>
            </a:r>
            <a:r>
              <a:rPr lang="en-US" sz="1200" b="1" i="1" baseline="0" dirty="0">
                <a:solidFill>
                  <a:schemeClr val="accent1"/>
                </a:solidFill>
                <a:latin typeface="Calibri  "/>
              </a:rPr>
              <a:t> long term sustainability of your business</a:t>
            </a:r>
            <a:endParaRPr lang="en-US" dirty="0"/>
          </a:p>
        </p:txBody>
      </p:sp>
      <p:sp>
        <p:nvSpPr>
          <p:cNvPr id="4" name="Slide Number Placeholder 3"/>
          <p:cNvSpPr>
            <a:spLocks noGrp="1"/>
          </p:cNvSpPr>
          <p:nvPr>
            <p:ph type="sldNum" sz="quarter" idx="10"/>
          </p:nvPr>
        </p:nvSpPr>
        <p:spPr/>
        <p:txBody>
          <a:bodyPr/>
          <a:lstStyle/>
          <a:p>
            <a:fld id="{F575E250-BFAF-4AD0-B052-F1536021EADD}" type="slidenum">
              <a:rPr lang="en-US" smtClean="0"/>
              <a:t>9</a:t>
            </a:fld>
            <a:endParaRPr lang="en-US"/>
          </a:p>
        </p:txBody>
      </p:sp>
    </p:spTree>
    <p:extLst>
      <p:ext uri="{BB962C8B-B14F-4D97-AF65-F5344CB8AC3E}">
        <p14:creationId xmlns:p14="http://schemas.microsoft.com/office/powerpoint/2010/main" val="3814895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5E250-BFAF-4AD0-B052-F1536021EADD}" type="slidenum">
              <a:rPr lang="en-US" smtClean="0"/>
              <a:t>10</a:t>
            </a:fld>
            <a:endParaRPr lang="en-US"/>
          </a:p>
        </p:txBody>
      </p:sp>
    </p:spTree>
    <p:extLst>
      <p:ext uri="{BB962C8B-B14F-4D97-AF65-F5344CB8AC3E}">
        <p14:creationId xmlns:p14="http://schemas.microsoft.com/office/powerpoint/2010/main" val="726303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pPr marL="174056" indent="-174056" defTabSz="928299">
              <a:buFont typeface="Arial" panose="020B0604020202020204" pitchFamily="34" charset="0"/>
              <a:buChar char="•"/>
              <a:defRPr/>
            </a:pPr>
            <a:r>
              <a:rPr lang="en-US" dirty="0">
                <a:solidFill>
                  <a:prstClr val="black"/>
                </a:solidFill>
              </a:rPr>
              <a:t>Improves the company and the regional economy by retaining and/or adding jobs.</a:t>
            </a:r>
          </a:p>
          <a:p>
            <a:pPr marL="174056" indent="-174056" defTabSz="928299">
              <a:buFont typeface="Arial" panose="020B0604020202020204" pitchFamily="34" charset="0"/>
              <a:buChar char="•"/>
              <a:defRPr/>
            </a:pPr>
            <a:r>
              <a:rPr lang="en-US" dirty="0">
                <a:solidFill>
                  <a:prstClr val="black"/>
                </a:solidFill>
              </a:rPr>
              <a:t>Reduces environmental impacts while gaining a competitive advantage.</a:t>
            </a:r>
          </a:p>
          <a:p>
            <a:pPr marL="174056" indent="-174056" defTabSz="928299">
              <a:buFont typeface="Arial" panose="020B0604020202020204" pitchFamily="34" charset="0"/>
              <a:buChar char="•"/>
              <a:defRPr/>
            </a:pPr>
            <a:r>
              <a:rPr lang="en-US" dirty="0">
                <a:solidFill>
                  <a:prstClr val="black"/>
                </a:solidFill>
              </a:rPr>
              <a:t>Improves profitability and competitiveness.</a:t>
            </a:r>
          </a:p>
          <a:p>
            <a:pPr marL="174056" indent="-174056" defTabSz="928299">
              <a:buFont typeface="Arial" panose="020B0604020202020204" pitchFamily="34" charset="0"/>
              <a:buChar char="•"/>
              <a:defRPr/>
            </a:pPr>
            <a:r>
              <a:rPr lang="en-US" dirty="0">
                <a:solidFill>
                  <a:prstClr val="black"/>
                </a:solidFill>
              </a:rPr>
              <a:t>Enhances the ability to attract new business</a:t>
            </a:r>
          </a:p>
          <a:p>
            <a:pPr lvl="0"/>
            <a:endParaRPr lang="en-US" dirty="0"/>
          </a:p>
        </p:txBody>
      </p:sp>
      <p:sp>
        <p:nvSpPr>
          <p:cNvPr id="4" name="Slide Number Placeholder 3"/>
          <p:cNvSpPr>
            <a:spLocks noGrp="1"/>
          </p:cNvSpPr>
          <p:nvPr>
            <p:ph type="sldNum" sz="quarter" idx="10"/>
          </p:nvPr>
        </p:nvSpPr>
        <p:spPr/>
        <p:txBody>
          <a:bodyPr/>
          <a:lstStyle/>
          <a:p>
            <a:fld id="{B0BFE156-35C2-48AB-94A1-857362E0903A}" type="slidenum">
              <a:rPr lang="en-US" smtClean="0"/>
              <a:t>13</a:t>
            </a:fld>
            <a:endParaRPr lang="en-US"/>
          </a:p>
        </p:txBody>
      </p:sp>
    </p:spTree>
    <p:extLst>
      <p:ext uri="{BB962C8B-B14F-4D97-AF65-F5344CB8AC3E}">
        <p14:creationId xmlns:p14="http://schemas.microsoft.com/office/powerpoint/2010/main" val="3984198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6450" cy="3463925"/>
          </a:xfrm>
        </p:spPr>
      </p:sp>
      <p:sp>
        <p:nvSpPr>
          <p:cNvPr id="3" name="Notes Placeholder 2"/>
          <p:cNvSpPr>
            <a:spLocks noGrp="1"/>
          </p:cNvSpPr>
          <p:nvPr>
            <p:ph type="body" idx="1"/>
          </p:nvPr>
        </p:nvSpPr>
        <p:spPr/>
        <p:txBody>
          <a:bodyPr/>
          <a:lstStyle/>
          <a:p>
            <a:pPr defTabSz="928299">
              <a:defRPr/>
            </a:pPr>
            <a:r>
              <a:rPr lang="en-US" dirty="0"/>
              <a:t>Our detailed Services:</a:t>
            </a:r>
            <a:r>
              <a:rPr lang="en-US" baseline="0" dirty="0"/>
              <a:t> </a:t>
            </a:r>
          </a:p>
          <a:p>
            <a:pPr defTabSz="928299">
              <a:defRPr/>
            </a:pPr>
            <a:endParaRPr lang="en-US" baseline="0" dirty="0"/>
          </a:p>
          <a:p>
            <a:r>
              <a:rPr lang="en-US" b="1" dirty="0"/>
              <a:t>Enhanced Waste Audits </a:t>
            </a:r>
          </a:p>
          <a:p>
            <a:r>
              <a:rPr lang="en-US" dirty="0"/>
              <a:t>Design and help implement site specific waste audits ranging in scope from individual buildings to large communities. By analyzing both material inputs and outputs within a facility, we identify more opportunities to help your organization achieve Zero Waste. </a:t>
            </a:r>
          </a:p>
          <a:p>
            <a:r>
              <a:rPr lang="en-US" b="1" dirty="0"/>
              <a:t>Enhanced Management Planning </a:t>
            </a:r>
          </a:p>
          <a:p>
            <a:r>
              <a:rPr lang="en-US" dirty="0"/>
              <a:t>Help clients to identify gaps in and opportunities to improve existing waste management processes. Additionally, we can offer solutions for site-specific constraints that prevent greater waste diversion.</a:t>
            </a:r>
          </a:p>
          <a:p>
            <a:r>
              <a:rPr lang="en-US" b="1" dirty="0"/>
              <a:t>Composting/Anaerobic Digestion</a:t>
            </a:r>
          </a:p>
          <a:p>
            <a:r>
              <a:rPr lang="en-US" dirty="0"/>
              <a:t>Conduct business outreach and research to support food waste reduction and diversion efforts. We assist clients with setting up successful compost programs by conducting waste stream assessments, designing signage, and training employees. We are also researching a growing number of food scrap technology options, including aerobic and anaerobic digestion, and in-vessel composting.</a:t>
            </a:r>
          </a:p>
          <a:p>
            <a:r>
              <a:rPr lang="en-US" b="1" dirty="0"/>
              <a:t>Stakeholder Engagement</a:t>
            </a:r>
          </a:p>
          <a:p>
            <a:r>
              <a:rPr lang="en-US" dirty="0"/>
              <a:t>Partner with employees, students, and communities to improve existing waste reduction programs through education and training. We provide advice on communication strategies that lead to lasting behavior change.</a:t>
            </a:r>
          </a:p>
          <a:p>
            <a:pPr defTabSz="928299">
              <a:defRPr/>
            </a:pPr>
            <a:endParaRPr lang="en-US" dirty="0"/>
          </a:p>
        </p:txBody>
      </p:sp>
      <p:sp>
        <p:nvSpPr>
          <p:cNvPr id="4" name="Slide Number Placeholder 3"/>
          <p:cNvSpPr>
            <a:spLocks noGrp="1"/>
          </p:cNvSpPr>
          <p:nvPr>
            <p:ph type="sldNum" sz="quarter" idx="10"/>
          </p:nvPr>
        </p:nvSpPr>
        <p:spPr/>
        <p:txBody>
          <a:bodyPr/>
          <a:lstStyle/>
          <a:p>
            <a:fld id="{B0BFE156-35C2-48AB-94A1-857362E0903A}" type="slidenum">
              <a:rPr lang="en-US" smtClean="0"/>
              <a:t>14</a:t>
            </a:fld>
            <a:endParaRPr lang="en-US"/>
          </a:p>
        </p:txBody>
      </p:sp>
    </p:spTree>
    <p:extLst>
      <p:ext uri="{BB962C8B-B14F-4D97-AF65-F5344CB8AC3E}">
        <p14:creationId xmlns:p14="http://schemas.microsoft.com/office/powerpoint/2010/main" val="4266074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6400800"/>
            <a:ext cx="9143984" cy="457199"/>
          </a:xfrm>
          <a:prstGeom prst="rect">
            <a:avLst/>
          </a:prstGeom>
        </p:spPr>
      </p:pic>
    </p:spTree>
    <p:extLst>
      <p:ext uri="{BB962C8B-B14F-4D97-AF65-F5344CB8AC3E}">
        <p14:creationId xmlns:p14="http://schemas.microsoft.com/office/powerpoint/2010/main" val="62562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0" y="365127"/>
            <a:ext cx="9144000" cy="913699"/>
          </a:xfrm>
        </p:spPr>
        <p:txBody>
          <a:bodyPr>
            <a:normAutofit/>
          </a:bodyPr>
          <a:lstStyle>
            <a:lvl1pPr algn="ctr">
              <a:defRPr sz="3600" b="1" spc="50"/>
            </a:lvl1pPr>
          </a:lstStyle>
          <a:p>
            <a:r>
              <a:rPr lang="en-US"/>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6400800"/>
            <a:ext cx="9143984" cy="457199"/>
          </a:xfrm>
          <a:prstGeom prst="rect">
            <a:avLst/>
          </a:prstGeom>
        </p:spPr>
      </p:pic>
    </p:spTree>
    <p:extLst>
      <p:ext uri="{BB962C8B-B14F-4D97-AF65-F5344CB8AC3E}">
        <p14:creationId xmlns:p14="http://schemas.microsoft.com/office/powerpoint/2010/main" val="1949337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6400800"/>
            <a:ext cx="9143984" cy="457199"/>
          </a:xfrm>
          <a:prstGeom prst="rect">
            <a:avLst/>
          </a:prstGeom>
        </p:spPr>
      </p:pic>
    </p:spTree>
    <p:extLst>
      <p:ext uri="{BB962C8B-B14F-4D97-AF65-F5344CB8AC3E}">
        <p14:creationId xmlns:p14="http://schemas.microsoft.com/office/powerpoint/2010/main" val="4217293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6400800"/>
            <a:ext cx="9143984" cy="457199"/>
          </a:xfrm>
          <a:prstGeom prst="rect">
            <a:avLst/>
          </a:prstGeom>
        </p:spPr>
      </p:pic>
    </p:spTree>
    <p:extLst>
      <p:ext uri="{BB962C8B-B14F-4D97-AF65-F5344CB8AC3E}">
        <p14:creationId xmlns:p14="http://schemas.microsoft.com/office/powerpoint/2010/main" val="3603391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_Logo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6400800"/>
            <a:ext cx="9143984" cy="457199"/>
          </a:xfrm>
          <a:prstGeom prst="rect">
            <a:avLst/>
          </a:prstGeom>
        </p:spPr>
      </p:pic>
    </p:spTree>
    <p:extLst>
      <p:ext uri="{BB962C8B-B14F-4D97-AF65-F5344CB8AC3E}">
        <p14:creationId xmlns:p14="http://schemas.microsoft.com/office/powerpoint/2010/main" val="2644612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76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_Dk Blue">
    <p:bg>
      <p:bgPr>
        <a:solidFill>
          <a:srgbClr val="13294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7999"/>
          </a:xfrm>
        </p:spPr>
        <p:txBody>
          <a:bodyPr anchor="ctr" anchorCtr="0">
            <a:normAutofit/>
          </a:bodyPr>
          <a:lstStyle>
            <a:lvl1pPr algn="ctr">
              <a:lnSpc>
                <a:spcPct val="100000"/>
              </a:lnSpc>
              <a:defRPr sz="3600" b="0" i="0" cap="none" spc="0" normalizeH="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6809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_Dk Grey">
    <p:bg>
      <p:bgPr>
        <a:solidFill>
          <a:srgbClr val="70737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7999"/>
          </a:xfrm>
        </p:spPr>
        <p:txBody>
          <a:bodyPr anchor="ctr" anchorCtr="0">
            <a:normAutofit/>
          </a:bodyPr>
          <a:lstStyle>
            <a:lvl1pPr algn="ctr">
              <a:lnSpc>
                <a:spcPct val="100000"/>
              </a:lnSpc>
              <a:defRPr sz="3600" b="0" i="0" cap="none" spc="0" normalizeH="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0196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_Orange">
    <p:bg>
      <p:bgPr>
        <a:solidFill>
          <a:srgbClr val="E84A2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7999"/>
          </a:xfrm>
        </p:spPr>
        <p:txBody>
          <a:bodyPr anchor="ctr" anchorCtr="0">
            <a:normAutofit/>
          </a:bodyPr>
          <a:lstStyle>
            <a:lvl1pPr algn="ctr">
              <a:lnSpc>
                <a:spcPct val="100000"/>
              </a:lnSpc>
              <a:defRPr sz="3600" b="0" i="0" cap="none" spc="0" normalizeH="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1521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_Lt Grey">
    <p:bg>
      <p:bgPr>
        <a:solidFill>
          <a:srgbClr val="D6D6D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7999"/>
          </a:xfrm>
        </p:spPr>
        <p:txBody>
          <a:bodyPr anchor="ctr" anchorCtr="0">
            <a:normAutofit/>
          </a:bodyPr>
          <a:lstStyle>
            <a:lvl1pPr algn="ctr">
              <a:lnSpc>
                <a:spcPct val="100000"/>
              </a:lnSpc>
              <a:defRPr sz="3600" b="0" i="0" cap="none" spc="0" normalizeH="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803708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oi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165739"/>
          </a:xfrm>
        </p:spPr>
        <p:txBody>
          <a:bodyPr anchor="ctr" anchorCtr="0">
            <a:normAutofit/>
          </a:bodyPr>
          <a:lstStyle>
            <a:lvl1pPr algn="ctr">
              <a:lnSpc>
                <a:spcPct val="100000"/>
              </a:lnSpc>
              <a:defRPr sz="3600" b="0" i="0" cap="none" spc="0" normalizeH="0">
                <a:solidFill>
                  <a:srgbClr val="000000"/>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6400800"/>
            <a:ext cx="9143984" cy="457199"/>
          </a:xfrm>
          <a:prstGeom prst="rect">
            <a:avLst/>
          </a:prstGeom>
        </p:spPr>
      </p:pic>
    </p:spTree>
    <p:extLst>
      <p:ext uri="{BB962C8B-B14F-4D97-AF65-F5344CB8AC3E}">
        <p14:creationId xmlns:p14="http://schemas.microsoft.com/office/powerpoint/2010/main" val="315956963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65127"/>
            <a:ext cx="9144000" cy="913699"/>
          </a:xfrm>
        </p:spPr>
        <p:txBody>
          <a:bodyPr>
            <a:normAutofit/>
          </a:bodyPr>
          <a:lstStyle>
            <a:lvl1pPr algn="ctr">
              <a:defRPr sz="3600" b="1" spc="50"/>
            </a:lvl1pPr>
          </a:lstStyle>
          <a:p>
            <a:r>
              <a:rPr lang="en-US"/>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6400800"/>
            <a:ext cx="9143984" cy="457199"/>
          </a:xfrm>
          <a:prstGeom prst="rect">
            <a:avLst/>
          </a:prstGeom>
        </p:spPr>
      </p:pic>
    </p:spTree>
    <p:extLst>
      <p:ext uri="{BB962C8B-B14F-4D97-AF65-F5344CB8AC3E}">
        <p14:creationId xmlns:p14="http://schemas.microsoft.com/office/powerpoint/2010/main" val="3437290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0" y="365127"/>
            <a:ext cx="9144000" cy="913699"/>
          </a:xfrm>
        </p:spPr>
        <p:txBody>
          <a:bodyPr>
            <a:normAutofit/>
          </a:bodyPr>
          <a:lstStyle>
            <a:lvl1pPr algn="ctr">
              <a:defRPr sz="3600" b="1" spc="50"/>
            </a:lvl1pPr>
          </a:lstStyle>
          <a:p>
            <a:r>
              <a:rPr lang="en-US"/>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6400800"/>
            <a:ext cx="9143984" cy="457199"/>
          </a:xfrm>
          <a:prstGeom prst="rect">
            <a:avLst/>
          </a:prstGeom>
        </p:spPr>
      </p:pic>
    </p:spTree>
    <p:extLst>
      <p:ext uri="{BB962C8B-B14F-4D97-AF65-F5344CB8AC3E}">
        <p14:creationId xmlns:p14="http://schemas.microsoft.com/office/powerpoint/2010/main" val="3908533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0" y="365127"/>
            <a:ext cx="9144000" cy="913699"/>
          </a:xfrm>
        </p:spPr>
        <p:txBody>
          <a:bodyPr>
            <a:normAutofit/>
          </a:bodyPr>
          <a:lstStyle>
            <a:lvl1pPr algn="ctr">
              <a:defRPr sz="3600" b="1" spc="50"/>
            </a:lvl1pPr>
          </a:lstStyle>
          <a:p>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6400800"/>
            <a:ext cx="9143984" cy="457199"/>
          </a:xfrm>
          <a:prstGeom prst="rect">
            <a:avLst/>
          </a:prstGeom>
        </p:spPr>
      </p:pic>
    </p:spTree>
    <p:extLst>
      <p:ext uri="{BB962C8B-B14F-4D97-AF65-F5344CB8AC3E}">
        <p14:creationId xmlns:p14="http://schemas.microsoft.com/office/powerpoint/2010/main" val="541879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297C6-1FA3-47BC-9BEF-FE5BEBB8E2DA}" type="slidenum">
              <a:rPr lang="en-US" smtClean="0"/>
              <a:t>‹#›</a:t>
            </a:fld>
            <a:endParaRPr lang="en-US"/>
          </a:p>
        </p:txBody>
      </p:sp>
    </p:spTree>
    <p:extLst>
      <p:ext uri="{BB962C8B-B14F-4D97-AF65-F5344CB8AC3E}">
        <p14:creationId xmlns:p14="http://schemas.microsoft.com/office/powerpoint/2010/main" val="338659699"/>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63" r:id="rId3"/>
    <p:sldLayoutId id="2147483670" r:id="rId4"/>
    <p:sldLayoutId id="2147483673" r:id="rId5"/>
    <p:sldLayoutId id="2147483672" r:id="rId6"/>
    <p:sldLayoutId id="2147483666" r:id="rId7"/>
    <p:sldLayoutId id="2147483662" r:id="rId8"/>
    <p:sldLayoutId id="2147483664" r:id="rId9"/>
    <p:sldLayoutId id="2147483665" r:id="rId10"/>
    <p:sldLayoutId id="2147483668" r:id="rId11"/>
    <p:sldLayoutId id="2147483669" r:id="rId12"/>
    <p:sldLayoutId id="2147483674" r:id="rId13"/>
    <p:sldLayoutId id="2147483667"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a:ea typeface="+mj-ea"/>
          <a:cs typeface="Arial"/>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3.tiff"/></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5.tif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30.tiff"/></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1.tiff"/></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chart" Target="../charts/chart2.xml"/><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www.istc.illinois.edu/"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hyperlink" Target="https://webmail.illinois.edu/owa/14.3.382.0/scripts/premium/redir.aspx?C=fN27EO1Qvx2VA4QLOVGIB7ckqk_850kJk7uOZPCxOqbOadGWRo_VCA..&amp;URL=http%3a%2f%2fwww.istc.illinois.edu%2fistcawards" TargetMode="External"/><Relationship Id="rId2" Type="http://schemas.openxmlformats.org/officeDocument/2006/relationships/hyperlink" Target="https://www.istc.illinois.edu/events/illinois_sustainability_awards" TargetMode="External"/><Relationship Id="rId1" Type="http://schemas.openxmlformats.org/officeDocument/2006/relationships/slideLayout" Target="../slideLayouts/slideLayout8.xml"/><Relationship Id="rId5" Type="http://schemas.openxmlformats.org/officeDocument/2006/relationships/image" Target="../media/image55.JP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hyperlink" Target="http://www.istc.illinois.edu/"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mailto:ihughes@illinois.edu"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image" Target="../media/image18.png"/><Relationship Id="rId5" Type="http://schemas.openxmlformats.org/officeDocument/2006/relationships/diagramQuickStyle" Target="../diagrams/quickStyle2.xml"/><Relationship Id="rId10" Type="http://schemas.openxmlformats.org/officeDocument/2006/relationships/image" Target="../media/image17.png"/><Relationship Id="rId4" Type="http://schemas.openxmlformats.org/officeDocument/2006/relationships/diagramLayout" Target="../diagrams/layout2.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475" y="1002145"/>
            <a:ext cx="8480130" cy="3724801"/>
          </a:xfrm>
          <a:prstGeom prst="rect">
            <a:avLst/>
          </a:prstGeom>
        </p:spPr>
      </p:pic>
    </p:spTree>
    <p:extLst>
      <p:ext uri="{BB962C8B-B14F-4D97-AF65-F5344CB8AC3E}">
        <p14:creationId xmlns:p14="http://schemas.microsoft.com/office/powerpoint/2010/main" val="541954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42168"/>
            <a:ext cx="8229600" cy="717249"/>
          </a:xfrm>
        </p:spPr>
        <p:txBody>
          <a:bodyPr>
            <a:normAutofit/>
          </a:bodyPr>
          <a:lstStyle/>
          <a:p>
            <a:r>
              <a:rPr lang="en-US" sz="4000" b="1" dirty="0">
                <a:solidFill>
                  <a:schemeClr val="accent2"/>
                </a:solidFill>
                <a:latin typeface="Calibri  "/>
              </a:rPr>
              <a:t>TAP Process</a:t>
            </a:r>
            <a:endParaRPr lang="en-US" sz="3200" b="1" dirty="0">
              <a:solidFill>
                <a:schemeClr val="accent1"/>
              </a:solidFill>
              <a:latin typeface="Calibri  "/>
            </a:endParaRPr>
          </a:p>
        </p:txBody>
      </p:sp>
      <p:graphicFrame>
        <p:nvGraphicFramePr>
          <p:cNvPr id="10" name="Diagram 9"/>
          <p:cNvGraphicFramePr/>
          <p:nvPr>
            <p:extLst>
              <p:ext uri="{D42A27DB-BD31-4B8C-83A1-F6EECF244321}">
                <p14:modId xmlns:p14="http://schemas.microsoft.com/office/powerpoint/2010/main" val="817010878"/>
              </p:ext>
            </p:extLst>
          </p:nvPr>
        </p:nvGraphicFramePr>
        <p:xfrm>
          <a:off x="3135086" y="595392"/>
          <a:ext cx="6019800" cy="576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95943" y="595392"/>
            <a:ext cx="3686860" cy="576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983560" y="1235990"/>
            <a:ext cx="2111626" cy="3292967"/>
          </a:xfrm>
          <a:prstGeom prst="rect">
            <a:avLst/>
          </a:prstGeom>
          <a:noFill/>
        </p:spPr>
        <p:txBody>
          <a:bodyPr wrap="square" lIns="91190" tIns="45600" rIns="91190" bIns="45600" rtlCol="0">
            <a:spAutoFit/>
          </a:bodyPr>
          <a:lstStyle/>
          <a:p>
            <a:pPr algn="ctr">
              <a:defRPr/>
            </a:pPr>
            <a:r>
              <a:rPr lang="en-US" sz="1600" b="1" kern="0" dirty="0">
                <a:solidFill>
                  <a:prstClr val="black"/>
                </a:solidFill>
                <a:latin typeface="Calibri" panose="020F0502020204030204" pitchFamily="34" charset="0"/>
              </a:rPr>
              <a:t>Benefits to Illinois</a:t>
            </a:r>
            <a:endParaRPr lang="en-US" sz="1600" kern="0" dirty="0">
              <a:solidFill>
                <a:prstClr val="black"/>
              </a:solidFill>
              <a:latin typeface="Calibri" panose="020F0502020204030204" pitchFamily="34" charset="0"/>
            </a:endParaRPr>
          </a:p>
          <a:p>
            <a:pPr algn="ctr">
              <a:defRPr/>
            </a:pPr>
            <a:endParaRPr lang="en-US" sz="1600" kern="0" dirty="0">
              <a:solidFill>
                <a:prstClr val="black"/>
              </a:solidFill>
              <a:latin typeface="Calibri" panose="020F0502020204030204" pitchFamily="34" charset="0"/>
            </a:endParaRPr>
          </a:p>
          <a:p>
            <a:pPr algn="ctr">
              <a:defRPr/>
            </a:pPr>
            <a:r>
              <a:rPr lang="en-US" sz="1600" b="1" kern="0" dirty="0">
                <a:solidFill>
                  <a:prstClr val="black"/>
                </a:solidFill>
                <a:latin typeface="Calibri" panose="020F0502020204030204" pitchFamily="34" charset="0"/>
              </a:rPr>
              <a:t>2016 Metrics</a:t>
            </a:r>
          </a:p>
          <a:p>
            <a:pPr algn="ctr">
              <a:defRPr/>
            </a:pPr>
            <a:endParaRPr lang="en-US" sz="1600" b="1" kern="0" dirty="0">
              <a:solidFill>
                <a:prstClr val="black"/>
              </a:solidFill>
              <a:latin typeface="Calibri" panose="020F0502020204030204" pitchFamily="34" charset="0"/>
            </a:endParaRPr>
          </a:p>
          <a:p>
            <a:pPr marL="284970" indent="-284970">
              <a:buFont typeface="Arial" panose="020B0604020202020204" pitchFamily="34" charset="0"/>
              <a:buChar char="•"/>
              <a:defRPr/>
            </a:pPr>
            <a:r>
              <a:rPr lang="en-US" sz="1600" kern="0" dirty="0">
                <a:solidFill>
                  <a:prstClr val="black"/>
                </a:solidFill>
                <a:latin typeface="Calibri" panose="020F0502020204030204" pitchFamily="34" charset="0"/>
              </a:rPr>
              <a:t>$1.1M+ Saved</a:t>
            </a:r>
          </a:p>
          <a:p>
            <a:pPr marL="284970" indent="-284970">
              <a:buFont typeface="Arial" panose="020B0604020202020204" pitchFamily="34" charset="0"/>
              <a:buChar char="•"/>
              <a:defRPr/>
            </a:pPr>
            <a:r>
              <a:rPr lang="en-US" sz="1600" kern="0" dirty="0">
                <a:solidFill>
                  <a:prstClr val="black"/>
                </a:solidFill>
                <a:latin typeface="Calibri" panose="020F0502020204030204" pitchFamily="34" charset="0"/>
              </a:rPr>
              <a:t>9,686 MtCO</a:t>
            </a:r>
            <a:r>
              <a:rPr lang="en-US" sz="1600" kern="0" baseline="-25000" dirty="0">
                <a:solidFill>
                  <a:prstClr val="black"/>
                </a:solidFill>
                <a:latin typeface="Calibri" panose="020F0502020204030204" pitchFamily="34" charset="0"/>
              </a:rPr>
              <a:t>2</a:t>
            </a:r>
            <a:r>
              <a:rPr lang="en-US" sz="1600" kern="0" dirty="0">
                <a:solidFill>
                  <a:prstClr val="black"/>
                </a:solidFill>
                <a:latin typeface="Calibri" panose="020F0502020204030204" pitchFamily="34" charset="0"/>
              </a:rPr>
              <a:t>e Reduced</a:t>
            </a:r>
          </a:p>
          <a:p>
            <a:pPr marL="284970" indent="-284970">
              <a:buFont typeface="Arial" panose="020B0604020202020204" pitchFamily="34" charset="0"/>
              <a:buChar char="•"/>
              <a:defRPr/>
            </a:pPr>
            <a:r>
              <a:rPr lang="en-US" sz="1600" kern="0" dirty="0">
                <a:solidFill>
                  <a:prstClr val="black"/>
                </a:solidFill>
                <a:latin typeface="Calibri" panose="020F0502020204030204" pitchFamily="34" charset="0"/>
              </a:rPr>
              <a:t>4,979,831 gal Water Saved</a:t>
            </a:r>
          </a:p>
          <a:p>
            <a:pPr marL="284970" indent="-284970">
              <a:buFont typeface="Arial" panose="020B0604020202020204" pitchFamily="34" charset="0"/>
              <a:buChar char="•"/>
              <a:defRPr/>
            </a:pPr>
            <a:r>
              <a:rPr lang="en-US" sz="1600" kern="0" dirty="0">
                <a:solidFill>
                  <a:prstClr val="black"/>
                </a:solidFill>
                <a:latin typeface="Calibri" panose="020F0502020204030204" pitchFamily="34" charset="0"/>
              </a:rPr>
              <a:t>10,606,054 kWh Saved </a:t>
            </a:r>
          </a:p>
          <a:p>
            <a:pPr marL="284970" indent="-284970">
              <a:buFont typeface="Arial" panose="020B0604020202020204" pitchFamily="34" charset="0"/>
              <a:buChar char="•"/>
              <a:defRPr/>
            </a:pPr>
            <a:r>
              <a:rPr lang="en-US" sz="1600" kern="0" dirty="0">
                <a:solidFill>
                  <a:prstClr val="black"/>
                </a:solidFill>
                <a:latin typeface="Calibri" panose="020F0502020204030204" pitchFamily="34" charset="0"/>
              </a:rPr>
              <a:t>241,646 </a:t>
            </a:r>
            <a:r>
              <a:rPr lang="en-US" sz="1600" kern="0" dirty="0" err="1">
                <a:solidFill>
                  <a:prstClr val="black"/>
                </a:solidFill>
                <a:latin typeface="Calibri" panose="020F0502020204030204" pitchFamily="34" charset="0"/>
              </a:rPr>
              <a:t>lb</a:t>
            </a:r>
            <a:r>
              <a:rPr lang="en-US" sz="1600" kern="0" dirty="0">
                <a:solidFill>
                  <a:prstClr val="black"/>
                </a:solidFill>
                <a:latin typeface="Calibri" panose="020F0502020204030204" pitchFamily="34" charset="0"/>
              </a:rPr>
              <a:t> Non-</a:t>
            </a:r>
            <a:r>
              <a:rPr lang="en-US" sz="1600" kern="0" dirty="0" err="1">
                <a:solidFill>
                  <a:prstClr val="black"/>
                </a:solidFill>
                <a:latin typeface="Calibri" panose="020F0502020204030204" pitchFamily="34" charset="0"/>
              </a:rPr>
              <a:t>Haz</a:t>
            </a:r>
            <a:r>
              <a:rPr lang="en-US" sz="1600" kern="0" dirty="0">
                <a:solidFill>
                  <a:prstClr val="black"/>
                </a:solidFill>
                <a:latin typeface="Calibri" panose="020F0502020204030204" pitchFamily="34" charset="0"/>
              </a:rPr>
              <a:t> Waste Reduction</a:t>
            </a:r>
            <a:endParaRPr lang="en-US" b="1" kern="0" dirty="0">
              <a:solidFill>
                <a:prstClr val="black"/>
              </a:solidFill>
              <a:latin typeface="Calibri" panose="020F0502020204030204" pitchFamily="34" charset="0"/>
            </a:endParaRPr>
          </a:p>
        </p:txBody>
      </p:sp>
    </p:spTree>
    <p:extLst>
      <p:ext uri="{BB962C8B-B14F-4D97-AF65-F5344CB8AC3E}">
        <p14:creationId xmlns:p14="http://schemas.microsoft.com/office/powerpoint/2010/main" val="645632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4" name="Rectangle 2"/>
          <p:cNvSpPr>
            <a:spLocks noChangeArrowheads="1"/>
          </p:cNvSpPr>
          <p:nvPr/>
        </p:nvSpPr>
        <p:spPr bwMode="auto">
          <a:xfrm>
            <a:off x="2209800" y="457200"/>
            <a:ext cx="6642100" cy="1097280"/>
          </a:xfrm>
          <a:prstGeom prst="rect">
            <a:avLst/>
          </a:prstGeom>
          <a:noFill/>
          <a:ln>
            <a:noFill/>
          </a:ln>
          <a:effectLst/>
        </p:spPr>
        <p:txBody>
          <a:bodyPr vert="horz" wrap="square" lIns="36476" tIns="36476" rIns="36476" bIns="36476" numCol="1" anchor="t" anchorCtr="0" compatLnSpc="1">
            <a:prstTxWarp prst="textNoShape">
              <a:avLst/>
            </a:prstTxWarp>
          </a:bodyPr>
          <a:lstStyle/>
          <a:p>
            <a:pPr fontAlgn="base">
              <a:spcBef>
                <a:spcPct val="0"/>
              </a:spcBef>
              <a:spcAft>
                <a:spcPct val="0"/>
              </a:spcAft>
            </a:pPr>
            <a:r>
              <a:rPr lang="en-US" altLang="en-US" sz="2400" b="1" dirty="0">
                <a:latin typeface="Calibri" pitchFamily="34" charset="0"/>
                <a:cs typeface="Arial" pitchFamily="34" charset="0"/>
              </a:rPr>
              <a:t>Assessments </a:t>
            </a:r>
            <a:r>
              <a:rPr kumimoji="0" lang="en-US" altLang="en-US" b="1" i="0" u="none" strike="noStrike" cap="none" normalizeH="0" baseline="0" dirty="0">
                <a:ln>
                  <a:noFill/>
                </a:ln>
                <a:effectLst/>
                <a:latin typeface="Calibri" pitchFamily="34" charset="0"/>
                <a:cs typeface="Arial" pitchFamily="34" charset="0"/>
              </a:rPr>
              <a:t> </a:t>
            </a:r>
          </a:p>
          <a:p>
            <a:pPr fontAlgn="base">
              <a:spcBef>
                <a:spcPct val="0"/>
              </a:spcBef>
              <a:spcAft>
                <a:spcPct val="0"/>
              </a:spcAft>
            </a:pPr>
            <a:r>
              <a:rPr kumimoji="0" lang="en-US" altLang="en-US" b="0" i="1" u="none" strike="noStrike" cap="none" normalizeH="0" baseline="0" dirty="0">
                <a:ln>
                  <a:noFill/>
                </a:ln>
                <a:effectLst/>
                <a:latin typeface="Calibri" pitchFamily="34" charset="0"/>
                <a:cs typeface="Arial" pitchFamily="34" charset="0"/>
              </a:rPr>
              <a:t>Evaluation of overall process and potential opportunities for efficiency and improvements both for process and material use optimization. </a:t>
            </a:r>
            <a:r>
              <a:rPr kumimoji="0" lang="en-US" altLang="en-US" b="0" i="1" u="none" strike="noStrike" cap="none" normalizeH="0" baseline="0" dirty="0">
                <a:ln>
                  <a:noFill/>
                </a:ln>
                <a:solidFill>
                  <a:srgbClr val="FFFFFF"/>
                </a:solidFill>
                <a:effectLst/>
                <a:latin typeface="Calibri" pitchFamily="34" charset="0"/>
                <a:cs typeface="Arial" pitchFamily="34" charset="0"/>
              </a:rPr>
              <a:t>optimization</a:t>
            </a:r>
            <a:r>
              <a:rPr kumimoji="0" lang="en-US" altLang="en-US" b="0" i="0" u="none" strike="noStrike" cap="none" normalizeH="0" baseline="0" dirty="0">
                <a:ln>
                  <a:noFill/>
                </a:ln>
                <a:solidFill>
                  <a:srgbClr val="FFFFFF"/>
                </a:solidFill>
                <a:effectLst/>
                <a:latin typeface="Calibri" pitchFamily="34" charset="0"/>
                <a:cs typeface="Arial" pitchFamily="34" charset="0"/>
              </a:rPr>
              <a:t>.</a:t>
            </a:r>
            <a:endParaRPr kumimoji="0" lang="en-US" altLang="en-US"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2"/>
          <p:cNvSpPr>
            <a:spLocks noChangeArrowheads="1"/>
          </p:cNvSpPr>
          <p:nvPr/>
        </p:nvSpPr>
        <p:spPr bwMode="auto">
          <a:xfrm>
            <a:off x="2198914" y="1709293"/>
            <a:ext cx="6642100" cy="1097280"/>
          </a:xfrm>
          <a:prstGeom prst="rect">
            <a:avLst/>
          </a:prstGeom>
          <a:noFill/>
          <a:ln>
            <a:noFill/>
          </a:ln>
          <a:effectLst/>
        </p:spPr>
        <p:txBody>
          <a:bodyPr vert="horz" wrap="square" lIns="36476" tIns="36476" rIns="36476" bIns="36476" numCol="1" anchor="t" anchorCtr="0" compatLnSpc="1">
            <a:prstTxWarp prst="textNoShape">
              <a:avLst/>
            </a:prstTxWarp>
          </a:bodyPr>
          <a:lstStyle/>
          <a:p>
            <a:pPr lvl="0" fontAlgn="base">
              <a:spcBef>
                <a:spcPct val="0"/>
              </a:spcBef>
              <a:spcAft>
                <a:spcPct val="0"/>
              </a:spcAft>
            </a:pPr>
            <a:r>
              <a:rPr lang="en-US" altLang="en-US" sz="2400" b="1" dirty="0">
                <a:latin typeface="Calibri" pitchFamily="34" charset="0"/>
                <a:cs typeface="Arial" pitchFamily="34" charset="0"/>
              </a:rPr>
              <a:t>Implementation/Certification </a:t>
            </a:r>
          </a:p>
          <a:p>
            <a:pPr lvl="0" fontAlgn="base">
              <a:spcBef>
                <a:spcPct val="0"/>
              </a:spcBef>
              <a:spcAft>
                <a:spcPct val="0"/>
              </a:spcAft>
            </a:pPr>
            <a:r>
              <a:rPr lang="en-US" altLang="en-US" i="1" dirty="0">
                <a:latin typeface="Calibri" pitchFamily="34" charset="0"/>
                <a:cs typeface="Arial" pitchFamily="34" charset="0"/>
              </a:rPr>
              <a:t>Assist in project management to provide a solution to complex challenges; from scoping projects and monitoring them as they move towards a successful outcome</a:t>
            </a:r>
            <a:r>
              <a:rPr lang="en-US" altLang="en-US" dirty="0">
                <a:latin typeface="Arial" pitchFamily="34" charset="0"/>
                <a:cs typeface="Arial" pitchFamily="34" charset="0"/>
              </a:rPr>
              <a:t>.</a:t>
            </a:r>
            <a:endParaRPr kumimoji="0" lang="en-US" altLang="en-US" b="0" i="0" u="none" strike="noStrike" cap="none" normalizeH="0" baseline="0" dirty="0">
              <a:ln>
                <a:noFill/>
              </a:ln>
              <a:solidFill>
                <a:schemeClr val="tx1"/>
              </a:solidFill>
              <a:effectLst/>
              <a:latin typeface="Arial" pitchFamily="34" charset="0"/>
              <a:cs typeface="Arial" pitchFamily="34" charset="0"/>
            </a:endParaRPr>
          </a:p>
        </p:txBody>
      </p:sp>
      <p:sp>
        <p:nvSpPr>
          <p:cNvPr id="10" name="Rectangle 2"/>
          <p:cNvSpPr>
            <a:spLocks noChangeArrowheads="1"/>
          </p:cNvSpPr>
          <p:nvPr/>
        </p:nvSpPr>
        <p:spPr bwMode="auto">
          <a:xfrm>
            <a:off x="2233160" y="3124200"/>
            <a:ext cx="6642100" cy="1097280"/>
          </a:xfrm>
          <a:prstGeom prst="rect">
            <a:avLst/>
          </a:prstGeom>
          <a:noFill/>
          <a:ln>
            <a:noFill/>
          </a:ln>
          <a:effectLst/>
        </p:spPr>
        <p:txBody>
          <a:bodyPr vert="horz" wrap="square" lIns="36476" tIns="36476" rIns="36476" bIns="36476" numCol="1" anchor="t" anchorCtr="0" compatLnSpc="1">
            <a:prstTxWarp prst="textNoShape">
              <a:avLst/>
            </a:prstTxWarp>
          </a:bodyPr>
          <a:lstStyle/>
          <a:p>
            <a:pPr lvl="0" fontAlgn="base">
              <a:spcBef>
                <a:spcPct val="0"/>
              </a:spcBef>
              <a:spcAft>
                <a:spcPct val="0"/>
              </a:spcAft>
            </a:pPr>
            <a:r>
              <a:rPr lang="en-US" altLang="en-US" sz="2400" b="1" dirty="0">
                <a:latin typeface="Calibri" pitchFamily="34" charset="0"/>
                <a:cs typeface="Arial" pitchFamily="34" charset="0"/>
              </a:rPr>
              <a:t>Process Optimization </a:t>
            </a:r>
          </a:p>
          <a:p>
            <a:pPr fontAlgn="base">
              <a:spcBef>
                <a:spcPct val="0"/>
              </a:spcBef>
              <a:spcAft>
                <a:spcPct val="0"/>
              </a:spcAft>
            </a:pPr>
            <a:r>
              <a:rPr lang="en-US" altLang="en-US" i="1" dirty="0">
                <a:latin typeface="Calibri" pitchFamily="34" charset="0"/>
                <a:cs typeface="Arial" pitchFamily="34" charset="0"/>
              </a:rPr>
              <a:t>Deep analysis and mapping of a process line through a sustainable lens, to minimize costs, maximize through-put and efficiencies.</a:t>
            </a:r>
            <a:endParaRPr kumimoji="0" lang="en-US" altLang="en-US" b="0" i="0" u="none" strike="noStrike" cap="none" normalizeH="0" baseline="0" dirty="0">
              <a:ln>
                <a:noFill/>
              </a:ln>
              <a:effectLst/>
              <a:latin typeface="Arial" pitchFamily="34" charset="0"/>
              <a:cs typeface="Arial" pitchFamily="34" charset="0"/>
            </a:endParaRPr>
          </a:p>
        </p:txBody>
      </p:sp>
      <p:sp>
        <p:nvSpPr>
          <p:cNvPr id="12" name="Rectangle 2"/>
          <p:cNvSpPr>
            <a:spLocks noChangeArrowheads="1"/>
          </p:cNvSpPr>
          <p:nvPr/>
        </p:nvSpPr>
        <p:spPr bwMode="auto">
          <a:xfrm>
            <a:off x="2254931" y="4419600"/>
            <a:ext cx="6642100" cy="1097280"/>
          </a:xfrm>
          <a:prstGeom prst="rect">
            <a:avLst/>
          </a:prstGeom>
          <a:noFill/>
          <a:ln>
            <a:noFill/>
          </a:ln>
          <a:effectLst/>
        </p:spPr>
        <p:txBody>
          <a:bodyPr vert="horz" wrap="square" lIns="36476" tIns="36476" rIns="36476" bIns="36476" numCol="1" anchor="t" anchorCtr="0" compatLnSpc="1">
            <a:prstTxWarp prst="textNoShape">
              <a:avLst/>
            </a:prstTxWarp>
          </a:bodyPr>
          <a:lstStyle/>
          <a:p>
            <a:pPr lvl="0" fontAlgn="base">
              <a:spcBef>
                <a:spcPct val="0"/>
              </a:spcBef>
              <a:spcAft>
                <a:spcPct val="0"/>
              </a:spcAft>
            </a:pPr>
            <a:r>
              <a:rPr lang="en-US" altLang="en-US" sz="2400" b="1" dirty="0">
                <a:latin typeface="Calibri" pitchFamily="34" charset="0"/>
                <a:cs typeface="Arial" pitchFamily="34" charset="0"/>
              </a:rPr>
              <a:t>Outreach </a:t>
            </a:r>
          </a:p>
          <a:p>
            <a:pPr fontAlgn="base">
              <a:spcBef>
                <a:spcPct val="0"/>
              </a:spcBef>
              <a:spcAft>
                <a:spcPct val="0"/>
              </a:spcAft>
            </a:pPr>
            <a:r>
              <a:rPr lang="en-US" altLang="en-US" i="1" dirty="0">
                <a:latin typeface="Calibri" pitchFamily="34" charset="0"/>
                <a:cs typeface="Arial" pitchFamily="34" charset="0"/>
              </a:rPr>
              <a:t>Assist in communicating a sustainability message within an organization to enable an environment of change.</a:t>
            </a:r>
            <a:endParaRPr kumimoji="0" lang="en-US" altLang="en-US" b="0" i="0" u="none" strike="noStrike" cap="none" normalizeH="0" baseline="0" dirty="0">
              <a:ln>
                <a:noFill/>
              </a:ln>
              <a:effectLst/>
              <a:latin typeface="Arial" pitchFamily="34" charset="0"/>
              <a:cs typeface="Arial" pitchFamily="34" charset="0"/>
            </a:endParaRPr>
          </a:p>
        </p:txBody>
      </p:sp>
      <p:pic>
        <p:nvPicPr>
          <p:cNvPr id="13" name="Picture 2" descr="IconFactory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331" y="594360"/>
            <a:ext cx="82511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8" name="Rounded Rectangle 27"/>
          <p:cNvSpPr/>
          <p:nvPr/>
        </p:nvSpPr>
        <p:spPr>
          <a:xfrm>
            <a:off x="753523" y="1766571"/>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1489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36" name="Picture 3" descr="IconIndustry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941" y="1846453"/>
            <a:ext cx="820824"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7" name="Picture 4" descr="IconPan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829" y="3194774"/>
            <a:ext cx="825102"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8" name="Picture 5" descr="IconNetwork7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829" y="4570044"/>
            <a:ext cx="82296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535151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13" name="Picture 2" descr="IconFactory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331" y="594360"/>
            <a:ext cx="82511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 name="TextBox 2"/>
          <p:cNvSpPr txBox="1"/>
          <p:nvPr/>
        </p:nvSpPr>
        <p:spPr>
          <a:xfrm>
            <a:off x="2161617" y="1829986"/>
            <a:ext cx="6850517" cy="1015420"/>
          </a:xfrm>
          <a:prstGeom prst="rect">
            <a:avLst/>
          </a:prstGeom>
          <a:noFill/>
        </p:spPr>
        <p:txBody>
          <a:bodyPr wrap="square" lIns="91190" tIns="45600" rIns="91190" bIns="45600" rtlCol="0">
            <a:spAutoFit/>
          </a:bodyPr>
          <a:lstStyle/>
          <a:p>
            <a:r>
              <a:rPr lang="en-US" sz="6000" b="1" dirty="0"/>
              <a:t>Assessments</a:t>
            </a:r>
          </a:p>
        </p:txBody>
      </p:sp>
    </p:spTree>
    <p:extLst>
      <p:ext uri="{BB962C8B-B14F-4D97-AF65-F5344CB8AC3E}">
        <p14:creationId xmlns:p14="http://schemas.microsoft.com/office/powerpoint/2010/main" val="1419822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2" name="Rectangle 2"/>
          <p:cNvSpPr>
            <a:spLocks noChangeArrowheads="1"/>
          </p:cNvSpPr>
          <p:nvPr/>
        </p:nvSpPr>
        <p:spPr bwMode="auto">
          <a:xfrm>
            <a:off x="2265826" y="1543160"/>
            <a:ext cx="6642100" cy="1589314"/>
          </a:xfrm>
          <a:prstGeom prst="rect">
            <a:avLst/>
          </a:prstGeom>
          <a:noFill/>
          <a:ln>
            <a:noFill/>
          </a:ln>
          <a:effectLst/>
        </p:spPr>
        <p:txBody>
          <a:bodyPr vert="horz" wrap="square" lIns="36476" tIns="36476" rIns="36476" bIns="36476" numCol="1" anchor="t" anchorCtr="0" compatLnSpc="1">
            <a:prstTxWarp prst="textNoShape">
              <a:avLst/>
            </a:prstTxWarp>
          </a:bodyPr>
          <a:lstStyle/>
          <a:p>
            <a:pPr fontAlgn="base">
              <a:spcBef>
                <a:spcPct val="0"/>
              </a:spcBef>
              <a:spcAft>
                <a:spcPct val="0"/>
              </a:spcAft>
            </a:pPr>
            <a:r>
              <a:rPr lang="en-US" sz="2400" dirty="0">
                <a:solidFill>
                  <a:srgbClr val="000000"/>
                </a:solidFill>
                <a:latin typeface="Calibri" panose="020F0502020204030204" pitchFamily="34" charset="0"/>
              </a:rPr>
              <a:t>A customized assessment of production processes to reduce energy &amp; water consumption, minimize carbon footprint, reduce waste, increase productivity, and drive innovation.</a:t>
            </a:r>
          </a:p>
          <a:p>
            <a:pPr lvl="0" fontAlgn="base">
              <a:spcBef>
                <a:spcPct val="0"/>
              </a:spcBef>
              <a:spcAft>
                <a:spcPct val="0"/>
              </a:spcAft>
            </a:pPr>
            <a:endParaRPr kumimoji="0" lang="en-US" altLang="en-US" b="0" i="0" u="none" strike="noStrike" cap="none" normalizeH="0" baseline="0" dirty="0">
              <a:ln>
                <a:noFill/>
              </a:ln>
              <a:effectLst/>
              <a:latin typeface="Arial" pitchFamily="34" charset="0"/>
              <a:cs typeface="Arial" pitchFamily="34" charset="0"/>
            </a:endParaRPr>
          </a:p>
        </p:txBody>
      </p:sp>
      <p:pic>
        <p:nvPicPr>
          <p:cNvPr id="13" name="Picture 2" descr="IconFactory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331" y="594360"/>
            <a:ext cx="82511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 name="TextBox 2"/>
          <p:cNvSpPr txBox="1"/>
          <p:nvPr/>
        </p:nvSpPr>
        <p:spPr>
          <a:xfrm>
            <a:off x="2161618" y="514480"/>
            <a:ext cx="6850517" cy="522978"/>
          </a:xfrm>
          <a:prstGeom prst="rect">
            <a:avLst/>
          </a:prstGeom>
          <a:noFill/>
        </p:spPr>
        <p:txBody>
          <a:bodyPr wrap="square" lIns="91190" tIns="45600" rIns="91190" bIns="45600" rtlCol="0">
            <a:spAutoFit/>
          </a:bodyPr>
          <a:lstStyle/>
          <a:p>
            <a:r>
              <a:rPr lang="en-US" sz="2800" b="1" dirty="0"/>
              <a:t>Comprehensive Assessment</a:t>
            </a:r>
          </a:p>
        </p:txBody>
      </p:sp>
      <p:pic>
        <p:nvPicPr>
          <p:cNvPr id="2" name="Picture 1">
            <a:extLst>
              <a:ext uri="{FF2B5EF4-FFF2-40B4-BE49-F238E27FC236}">
                <a16:creationId xmlns:a16="http://schemas.microsoft.com/office/drawing/2014/main" id="{E67E34F4-3858-C748-982B-0AE0C2F51D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18509" y="3711796"/>
            <a:ext cx="3906982" cy="2604655"/>
          </a:xfrm>
          <a:prstGeom prst="rect">
            <a:avLst/>
          </a:prstGeom>
        </p:spPr>
      </p:pic>
    </p:spTree>
    <p:extLst>
      <p:ext uri="{BB962C8B-B14F-4D97-AF65-F5344CB8AC3E}">
        <p14:creationId xmlns:p14="http://schemas.microsoft.com/office/powerpoint/2010/main" val="1950265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dirty="0"/>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2" name="Rectangle 2"/>
          <p:cNvSpPr>
            <a:spLocks noChangeArrowheads="1"/>
          </p:cNvSpPr>
          <p:nvPr/>
        </p:nvSpPr>
        <p:spPr bwMode="auto">
          <a:xfrm>
            <a:off x="2265817" y="1153886"/>
            <a:ext cx="6642100" cy="2680968"/>
          </a:xfrm>
          <a:prstGeom prst="rect">
            <a:avLst/>
          </a:prstGeom>
          <a:noFill/>
          <a:ln>
            <a:noFill/>
          </a:ln>
          <a:effectLst/>
        </p:spPr>
        <p:txBody>
          <a:bodyPr vert="horz" wrap="square" lIns="36476" tIns="36476" rIns="36476" bIns="36476" numCol="1" anchor="t" anchorCtr="0" compatLnSpc="1">
            <a:prstTxWarp prst="textNoShape">
              <a:avLst/>
            </a:prstTxWarp>
          </a:bodyPr>
          <a:lstStyle/>
          <a:p>
            <a:pPr lvl="0" fontAlgn="base">
              <a:spcBef>
                <a:spcPct val="0"/>
              </a:spcBef>
              <a:spcAft>
                <a:spcPct val="0"/>
              </a:spcAft>
            </a:pPr>
            <a:endParaRPr lang="en-US" sz="2400" dirty="0">
              <a:solidFill>
                <a:srgbClr val="000000"/>
              </a:solidFill>
              <a:latin typeface="Calibri" panose="020F0502020204030204" pitchFamily="34" charset="0"/>
            </a:endParaRPr>
          </a:p>
          <a:p>
            <a:pPr lvl="0" fontAlgn="base">
              <a:spcBef>
                <a:spcPct val="0"/>
              </a:spcBef>
              <a:spcAft>
                <a:spcPct val="0"/>
              </a:spcAft>
            </a:pPr>
            <a:r>
              <a:rPr lang="en-US" sz="2400" dirty="0">
                <a:solidFill>
                  <a:srgbClr val="000000"/>
                </a:solidFill>
                <a:latin typeface="Calibri" panose="020F0502020204030204" pitchFamily="34" charset="0"/>
              </a:rPr>
              <a:t>Provide a variety of cost-effective, sustainable waste minimization and diversion services to improve existing waste management processes.</a:t>
            </a:r>
          </a:p>
          <a:p>
            <a:pPr lvl="0" fontAlgn="base">
              <a:spcBef>
                <a:spcPct val="0"/>
              </a:spcBef>
              <a:spcAft>
                <a:spcPct val="0"/>
              </a:spcAft>
            </a:pPr>
            <a:endParaRPr kumimoji="0" lang="en-US" altLang="en-US" b="0" i="0" u="none" strike="noStrike" cap="none" normalizeH="0" baseline="0" dirty="0">
              <a:ln>
                <a:noFill/>
              </a:ln>
              <a:effectLst/>
              <a:latin typeface="Arial" pitchFamily="34" charset="0"/>
              <a:cs typeface="Arial" pitchFamily="34" charset="0"/>
            </a:endParaRPr>
          </a:p>
        </p:txBody>
      </p:sp>
      <p:pic>
        <p:nvPicPr>
          <p:cNvPr id="13" name="Picture 2" descr="IconFactory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331" y="594360"/>
            <a:ext cx="82511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 name="TextBox 2"/>
          <p:cNvSpPr txBox="1"/>
          <p:nvPr/>
        </p:nvSpPr>
        <p:spPr>
          <a:xfrm>
            <a:off x="2161618" y="514480"/>
            <a:ext cx="6850517" cy="522978"/>
          </a:xfrm>
          <a:prstGeom prst="rect">
            <a:avLst/>
          </a:prstGeom>
          <a:noFill/>
        </p:spPr>
        <p:txBody>
          <a:bodyPr wrap="square" lIns="91190" tIns="45600" rIns="91190" bIns="45600" rtlCol="0">
            <a:spAutoFit/>
          </a:bodyPr>
          <a:lstStyle/>
          <a:p>
            <a:r>
              <a:rPr lang="en-US" sz="2800" b="1" dirty="0"/>
              <a:t>Waste Characterization</a:t>
            </a:r>
          </a:p>
        </p:txBody>
      </p:sp>
      <p:pic>
        <p:nvPicPr>
          <p:cNvPr id="2" name="Picture 1">
            <a:extLst>
              <a:ext uri="{FF2B5EF4-FFF2-40B4-BE49-F238E27FC236}">
                <a16:creationId xmlns:a16="http://schemas.microsoft.com/office/drawing/2014/main" id="{134662BA-3203-2C4F-8573-1A059FC361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85258" y="3711796"/>
            <a:ext cx="3973483" cy="2648989"/>
          </a:xfrm>
          <a:prstGeom prst="rect">
            <a:avLst/>
          </a:prstGeom>
        </p:spPr>
      </p:pic>
    </p:spTree>
    <p:extLst>
      <p:ext uri="{BB962C8B-B14F-4D97-AF65-F5344CB8AC3E}">
        <p14:creationId xmlns:p14="http://schemas.microsoft.com/office/powerpoint/2010/main" val="4149586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78738"/>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dirty="0"/>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2" name="Rectangle 2"/>
          <p:cNvSpPr>
            <a:spLocks noChangeArrowheads="1"/>
          </p:cNvSpPr>
          <p:nvPr/>
        </p:nvSpPr>
        <p:spPr bwMode="auto">
          <a:xfrm>
            <a:off x="2265817" y="1153886"/>
            <a:ext cx="6642100" cy="2680968"/>
          </a:xfrm>
          <a:prstGeom prst="rect">
            <a:avLst/>
          </a:prstGeom>
          <a:noFill/>
          <a:ln>
            <a:noFill/>
          </a:ln>
          <a:effectLst/>
        </p:spPr>
        <p:txBody>
          <a:bodyPr vert="horz" wrap="square" lIns="36476" tIns="36476" rIns="36476" bIns="36476" numCol="1" anchor="t" anchorCtr="0" compatLnSpc="1">
            <a:prstTxWarp prst="textNoShape">
              <a:avLst/>
            </a:prstTxWarp>
          </a:bodyPr>
          <a:lstStyle/>
          <a:p>
            <a:pPr lvl="0" fontAlgn="base">
              <a:spcBef>
                <a:spcPct val="0"/>
              </a:spcBef>
              <a:spcAft>
                <a:spcPct val="0"/>
              </a:spcAft>
            </a:pPr>
            <a:endParaRPr lang="en-US" sz="2400" dirty="0"/>
          </a:p>
          <a:p>
            <a:pPr lvl="0" fontAlgn="base">
              <a:spcBef>
                <a:spcPct val="0"/>
              </a:spcBef>
              <a:spcAft>
                <a:spcPct val="0"/>
              </a:spcAft>
            </a:pPr>
            <a:r>
              <a:rPr lang="en-US" sz="2400" dirty="0"/>
              <a:t>Provide a detailed picture of a site’s water use and consumption patterns, including cost analysis, highlighting payback and environmental benefits.</a:t>
            </a:r>
            <a:endParaRPr lang="en-US" sz="2400" dirty="0">
              <a:solidFill>
                <a:srgbClr val="000000"/>
              </a:solidFill>
              <a:latin typeface="Calibri" panose="020F0502020204030204" pitchFamily="34" charset="0"/>
            </a:endParaRPr>
          </a:p>
          <a:p>
            <a:pPr lvl="0" fontAlgn="base">
              <a:spcBef>
                <a:spcPct val="0"/>
              </a:spcBef>
              <a:spcAft>
                <a:spcPct val="0"/>
              </a:spcAft>
            </a:pPr>
            <a:endParaRPr kumimoji="0" lang="en-US" altLang="en-US" b="0" i="0" u="none" strike="noStrike" cap="none" normalizeH="0" baseline="0" dirty="0">
              <a:ln>
                <a:noFill/>
              </a:ln>
              <a:effectLst/>
              <a:latin typeface="Arial" pitchFamily="34" charset="0"/>
              <a:cs typeface="Arial" pitchFamily="34" charset="0"/>
            </a:endParaRPr>
          </a:p>
        </p:txBody>
      </p:sp>
      <p:pic>
        <p:nvPicPr>
          <p:cNvPr id="13" name="Picture 2" descr="IconFactory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331" y="594360"/>
            <a:ext cx="82511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 name="TextBox 2"/>
          <p:cNvSpPr txBox="1"/>
          <p:nvPr/>
        </p:nvSpPr>
        <p:spPr>
          <a:xfrm>
            <a:off x="2161618" y="514480"/>
            <a:ext cx="6850517" cy="522978"/>
          </a:xfrm>
          <a:prstGeom prst="rect">
            <a:avLst/>
          </a:prstGeom>
          <a:noFill/>
        </p:spPr>
        <p:txBody>
          <a:bodyPr wrap="square" lIns="91190" tIns="45600" rIns="91190" bIns="45600" rtlCol="0">
            <a:spAutoFit/>
          </a:bodyPr>
          <a:lstStyle/>
          <a:p>
            <a:r>
              <a:rPr lang="en-US" sz="2800" b="1" dirty="0"/>
              <a:t>Water Efficiency and Conservation</a:t>
            </a:r>
          </a:p>
        </p:txBody>
      </p:sp>
      <p:pic>
        <p:nvPicPr>
          <p:cNvPr id="2" name="Picture 1">
            <a:extLst>
              <a:ext uri="{FF2B5EF4-FFF2-40B4-BE49-F238E27FC236}">
                <a16:creationId xmlns:a16="http://schemas.microsoft.com/office/drawing/2014/main" id="{02D2EA12-C490-264E-B861-F30CE155AF26}"/>
              </a:ext>
            </a:extLst>
          </p:cNvPr>
          <p:cNvPicPr>
            <a:picLocks noChangeAspect="1"/>
          </p:cNvPicPr>
          <p:nvPr/>
        </p:nvPicPr>
        <p:blipFill>
          <a:blip r:embed="rId4"/>
          <a:stretch>
            <a:fillRect/>
          </a:stretch>
        </p:blipFill>
        <p:spPr>
          <a:xfrm>
            <a:off x="2626822" y="3716770"/>
            <a:ext cx="3940231" cy="2626820"/>
          </a:xfrm>
          <a:prstGeom prst="rect">
            <a:avLst/>
          </a:prstGeom>
        </p:spPr>
      </p:pic>
    </p:spTree>
    <p:extLst>
      <p:ext uri="{BB962C8B-B14F-4D97-AF65-F5344CB8AC3E}">
        <p14:creationId xmlns:p14="http://schemas.microsoft.com/office/powerpoint/2010/main" val="794325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36" name="Picture 3" descr="IconIndustry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474" y="1926216"/>
            <a:ext cx="820824"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Box 2"/>
          <p:cNvSpPr txBox="1"/>
          <p:nvPr/>
        </p:nvSpPr>
        <p:spPr>
          <a:xfrm>
            <a:off x="2161617" y="1480861"/>
            <a:ext cx="6850517" cy="1938750"/>
          </a:xfrm>
          <a:prstGeom prst="rect">
            <a:avLst/>
          </a:prstGeom>
          <a:noFill/>
        </p:spPr>
        <p:txBody>
          <a:bodyPr wrap="square" lIns="91190" tIns="45600" rIns="91190" bIns="45600" rtlCol="0">
            <a:spAutoFit/>
          </a:bodyPr>
          <a:lstStyle/>
          <a:p>
            <a:pPr algn="ctr"/>
            <a:r>
              <a:rPr lang="en-US" sz="6000" b="1" dirty="0"/>
              <a:t>Implementation and Certification</a:t>
            </a:r>
          </a:p>
        </p:txBody>
      </p:sp>
    </p:spTree>
    <p:extLst>
      <p:ext uri="{BB962C8B-B14F-4D97-AF65-F5344CB8AC3E}">
        <p14:creationId xmlns:p14="http://schemas.microsoft.com/office/powerpoint/2010/main" val="1171032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2" name="Rectangle 2"/>
          <p:cNvSpPr>
            <a:spLocks noChangeArrowheads="1"/>
          </p:cNvSpPr>
          <p:nvPr/>
        </p:nvSpPr>
        <p:spPr bwMode="auto">
          <a:xfrm>
            <a:off x="2265817" y="1153886"/>
            <a:ext cx="6642100" cy="2680968"/>
          </a:xfrm>
          <a:prstGeom prst="rect">
            <a:avLst/>
          </a:prstGeom>
          <a:noFill/>
          <a:ln>
            <a:noFill/>
          </a:ln>
          <a:effectLst/>
        </p:spPr>
        <p:txBody>
          <a:bodyPr vert="horz" wrap="square" lIns="36476" tIns="36476" rIns="36476" bIns="36476" numCol="1" anchor="t" anchorCtr="0" compatLnSpc="1">
            <a:prstTxWarp prst="textNoShape">
              <a:avLst/>
            </a:prstTxWarp>
          </a:bodyPr>
          <a:lstStyle/>
          <a:p>
            <a:pPr lvl="0" fontAlgn="base">
              <a:spcBef>
                <a:spcPct val="0"/>
              </a:spcBef>
              <a:spcAft>
                <a:spcPct val="0"/>
              </a:spcAft>
            </a:pPr>
            <a:endParaRPr kumimoji="0" lang="en-US" altLang="en-US" b="0" i="0" u="none" strike="noStrike" cap="none" normalizeH="0" baseline="0" dirty="0">
              <a:ln>
                <a:noFill/>
              </a:ln>
              <a:effectLst/>
              <a:cs typeface="Arial" pitchFamily="34" charset="0"/>
            </a:endParaRPr>
          </a:p>
          <a:p>
            <a:pPr lvl="0" fontAlgn="base">
              <a:spcBef>
                <a:spcPct val="0"/>
              </a:spcBef>
              <a:spcAft>
                <a:spcPct val="0"/>
              </a:spcAft>
            </a:pPr>
            <a:r>
              <a:rPr lang="en-US" altLang="en-US" sz="2400" dirty="0">
                <a:cs typeface="Arial" pitchFamily="34" charset="0"/>
              </a:rPr>
              <a:t>Analyze materials, equipment or techniques to evaluate how they affect waste streams, to impact process efficiency and remove hazards.</a:t>
            </a:r>
          </a:p>
        </p:txBody>
      </p:sp>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36" name="Picture 3" descr="IconIndustry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74" y="1926337"/>
            <a:ext cx="820824"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Box 2"/>
          <p:cNvSpPr txBox="1"/>
          <p:nvPr/>
        </p:nvSpPr>
        <p:spPr>
          <a:xfrm>
            <a:off x="2161618" y="514480"/>
            <a:ext cx="6850517" cy="522978"/>
          </a:xfrm>
          <a:prstGeom prst="rect">
            <a:avLst/>
          </a:prstGeom>
          <a:noFill/>
        </p:spPr>
        <p:txBody>
          <a:bodyPr wrap="square" lIns="91190" tIns="45600" rIns="91190" bIns="45600" rtlCol="0">
            <a:spAutoFit/>
          </a:bodyPr>
          <a:lstStyle/>
          <a:p>
            <a:r>
              <a:rPr lang="en-US" sz="2800" b="1" dirty="0"/>
              <a:t>Pilot Evaluations and Trials</a:t>
            </a:r>
          </a:p>
        </p:txBody>
      </p:sp>
      <p:graphicFrame>
        <p:nvGraphicFramePr>
          <p:cNvPr id="10" name="Diagram 9">
            <a:extLst>
              <a:ext uri="{FF2B5EF4-FFF2-40B4-BE49-F238E27FC236}">
                <a16:creationId xmlns:a16="http://schemas.microsoft.com/office/drawing/2014/main" id="{0ED47746-30A3-C948-98B2-0436918FE013}"/>
              </a:ext>
            </a:extLst>
          </p:cNvPr>
          <p:cNvGraphicFramePr/>
          <p:nvPr>
            <p:extLst>
              <p:ext uri="{D42A27DB-BD31-4B8C-83A1-F6EECF244321}">
                <p14:modId xmlns:p14="http://schemas.microsoft.com/office/powerpoint/2010/main" val="3671564770"/>
              </p:ext>
            </p:extLst>
          </p:nvPr>
        </p:nvGraphicFramePr>
        <p:xfrm>
          <a:off x="3567427" y="3894309"/>
          <a:ext cx="3006671" cy="21465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37902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2" name="Rectangle 2"/>
          <p:cNvSpPr>
            <a:spLocks noChangeArrowheads="1"/>
          </p:cNvSpPr>
          <p:nvPr/>
        </p:nvSpPr>
        <p:spPr bwMode="auto">
          <a:xfrm>
            <a:off x="2265817" y="1153886"/>
            <a:ext cx="6642100" cy="4781343"/>
          </a:xfrm>
          <a:prstGeom prst="rect">
            <a:avLst/>
          </a:prstGeom>
          <a:noFill/>
          <a:ln>
            <a:noFill/>
          </a:ln>
          <a:effectLst/>
        </p:spPr>
        <p:txBody>
          <a:bodyPr vert="horz" wrap="square" lIns="36476" tIns="36476" rIns="36476" bIns="36476" numCol="1" anchor="t" anchorCtr="0" compatLnSpc="1">
            <a:prstTxWarp prst="textNoShape">
              <a:avLst/>
            </a:prstTxWarp>
          </a:bodyPr>
          <a:lstStyle/>
          <a:p>
            <a:pPr lvl="0" fontAlgn="base">
              <a:spcBef>
                <a:spcPct val="0"/>
              </a:spcBef>
              <a:spcAft>
                <a:spcPct val="0"/>
              </a:spcAft>
            </a:pPr>
            <a:endParaRPr kumimoji="0" lang="en-US" altLang="en-US" b="0" i="0" u="none" strike="noStrike" cap="none" normalizeH="0" baseline="0" dirty="0">
              <a:ln>
                <a:noFill/>
              </a:ln>
              <a:effectLst/>
              <a:cs typeface="Arial" pitchFamily="34" charset="0"/>
            </a:endParaRPr>
          </a:p>
          <a:p>
            <a:pPr lvl="0" fontAlgn="base">
              <a:spcBef>
                <a:spcPct val="0"/>
              </a:spcBef>
              <a:spcAft>
                <a:spcPct val="0"/>
              </a:spcAft>
            </a:pPr>
            <a:r>
              <a:rPr lang="en-US" altLang="en-US" sz="2400" dirty="0">
                <a:cs typeface="Arial" pitchFamily="34" charset="0"/>
              </a:rPr>
              <a:t>A verifiable framework to help business determine best green practice opportunities to save money, reduce waste, and increase efficiency.  We provide hands-on certification assistance to help companies reach accreditation.</a:t>
            </a:r>
          </a:p>
          <a:p>
            <a:pPr lvl="0" fontAlgn="base">
              <a:spcBef>
                <a:spcPct val="0"/>
              </a:spcBef>
              <a:spcAft>
                <a:spcPct val="0"/>
              </a:spcAft>
            </a:pPr>
            <a:endParaRPr lang="en-US" altLang="en-US" sz="2400" dirty="0">
              <a:cs typeface="Arial" pitchFamily="34" charset="0"/>
            </a:endParaRPr>
          </a:p>
          <a:p>
            <a:pPr lvl="0" fontAlgn="base">
              <a:spcBef>
                <a:spcPct val="0"/>
              </a:spcBef>
              <a:spcAft>
                <a:spcPct val="0"/>
              </a:spcAft>
            </a:pPr>
            <a:endParaRPr lang="en-US" altLang="en-US" sz="2400" dirty="0">
              <a:cs typeface="Arial" pitchFamily="34" charset="0"/>
            </a:endParaRPr>
          </a:p>
          <a:p>
            <a:pPr lvl="0" fontAlgn="base">
              <a:spcBef>
                <a:spcPct val="0"/>
              </a:spcBef>
              <a:spcAft>
                <a:spcPct val="0"/>
              </a:spcAft>
            </a:pPr>
            <a:endParaRPr lang="en-US" altLang="en-US" sz="2400" dirty="0">
              <a:cs typeface="Arial" pitchFamily="34" charset="0"/>
            </a:endParaRPr>
          </a:p>
          <a:p>
            <a:pPr lvl="0" fontAlgn="base">
              <a:spcBef>
                <a:spcPct val="0"/>
              </a:spcBef>
              <a:spcAft>
                <a:spcPct val="0"/>
              </a:spcAft>
            </a:pPr>
            <a:endParaRPr lang="en-US" altLang="en-US" sz="2400" dirty="0">
              <a:cs typeface="Arial" pitchFamily="34" charset="0"/>
            </a:endParaRPr>
          </a:p>
          <a:p>
            <a:pPr lvl="0" fontAlgn="base">
              <a:spcBef>
                <a:spcPct val="0"/>
              </a:spcBef>
              <a:spcAft>
                <a:spcPct val="0"/>
              </a:spcAft>
            </a:pPr>
            <a:endParaRPr lang="en-US" altLang="en-US" sz="2400" dirty="0">
              <a:cs typeface="Arial" pitchFamily="34" charset="0"/>
            </a:endParaRPr>
          </a:p>
          <a:p>
            <a:pPr lvl="0" fontAlgn="base">
              <a:spcBef>
                <a:spcPct val="0"/>
              </a:spcBef>
              <a:spcAft>
                <a:spcPct val="0"/>
              </a:spcAft>
            </a:pPr>
            <a:endParaRPr lang="en-US" altLang="en-US" sz="2400" dirty="0">
              <a:cs typeface="Arial" pitchFamily="34" charset="0"/>
            </a:endParaRPr>
          </a:p>
          <a:p>
            <a:pPr lvl="0" fontAlgn="base">
              <a:spcBef>
                <a:spcPct val="0"/>
              </a:spcBef>
              <a:spcAft>
                <a:spcPct val="0"/>
              </a:spcAft>
            </a:pPr>
            <a:endParaRPr lang="en-US" altLang="en-US" sz="2400" dirty="0">
              <a:cs typeface="Arial" pitchFamily="34" charset="0"/>
            </a:endParaRPr>
          </a:p>
          <a:p>
            <a:pPr lvl="0" algn="ctr" fontAlgn="base">
              <a:spcBef>
                <a:spcPct val="0"/>
              </a:spcBef>
              <a:spcAft>
                <a:spcPct val="0"/>
              </a:spcAft>
            </a:pPr>
            <a:endParaRPr lang="en-US" altLang="en-US" sz="1200" i="1" dirty="0">
              <a:cs typeface="Arial" pitchFamily="34" charset="0"/>
            </a:endParaRPr>
          </a:p>
        </p:txBody>
      </p:sp>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36" name="Picture 3" descr="IconIndustry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588" y="1926335"/>
            <a:ext cx="820824"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8717" y="3963205"/>
            <a:ext cx="2869606" cy="2008723"/>
          </a:xfrm>
          <a:prstGeom prst="rect">
            <a:avLst/>
          </a:prstGeom>
        </p:spPr>
      </p:pic>
      <p:sp>
        <p:nvSpPr>
          <p:cNvPr id="11" name="TextBox 10">
            <a:extLst>
              <a:ext uri="{FF2B5EF4-FFF2-40B4-BE49-F238E27FC236}">
                <a16:creationId xmlns:a16="http://schemas.microsoft.com/office/drawing/2014/main" id="{A21687F8-B148-5442-9A7C-ADCACA4F834D}"/>
              </a:ext>
            </a:extLst>
          </p:cNvPr>
          <p:cNvSpPr txBox="1"/>
          <p:nvPr/>
        </p:nvSpPr>
        <p:spPr>
          <a:xfrm>
            <a:off x="1961804" y="514480"/>
            <a:ext cx="7182196" cy="522978"/>
          </a:xfrm>
          <a:prstGeom prst="rect">
            <a:avLst/>
          </a:prstGeom>
          <a:noFill/>
        </p:spPr>
        <p:txBody>
          <a:bodyPr wrap="square" lIns="91190" tIns="45600" rIns="91190" bIns="45600" rtlCol="0">
            <a:spAutoFit/>
          </a:bodyPr>
          <a:lstStyle/>
          <a:p>
            <a:r>
              <a:rPr lang="en-US" sz="2800" b="1" dirty="0"/>
              <a:t>Illinois Green Business Association Certification</a:t>
            </a:r>
          </a:p>
        </p:txBody>
      </p:sp>
    </p:spTree>
    <p:extLst>
      <p:ext uri="{BB962C8B-B14F-4D97-AF65-F5344CB8AC3E}">
        <p14:creationId xmlns:p14="http://schemas.microsoft.com/office/powerpoint/2010/main" val="708424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2" name="Rectangle 2"/>
          <p:cNvSpPr>
            <a:spLocks noChangeArrowheads="1"/>
          </p:cNvSpPr>
          <p:nvPr/>
        </p:nvSpPr>
        <p:spPr bwMode="auto">
          <a:xfrm>
            <a:off x="2265817" y="1153886"/>
            <a:ext cx="6642100" cy="2680968"/>
          </a:xfrm>
          <a:prstGeom prst="rect">
            <a:avLst/>
          </a:prstGeom>
          <a:noFill/>
          <a:ln>
            <a:noFill/>
          </a:ln>
          <a:effectLst/>
        </p:spPr>
        <p:txBody>
          <a:bodyPr vert="horz" wrap="square" lIns="36476" tIns="36476" rIns="36476" bIns="36476" numCol="1" anchor="t" anchorCtr="0" compatLnSpc="1">
            <a:prstTxWarp prst="textNoShape">
              <a:avLst/>
            </a:prstTxWarp>
          </a:bodyPr>
          <a:lstStyle/>
          <a:p>
            <a:pPr lvl="0" fontAlgn="base">
              <a:spcBef>
                <a:spcPct val="0"/>
              </a:spcBef>
              <a:spcAft>
                <a:spcPct val="0"/>
              </a:spcAft>
            </a:pPr>
            <a:endParaRPr kumimoji="0" lang="en-US" altLang="en-US" b="0" i="0" u="none" strike="noStrike" cap="none" normalizeH="0" baseline="0" dirty="0">
              <a:ln>
                <a:noFill/>
              </a:ln>
              <a:effectLst/>
              <a:cs typeface="Arial" pitchFamily="34" charset="0"/>
            </a:endParaRPr>
          </a:p>
          <a:p>
            <a:pPr lvl="0" fontAlgn="base">
              <a:spcBef>
                <a:spcPct val="0"/>
              </a:spcBef>
              <a:spcAft>
                <a:spcPct val="0"/>
              </a:spcAft>
            </a:pPr>
            <a:r>
              <a:rPr lang="en-US" sz="2400" dirty="0"/>
              <a:t>Identify improvements to your processes, support systems and building envelope to help you meet the continuous improvement requirement for maintaining your ISO Certification.</a:t>
            </a:r>
            <a:endParaRPr lang="en-US" altLang="en-US" sz="2400" dirty="0">
              <a:cs typeface="Arial" pitchFamily="34" charset="0"/>
            </a:endParaRPr>
          </a:p>
        </p:txBody>
      </p:sp>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36" name="Picture 3" descr="IconIndustry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474" y="1926337"/>
            <a:ext cx="820824"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Box 2"/>
          <p:cNvSpPr txBox="1"/>
          <p:nvPr/>
        </p:nvSpPr>
        <p:spPr>
          <a:xfrm>
            <a:off x="2161618" y="514480"/>
            <a:ext cx="6850517" cy="522978"/>
          </a:xfrm>
          <a:prstGeom prst="rect">
            <a:avLst/>
          </a:prstGeom>
          <a:noFill/>
        </p:spPr>
        <p:txBody>
          <a:bodyPr wrap="square" lIns="91190" tIns="45600" rIns="91190" bIns="45600" rtlCol="0">
            <a:spAutoFit/>
          </a:bodyPr>
          <a:lstStyle/>
          <a:p>
            <a:r>
              <a:rPr lang="en-US" sz="2800" b="1" dirty="0"/>
              <a:t>ISO 14000 Assistance</a:t>
            </a:r>
          </a:p>
        </p:txBody>
      </p:sp>
      <p:pic>
        <p:nvPicPr>
          <p:cNvPr id="2" name="Picture 1">
            <a:extLst>
              <a:ext uri="{FF2B5EF4-FFF2-40B4-BE49-F238E27FC236}">
                <a16:creationId xmlns:a16="http://schemas.microsoft.com/office/drawing/2014/main" id="{DE6BF9DF-8FBA-D443-9A7A-C537E3A7D749}"/>
              </a:ext>
            </a:extLst>
          </p:cNvPr>
          <p:cNvPicPr>
            <a:picLocks noChangeAspect="1"/>
          </p:cNvPicPr>
          <p:nvPr/>
        </p:nvPicPr>
        <p:blipFill>
          <a:blip r:embed="rId4"/>
          <a:stretch>
            <a:fillRect/>
          </a:stretch>
        </p:blipFill>
        <p:spPr>
          <a:xfrm>
            <a:off x="4089503" y="4048193"/>
            <a:ext cx="2361529" cy="1838748"/>
          </a:xfrm>
          <a:prstGeom prst="rect">
            <a:avLst/>
          </a:prstGeom>
        </p:spPr>
      </p:pic>
    </p:spTree>
    <p:extLst>
      <p:ext uri="{BB962C8B-B14F-4D97-AF65-F5344CB8AC3E}">
        <p14:creationId xmlns:p14="http://schemas.microsoft.com/office/powerpoint/2010/main" val="1043623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372055"/>
            <a:ext cx="7886700" cy="4351338"/>
          </a:xfrm>
        </p:spPr>
        <p:txBody>
          <a:bodyPr>
            <a:normAutofit/>
          </a:bodyPr>
          <a:lstStyle/>
          <a:p>
            <a:pPr marL="342900" lvl="0" indent="-342900">
              <a:lnSpc>
                <a:spcPct val="100000"/>
              </a:lnSpc>
              <a:spcBef>
                <a:spcPct val="20000"/>
              </a:spcBef>
              <a:defRPr/>
            </a:pPr>
            <a:r>
              <a:rPr lang="en-US" altLang="en-US" sz="2400" b="1" dirty="0">
                <a:solidFill>
                  <a:schemeClr val="accent2"/>
                </a:solidFill>
                <a:latin typeface="Calibri"/>
                <a:cs typeface="+mn-cs"/>
              </a:rPr>
              <a:t>Overview of the Illinois Sustainable Technology Center</a:t>
            </a:r>
          </a:p>
          <a:p>
            <a:pPr marL="800100" lvl="1" indent="-342900">
              <a:lnSpc>
                <a:spcPct val="100000"/>
              </a:lnSpc>
              <a:spcBef>
                <a:spcPct val="20000"/>
              </a:spcBef>
              <a:defRPr/>
            </a:pPr>
            <a:r>
              <a:rPr lang="en-US" altLang="en-US" dirty="0">
                <a:solidFill>
                  <a:schemeClr val="accent2"/>
                </a:solidFill>
                <a:latin typeface="Calibri"/>
                <a:cs typeface="+mn-cs"/>
              </a:rPr>
              <a:t>Prairie Research Institute </a:t>
            </a:r>
          </a:p>
          <a:p>
            <a:pPr marL="800100" lvl="1" indent="-342900">
              <a:lnSpc>
                <a:spcPct val="100000"/>
              </a:lnSpc>
              <a:spcBef>
                <a:spcPct val="20000"/>
              </a:spcBef>
              <a:defRPr/>
            </a:pPr>
            <a:r>
              <a:rPr lang="en-US" altLang="en-US" dirty="0">
                <a:solidFill>
                  <a:schemeClr val="accent2"/>
                </a:solidFill>
                <a:latin typeface="Calibri"/>
                <a:cs typeface="+mn-cs"/>
              </a:rPr>
              <a:t>Our History</a:t>
            </a:r>
          </a:p>
          <a:p>
            <a:pPr marL="800100" lvl="1" indent="-342900">
              <a:lnSpc>
                <a:spcPct val="100000"/>
              </a:lnSpc>
              <a:spcBef>
                <a:spcPct val="20000"/>
              </a:spcBef>
              <a:defRPr/>
            </a:pPr>
            <a:r>
              <a:rPr lang="en-US" altLang="en-US" dirty="0">
                <a:solidFill>
                  <a:schemeClr val="accent2"/>
                </a:solidFill>
                <a:latin typeface="Calibri"/>
                <a:cs typeface="+mn-cs"/>
              </a:rPr>
              <a:t>Our Services</a:t>
            </a:r>
          </a:p>
          <a:p>
            <a:pPr marL="342900" lvl="0" indent="-342900">
              <a:lnSpc>
                <a:spcPct val="100000"/>
              </a:lnSpc>
              <a:spcBef>
                <a:spcPct val="20000"/>
              </a:spcBef>
              <a:defRPr/>
            </a:pPr>
            <a:r>
              <a:rPr lang="en-US" altLang="en-US" sz="2400" b="1" dirty="0">
                <a:solidFill>
                  <a:schemeClr val="accent2"/>
                </a:solidFill>
                <a:latin typeface="Calibri"/>
                <a:cs typeface="+mn-cs"/>
              </a:rPr>
              <a:t>Illinois Sustainability Awards</a:t>
            </a:r>
          </a:p>
          <a:p>
            <a:pPr marL="800100" lvl="1" indent="-342900">
              <a:lnSpc>
                <a:spcPct val="100000"/>
              </a:lnSpc>
              <a:spcBef>
                <a:spcPct val="20000"/>
              </a:spcBef>
              <a:defRPr/>
            </a:pPr>
            <a:r>
              <a:rPr lang="en-US" altLang="en-US" dirty="0">
                <a:solidFill>
                  <a:schemeClr val="accent2"/>
                </a:solidFill>
                <a:latin typeface="Calibri"/>
                <a:cs typeface="+mn-cs"/>
              </a:rPr>
              <a:t>Overview</a:t>
            </a:r>
          </a:p>
          <a:p>
            <a:pPr marL="800100" lvl="1" indent="-342900">
              <a:lnSpc>
                <a:spcPct val="100000"/>
              </a:lnSpc>
              <a:spcBef>
                <a:spcPct val="20000"/>
              </a:spcBef>
              <a:defRPr/>
            </a:pPr>
            <a:r>
              <a:rPr lang="en-US" altLang="en-US" dirty="0">
                <a:solidFill>
                  <a:schemeClr val="accent2"/>
                </a:solidFill>
                <a:latin typeface="Calibri"/>
                <a:cs typeface="+mn-cs"/>
              </a:rPr>
              <a:t>How To Apply</a:t>
            </a:r>
          </a:p>
          <a:p>
            <a:pPr marL="800100" lvl="1" indent="-342900">
              <a:lnSpc>
                <a:spcPct val="100000"/>
              </a:lnSpc>
              <a:spcBef>
                <a:spcPct val="20000"/>
              </a:spcBef>
              <a:defRPr/>
            </a:pPr>
            <a:r>
              <a:rPr lang="en-US" altLang="en-US" dirty="0">
                <a:solidFill>
                  <a:schemeClr val="accent2"/>
                </a:solidFill>
                <a:latin typeface="Calibri"/>
                <a:cs typeface="+mn-cs"/>
              </a:rPr>
              <a:t>Evaluation Process</a:t>
            </a:r>
          </a:p>
        </p:txBody>
      </p:sp>
      <p:sp>
        <p:nvSpPr>
          <p:cNvPr id="3" name="Title 2"/>
          <p:cNvSpPr>
            <a:spLocks noGrp="1"/>
          </p:cNvSpPr>
          <p:nvPr>
            <p:ph type="title"/>
          </p:nvPr>
        </p:nvSpPr>
        <p:spPr/>
        <p:txBody>
          <a:bodyPr>
            <a:noAutofit/>
          </a:bodyPr>
          <a:lstStyle/>
          <a:p>
            <a:r>
              <a:rPr lang="en-US" sz="4000" spc="0" dirty="0">
                <a:solidFill>
                  <a:schemeClr val="accent2"/>
                </a:solidFill>
                <a:latin typeface="Calibri"/>
              </a:rPr>
              <a:t>What’s In Store?</a:t>
            </a:r>
            <a:endParaRPr lang="en-US" sz="4000" dirty="0">
              <a:solidFill>
                <a:schemeClr val="accent2"/>
              </a:solidFill>
            </a:endParaRPr>
          </a:p>
        </p:txBody>
      </p:sp>
      <p:pic>
        <p:nvPicPr>
          <p:cNvPr id="5" name="Picture 4"/>
          <p:cNvPicPr>
            <a:picLocks noChangeAspect="1"/>
          </p:cNvPicPr>
          <p:nvPr/>
        </p:nvPicPr>
        <p:blipFill>
          <a:blip r:embed="rId2"/>
          <a:stretch>
            <a:fillRect/>
          </a:stretch>
        </p:blipFill>
        <p:spPr>
          <a:xfrm>
            <a:off x="4359910" y="3735891"/>
            <a:ext cx="4155440" cy="2351980"/>
          </a:xfrm>
          <a:prstGeom prst="rect">
            <a:avLst/>
          </a:prstGeom>
        </p:spPr>
      </p:pic>
    </p:spTree>
    <p:extLst>
      <p:ext uri="{BB962C8B-B14F-4D97-AF65-F5344CB8AC3E}">
        <p14:creationId xmlns:p14="http://schemas.microsoft.com/office/powerpoint/2010/main" val="4122144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2" name="Rectangle 2"/>
          <p:cNvSpPr>
            <a:spLocks noChangeArrowheads="1"/>
          </p:cNvSpPr>
          <p:nvPr/>
        </p:nvSpPr>
        <p:spPr bwMode="auto">
          <a:xfrm>
            <a:off x="2265817" y="1153886"/>
            <a:ext cx="6642100" cy="2680968"/>
          </a:xfrm>
          <a:prstGeom prst="rect">
            <a:avLst/>
          </a:prstGeom>
          <a:noFill/>
          <a:ln>
            <a:noFill/>
          </a:ln>
          <a:effectLst/>
        </p:spPr>
        <p:txBody>
          <a:bodyPr vert="horz" wrap="square" lIns="36476" tIns="36476" rIns="36476" bIns="36476" numCol="1" anchor="t" anchorCtr="0" compatLnSpc="1">
            <a:prstTxWarp prst="textNoShape">
              <a:avLst/>
            </a:prstTxWarp>
          </a:bodyPr>
          <a:lstStyle/>
          <a:p>
            <a:pPr lvl="0" fontAlgn="base">
              <a:spcBef>
                <a:spcPct val="0"/>
              </a:spcBef>
              <a:spcAft>
                <a:spcPct val="0"/>
              </a:spcAft>
            </a:pPr>
            <a:endParaRPr kumimoji="0" lang="en-US" altLang="en-US" b="0" i="0" u="none" strike="noStrike" cap="none" normalizeH="0" baseline="0" dirty="0">
              <a:ln>
                <a:noFill/>
              </a:ln>
              <a:effectLst/>
              <a:cs typeface="Arial" pitchFamily="34" charset="0"/>
            </a:endParaRPr>
          </a:p>
          <a:p>
            <a:pPr fontAlgn="base">
              <a:spcBef>
                <a:spcPct val="0"/>
              </a:spcBef>
              <a:spcAft>
                <a:spcPct val="0"/>
              </a:spcAft>
            </a:pPr>
            <a:r>
              <a:rPr lang="en-US" sz="2400" dirty="0"/>
              <a:t>The only whole facility certification program for the graphic communication industry. Developed as a collaborative effort of the entire printing industry to define what it means to be a sustainable printer and to offer credible validation by a third party.</a:t>
            </a:r>
          </a:p>
          <a:p>
            <a:pPr lvl="0" fontAlgn="base">
              <a:spcBef>
                <a:spcPct val="0"/>
              </a:spcBef>
              <a:spcAft>
                <a:spcPct val="0"/>
              </a:spcAft>
            </a:pPr>
            <a:endParaRPr lang="en-US" altLang="en-US" sz="2400" dirty="0">
              <a:cs typeface="Arial" pitchFamily="34" charset="0"/>
            </a:endParaRPr>
          </a:p>
        </p:txBody>
      </p:sp>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36" name="Picture 3" descr="IconIndustry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588" y="1926335"/>
            <a:ext cx="820824"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Box 2"/>
          <p:cNvSpPr txBox="1"/>
          <p:nvPr/>
        </p:nvSpPr>
        <p:spPr>
          <a:xfrm>
            <a:off x="2028305" y="505010"/>
            <a:ext cx="6048896" cy="522978"/>
          </a:xfrm>
          <a:prstGeom prst="rect">
            <a:avLst/>
          </a:prstGeom>
          <a:noFill/>
        </p:spPr>
        <p:txBody>
          <a:bodyPr wrap="square" lIns="91190" tIns="45600" rIns="91190" bIns="45600" rtlCol="0">
            <a:spAutoFit/>
          </a:bodyPr>
          <a:lstStyle/>
          <a:p>
            <a:r>
              <a:rPr lang="en-US" sz="2800" b="1" dirty="0"/>
              <a:t>Sustainable Green Printing Partnership</a:t>
            </a:r>
          </a:p>
        </p:txBody>
      </p:sp>
      <p:pic>
        <p:nvPicPr>
          <p:cNvPr id="10" name="Picture 9" descr="F:\H Drive\SGP\SGP Forms\SGP_Generic Log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0866" y="4476205"/>
            <a:ext cx="2222268" cy="898811"/>
          </a:xfrm>
          <a:prstGeom prst="rect">
            <a:avLst/>
          </a:prstGeom>
          <a:noFill/>
          <a:ln>
            <a:noFill/>
          </a:ln>
        </p:spPr>
      </p:pic>
    </p:spTree>
    <p:extLst>
      <p:ext uri="{BB962C8B-B14F-4D97-AF65-F5344CB8AC3E}">
        <p14:creationId xmlns:p14="http://schemas.microsoft.com/office/powerpoint/2010/main" val="1425220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37" name="Picture 4" descr="IconPan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310" y="3230512"/>
            <a:ext cx="825102"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Box 2"/>
          <p:cNvSpPr txBox="1"/>
          <p:nvPr/>
        </p:nvSpPr>
        <p:spPr>
          <a:xfrm>
            <a:off x="2150731" y="1405135"/>
            <a:ext cx="6850517" cy="1938750"/>
          </a:xfrm>
          <a:prstGeom prst="rect">
            <a:avLst/>
          </a:prstGeom>
          <a:noFill/>
        </p:spPr>
        <p:txBody>
          <a:bodyPr wrap="square" lIns="91190" tIns="45600" rIns="91190" bIns="45600" rtlCol="0">
            <a:spAutoFit/>
          </a:bodyPr>
          <a:lstStyle/>
          <a:p>
            <a:r>
              <a:rPr lang="en-US" sz="6000" b="1" dirty="0"/>
              <a:t>Process Optimization</a:t>
            </a:r>
          </a:p>
        </p:txBody>
      </p:sp>
    </p:spTree>
    <p:extLst>
      <p:ext uri="{BB962C8B-B14F-4D97-AF65-F5344CB8AC3E}">
        <p14:creationId xmlns:p14="http://schemas.microsoft.com/office/powerpoint/2010/main" val="1299223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2" name="Rectangle 2"/>
          <p:cNvSpPr>
            <a:spLocks noChangeArrowheads="1"/>
          </p:cNvSpPr>
          <p:nvPr/>
        </p:nvSpPr>
        <p:spPr bwMode="auto">
          <a:xfrm>
            <a:off x="2265817" y="1153886"/>
            <a:ext cx="6642100" cy="2680968"/>
          </a:xfrm>
          <a:prstGeom prst="rect">
            <a:avLst/>
          </a:prstGeom>
          <a:noFill/>
          <a:ln>
            <a:noFill/>
          </a:ln>
          <a:effectLst/>
        </p:spPr>
        <p:txBody>
          <a:bodyPr vert="horz" wrap="square" lIns="36476" tIns="36476" rIns="36476" bIns="36476" numCol="1" anchor="t" anchorCtr="0" compatLnSpc="1">
            <a:prstTxWarp prst="textNoShape">
              <a:avLst/>
            </a:prstTxWarp>
          </a:bodyPr>
          <a:lstStyle/>
          <a:p>
            <a:pPr lvl="0" fontAlgn="base">
              <a:spcBef>
                <a:spcPct val="0"/>
              </a:spcBef>
              <a:spcAft>
                <a:spcPct val="0"/>
              </a:spcAft>
            </a:pPr>
            <a:endParaRPr lang="en-US" altLang="en-US" dirty="0">
              <a:latin typeface="Calibri" pitchFamily="34" charset="0"/>
              <a:cs typeface="Arial" pitchFamily="34" charset="0"/>
            </a:endParaRPr>
          </a:p>
          <a:p>
            <a:pPr lvl="0" fontAlgn="base">
              <a:spcBef>
                <a:spcPct val="0"/>
              </a:spcBef>
              <a:spcAft>
                <a:spcPct val="0"/>
              </a:spcAft>
            </a:pPr>
            <a:r>
              <a:rPr lang="en-US" altLang="en-US" sz="2400" dirty="0">
                <a:latin typeface="Calibri" pitchFamily="34" charset="0"/>
                <a:cs typeface="Arial" pitchFamily="34" charset="0"/>
              </a:rPr>
              <a:t>Assist in developing sustainable manufacturing processes through lean facility planning, efficient material handling, and a focus on creating high quality products that have close to zero defects as possible.</a:t>
            </a:r>
            <a:endParaRPr lang="en-US" altLang="en-US" sz="2400" dirty="0">
              <a:latin typeface="Arial" pitchFamily="34" charset="0"/>
              <a:cs typeface="Arial" pitchFamily="34" charset="0"/>
            </a:endParaRPr>
          </a:p>
        </p:txBody>
      </p:sp>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37" name="Picture 4" descr="IconPan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310" y="3230512"/>
            <a:ext cx="825102"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Box 2"/>
          <p:cNvSpPr txBox="1"/>
          <p:nvPr/>
        </p:nvSpPr>
        <p:spPr>
          <a:xfrm>
            <a:off x="2161618" y="514480"/>
            <a:ext cx="6850517" cy="522978"/>
          </a:xfrm>
          <a:prstGeom prst="rect">
            <a:avLst/>
          </a:prstGeom>
          <a:noFill/>
        </p:spPr>
        <p:txBody>
          <a:bodyPr wrap="square" lIns="91190" tIns="45600" rIns="91190" bIns="45600" rtlCol="0">
            <a:spAutoFit/>
          </a:bodyPr>
          <a:lstStyle/>
          <a:p>
            <a:r>
              <a:rPr lang="en-US" sz="2800" b="1" dirty="0"/>
              <a:t>Engineering Solutions</a:t>
            </a:r>
          </a:p>
        </p:txBody>
      </p:sp>
      <p:pic>
        <p:nvPicPr>
          <p:cNvPr id="2" name="Picture 1">
            <a:extLst>
              <a:ext uri="{FF2B5EF4-FFF2-40B4-BE49-F238E27FC236}">
                <a16:creationId xmlns:a16="http://schemas.microsoft.com/office/drawing/2014/main" id="{DD15635A-68C4-9C4E-952E-82FA5CE21981}"/>
              </a:ext>
            </a:extLst>
          </p:cNvPr>
          <p:cNvPicPr>
            <a:picLocks noChangeAspect="1"/>
          </p:cNvPicPr>
          <p:nvPr/>
        </p:nvPicPr>
        <p:blipFill>
          <a:blip r:embed="rId3"/>
          <a:stretch>
            <a:fillRect/>
          </a:stretch>
        </p:blipFill>
        <p:spPr>
          <a:xfrm>
            <a:off x="3192087" y="3641992"/>
            <a:ext cx="4039985" cy="2693323"/>
          </a:xfrm>
          <a:prstGeom prst="rect">
            <a:avLst/>
          </a:prstGeom>
        </p:spPr>
      </p:pic>
    </p:spTree>
    <p:extLst>
      <p:ext uri="{BB962C8B-B14F-4D97-AF65-F5344CB8AC3E}">
        <p14:creationId xmlns:p14="http://schemas.microsoft.com/office/powerpoint/2010/main" val="2888985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2" name="Rectangle 2"/>
          <p:cNvSpPr>
            <a:spLocks noChangeArrowheads="1"/>
          </p:cNvSpPr>
          <p:nvPr/>
        </p:nvSpPr>
        <p:spPr bwMode="auto">
          <a:xfrm>
            <a:off x="2265817" y="1153886"/>
            <a:ext cx="6642100" cy="2680968"/>
          </a:xfrm>
          <a:prstGeom prst="rect">
            <a:avLst/>
          </a:prstGeom>
          <a:noFill/>
          <a:ln>
            <a:noFill/>
          </a:ln>
          <a:effectLst/>
        </p:spPr>
        <p:txBody>
          <a:bodyPr vert="horz" wrap="square" lIns="36476" tIns="36476" rIns="36476" bIns="36476" numCol="1" anchor="t" anchorCtr="0" compatLnSpc="1">
            <a:prstTxWarp prst="textNoShape">
              <a:avLst/>
            </a:prstTxWarp>
          </a:bodyPr>
          <a:lstStyle/>
          <a:p>
            <a:pPr lvl="0" fontAlgn="base">
              <a:spcBef>
                <a:spcPct val="0"/>
              </a:spcBef>
              <a:spcAft>
                <a:spcPct val="0"/>
              </a:spcAft>
            </a:pPr>
            <a:endParaRPr lang="en-US" altLang="en-US" dirty="0">
              <a:latin typeface="Calibri" pitchFamily="34" charset="0"/>
              <a:cs typeface="Arial" pitchFamily="34" charset="0"/>
            </a:endParaRPr>
          </a:p>
          <a:p>
            <a:pPr lvl="0" fontAlgn="base">
              <a:spcBef>
                <a:spcPct val="0"/>
              </a:spcBef>
              <a:spcAft>
                <a:spcPct val="0"/>
              </a:spcAft>
            </a:pPr>
            <a:r>
              <a:rPr lang="en-US" altLang="en-US" sz="2400" dirty="0">
                <a:latin typeface="Calibri" pitchFamily="34" charset="0"/>
                <a:cs typeface="Arial" pitchFamily="34" charset="0"/>
              </a:rPr>
              <a:t>Assist companies identify innovative green and sustainable production tools, methods, and alternatives that reduce their use of toxics to save them money.</a:t>
            </a:r>
            <a:endParaRPr lang="en-US" altLang="en-US" sz="2400" dirty="0">
              <a:latin typeface="Arial" pitchFamily="34" charset="0"/>
              <a:cs typeface="Arial" pitchFamily="34" charset="0"/>
            </a:endParaRPr>
          </a:p>
        </p:txBody>
      </p:sp>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37" name="Picture 4" descr="IconPan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310" y="3230512"/>
            <a:ext cx="825102"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Box 2"/>
          <p:cNvSpPr txBox="1"/>
          <p:nvPr/>
        </p:nvSpPr>
        <p:spPr>
          <a:xfrm>
            <a:off x="2161618" y="189135"/>
            <a:ext cx="6850517" cy="953865"/>
          </a:xfrm>
          <a:prstGeom prst="rect">
            <a:avLst/>
          </a:prstGeom>
          <a:noFill/>
        </p:spPr>
        <p:txBody>
          <a:bodyPr wrap="square" lIns="91190" tIns="45600" rIns="91190" bIns="45600" rtlCol="0">
            <a:spAutoFit/>
          </a:bodyPr>
          <a:lstStyle/>
          <a:p>
            <a:r>
              <a:rPr lang="en-US" sz="2800" b="1" dirty="0"/>
              <a:t>Chemical Substitution/</a:t>
            </a:r>
          </a:p>
          <a:p>
            <a:r>
              <a:rPr lang="en-US" sz="2800" b="1" dirty="0"/>
              <a:t>Hazardous Waste Reduction</a:t>
            </a:r>
          </a:p>
        </p:txBody>
      </p:sp>
      <p:pic>
        <p:nvPicPr>
          <p:cNvPr id="2" name="Picture 1">
            <a:extLst>
              <a:ext uri="{FF2B5EF4-FFF2-40B4-BE49-F238E27FC236}">
                <a16:creationId xmlns:a16="http://schemas.microsoft.com/office/drawing/2014/main" id="{ACD94C73-6801-3446-9FEA-E5ED2792BAE9}"/>
              </a:ext>
            </a:extLst>
          </p:cNvPr>
          <p:cNvPicPr>
            <a:picLocks noChangeAspect="1"/>
          </p:cNvPicPr>
          <p:nvPr/>
        </p:nvPicPr>
        <p:blipFill>
          <a:blip r:embed="rId3"/>
          <a:stretch>
            <a:fillRect/>
          </a:stretch>
        </p:blipFill>
        <p:spPr>
          <a:xfrm>
            <a:off x="2990919" y="3641992"/>
            <a:ext cx="4023360" cy="2682240"/>
          </a:xfrm>
          <a:prstGeom prst="rect">
            <a:avLst/>
          </a:prstGeom>
        </p:spPr>
      </p:pic>
    </p:spTree>
    <p:extLst>
      <p:ext uri="{BB962C8B-B14F-4D97-AF65-F5344CB8AC3E}">
        <p14:creationId xmlns:p14="http://schemas.microsoft.com/office/powerpoint/2010/main" val="2796648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38" name="Picture 5" descr="IconNetwork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829" y="4570044"/>
            <a:ext cx="82296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Box 2"/>
          <p:cNvSpPr txBox="1"/>
          <p:nvPr/>
        </p:nvSpPr>
        <p:spPr>
          <a:xfrm>
            <a:off x="2161617" y="1829986"/>
            <a:ext cx="6850517" cy="1015420"/>
          </a:xfrm>
          <a:prstGeom prst="rect">
            <a:avLst/>
          </a:prstGeom>
          <a:noFill/>
        </p:spPr>
        <p:txBody>
          <a:bodyPr wrap="square" lIns="91190" tIns="45600" rIns="91190" bIns="45600" rtlCol="0">
            <a:spAutoFit/>
          </a:bodyPr>
          <a:lstStyle/>
          <a:p>
            <a:r>
              <a:rPr lang="en-US" sz="6000" b="1" dirty="0"/>
              <a:t>Outreach</a:t>
            </a:r>
          </a:p>
        </p:txBody>
      </p:sp>
    </p:spTree>
    <p:extLst>
      <p:ext uri="{BB962C8B-B14F-4D97-AF65-F5344CB8AC3E}">
        <p14:creationId xmlns:p14="http://schemas.microsoft.com/office/powerpoint/2010/main" val="416439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2" name="Rectangle 2"/>
          <p:cNvSpPr>
            <a:spLocks noChangeArrowheads="1"/>
          </p:cNvSpPr>
          <p:nvPr/>
        </p:nvSpPr>
        <p:spPr bwMode="auto">
          <a:xfrm>
            <a:off x="2265817" y="1153886"/>
            <a:ext cx="6642100" cy="2452368"/>
          </a:xfrm>
          <a:prstGeom prst="rect">
            <a:avLst/>
          </a:prstGeom>
          <a:noFill/>
          <a:ln>
            <a:noFill/>
          </a:ln>
          <a:effectLst/>
        </p:spPr>
        <p:txBody>
          <a:bodyPr vert="horz" wrap="square" lIns="36476" tIns="36476" rIns="36476" bIns="36476" numCol="1" anchor="t" anchorCtr="0" compatLnSpc="1">
            <a:prstTxWarp prst="textNoShape">
              <a:avLst/>
            </a:prstTxWarp>
          </a:bodyPr>
          <a:lstStyle/>
          <a:p>
            <a:pPr lvl="0" fontAlgn="base">
              <a:spcBef>
                <a:spcPct val="0"/>
              </a:spcBef>
              <a:spcAft>
                <a:spcPct val="0"/>
              </a:spcAft>
            </a:pPr>
            <a:endParaRPr lang="en-US" altLang="en-US" dirty="0">
              <a:latin typeface="Calibri" pitchFamily="34" charset="0"/>
              <a:cs typeface="Arial" pitchFamily="34" charset="0"/>
            </a:endParaRPr>
          </a:p>
          <a:p>
            <a:pPr lvl="0" fontAlgn="base">
              <a:spcBef>
                <a:spcPct val="0"/>
              </a:spcBef>
              <a:spcAft>
                <a:spcPct val="0"/>
              </a:spcAft>
            </a:pPr>
            <a:r>
              <a:rPr lang="en-US" altLang="en-US" sz="2400" dirty="0">
                <a:latin typeface="Calibri" pitchFamily="34" charset="0"/>
                <a:cs typeface="Arial" pitchFamily="34" charset="0"/>
              </a:rPr>
              <a:t>UIUC campus center for “do-it-together” troubleshooting and repair of electronics and small appliances which provides experiential learning for students while empowering consumers and prolonging the useful life of products.</a:t>
            </a:r>
            <a:endParaRPr lang="en-US" altLang="en-US" sz="2400" dirty="0">
              <a:latin typeface="Arial" pitchFamily="34" charset="0"/>
              <a:cs typeface="Arial" pitchFamily="34" charset="0"/>
            </a:endParaRPr>
          </a:p>
        </p:txBody>
      </p:sp>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38" name="Picture 5" descr="IconNetwork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829" y="4570044"/>
            <a:ext cx="82296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Box 2"/>
          <p:cNvSpPr txBox="1"/>
          <p:nvPr/>
        </p:nvSpPr>
        <p:spPr>
          <a:xfrm>
            <a:off x="2161618" y="514480"/>
            <a:ext cx="6850517" cy="522978"/>
          </a:xfrm>
          <a:prstGeom prst="rect">
            <a:avLst/>
          </a:prstGeom>
          <a:noFill/>
        </p:spPr>
        <p:txBody>
          <a:bodyPr wrap="square" lIns="91190" tIns="45600" rIns="91190" bIns="45600" rtlCol="0">
            <a:spAutoFit/>
          </a:bodyPr>
          <a:lstStyle/>
          <a:p>
            <a:r>
              <a:rPr lang="en-US" sz="2800" b="1" dirty="0"/>
              <a:t>Illinois Gadget Garage</a:t>
            </a:r>
          </a:p>
        </p:txBody>
      </p:sp>
      <p:pic>
        <p:nvPicPr>
          <p:cNvPr id="2" name="Picture 1">
            <a:extLst>
              <a:ext uri="{FF2B5EF4-FFF2-40B4-BE49-F238E27FC236}">
                <a16:creationId xmlns:a16="http://schemas.microsoft.com/office/drawing/2014/main" id="{0BEE5CD5-9674-7F4C-B6EB-6F7DA570CACA}"/>
              </a:ext>
            </a:extLst>
          </p:cNvPr>
          <p:cNvPicPr>
            <a:picLocks noChangeAspect="1"/>
          </p:cNvPicPr>
          <p:nvPr/>
        </p:nvPicPr>
        <p:blipFill>
          <a:blip r:embed="rId3"/>
          <a:stretch>
            <a:fillRect/>
          </a:stretch>
        </p:blipFill>
        <p:spPr>
          <a:xfrm>
            <a:off x="2204720" y="3755044"/>
            <a:ext cx="2540000" cy="2540000"/>
          </a:xfrm>
          <a:prstGeom prst="rect">
            <a:avLst/>
          </a:prstGeom>
        </p:spPr>
      </p:pic>
      <p:pic>
        <p:nvPicPr>
          <p:cNvPr id="5" name="Picture 4">
            <a:extLst>
              <a:ext uri="{FF2B5EF4-FFF2-40B4-BE49-F238E27FC236}">
                <a16:creationId xmlns:a16="http://schemas.microsoft.com/office/drawing/2014/main" id="{C07BA427-A81A-8A40-83DA-9A9739B98E00}"/>
              </a:ext>
            </a:extLst>
          </p:cNvPr>
          <p:cNvPicPr>
            <a:picLocks noChangeAspect="1"/>
          </p:cNvPicPr>
          <p:nvPr/>
        </p:nvPicPr>
        <p:blipFill>
          <a:blip r:embed="rId4"/>
          <a:stretch>
            <a:fillRect/>
          </a:stretch>
        </p:blipFill>
        <p:spPr>
          <a:xfrm>
            <a:off x="5213191" y="3828584"/>
            <a:ext cx="3592973" cy="2392920"/>
          </a:xfrm>
          <a:prstGeom prst="rect">
            <a:avLst/>
          </a:prstGeom>
        </p:spPr>
      </p:pic>
    </p:spTree>
    <p:extLst>
      <p:ext uri="{BB962C8B-B14F-4D97-AF65-F5344CB8AC3E}">
        <p14:creationId xmlns:p14="http://schemas.microsoft.com/office/powerpoint/2010/main" val="1493238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6918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dirty="0"/>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2" name="Rectangle 2"/>
          <p:cNvSpPr>
            <a:spLocks noChangeArrowheads="1"/>
          </p:cNvSpPr>
          <p:nvPr/>
        </p:nvSpPr>
        <p:spPr bwMode="auto">
          <a:xfrm>
            <a:off x="2265817" y="1153886"/>
            <a:ext cx="6642100" cy="2680968"/>
          </a:xfrm>
          <a:prstGeom prst="rect">
            <a:avLst/>
          </a:prstGeom>
          <a:noFill/>
          <a:ln>
            <a:noFill/>
          </a:ln>
          <a:effectLst/>
        </p:spPr>
        <p:txBody>
          <a:bodyPr vert="horz" wrap="square" lIns="36476" tIns="36476" rIns="36476" bIns="36476" numCol="1" anchor="t" anchorCtr="0" compatLnSpc="1">
            <a:prstTxWarp prst="textNoShape">
              <a:avLst/>
            </a:prstTxWarp>
          </a:bodyPr>
          <a:lstStyle/>
          <a:p>
            <a:r>
              <a:rPr lang="en-US" sz="2400" dirty="0"/>
              <a:t>ICORE achieves measurable energy &amp; water conservation improvements within Illinois’s </a:t>
            </a:r>
            <a:r>
              <a:rPr lang="en-US" sz="2400" b="1" dirty="0"/>
              <a:t>underserved, rural communities and businesses</a:t>
            </a:r>
            <a:r>
              <a:rPr lang="en-US" sz="2400" dirty="0"/>
              <a:t>. Engineers provide technical assistance to improve efficiency in water consumption, wastewater generation, energy use, hazardous &amp; nonhazardous waste and greenhouse gas (GHG) emissions. </a:t>
            </a:r>
          </a:p>
          <a:p>
            <a:endParaRPr lang="en-US" sz="2400" dirty="0"/>
          </a:p>
        </p:txBody>
      </p:sp>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38" name="Picture 5" descr="IconNetwork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829" y="4570044"/>
            <a:ext cx="82296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Box 2"/>
          <p:cNvSpPr txBox="1"/>
          <p:nvPr/>
        </p:nvSpPr>
        <p:spPr>
          <a:xfrm>
            <a:off x="2161618" y="347512"/>
            <a:ext cx="6850517" cy="830754"/>
          </a:xfrm>
          <a:prstGeom prst="rect">
            <a:avLst/>
          </a:prstGeom>
          <a:noFill/>
        </p:spPr>
        <p:txBody>
          <a:bodyPr wrap="square" lIns="91190" tIns="45600" rIns="91190" bIns="45600" rtlCol="0">
            <a:spAutoFit/>
          </a:bodyPr>
          <a:lstStyle/>
          <a:p>
            <a:r>
              <a:rPr lang="en-US" sz="2400" b="1" dirty="0"/>
              <a:t>Illinois Conservation of Resources and Energy (ICORE)</a:t>
            </a:r>
          </a:p>
        </p:txBody>
      </p:sp>
      <p:pic>
        <p:nvPicPr>
          <p:cNvPr id="4" name="Picture 3">
            <a:extLst>
              <a:ext uri="{FF2B5EF4-FFF2-40B4-BE49-F238E27FC236}">
                <a16:creationId xmlns:a16="http://schemas.microsoft.com/office/drawing/2014/main" id="{8426EB0D-188E-644F-91C1-D3BECE6FCA9E}"/>
              </a:ext>
            </a:extLst>
          </p:cNvPr>
          <p:cNvPicPr>
            <a:picLocks noChangeAspect="1"/>
          </p:cNvPicPr>
          <p:nvPr/>
        </p:nvPicPr>
        <p:blipFill>
          <a:blip r:embed="rId4"/>
          <a:stretch>
            <a:fillRect/>
          </a:stretch>
        </p:blipFill>
        <p:spPr>
          <a:xfrm>
            <a:off x="3658119" y="4133355"/>
            <a:ext cx="1827761" cy="1827761"/>
          </a:xfrm>
          <a:prstGeom prst="rect">
            <a:avLst/>
          </a:prstGeom>
        </p:spPr>
      </p:pic>
    </p:spTree>
    <p:extLst>
      <p:ext uri="{BB962C8B-B14F-4D97-AF65-F5344CB8AC3E}">
        <p14:creationId xmlns:p14="http://schemas.microsoft.com/office/powerpoint/2010/main" val="665618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143000"/>
            <a:ext cx="9144000" cy="24632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a:p>
        </p:txBody>
      </p:sp>
      <p:sp>
        <p:nvSpPr>
          <p:cNvPr id="15" name="Rounded Rectangle 14"/>
          <p:cNvSpPr/>
          <p:nvPr/>
        </p:nvSpPr>
        <p:spPr>
          <a:xfrm>
            <a:off x="742637" y="51448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12" name="Rectangle 2"/>
          <p:cNvSpPr>
            <a:spLocks noChangeArrowheads="1"/>
          </p:cNvSpPr>
          <p:nvPr/>
        </p:nvSpPr>
        <p:spPr bwMode="auto">
          <a:xfrm>
            <a:off x="2265817" y="1153886"/>
            <a:ext cx="6642100" cy="2680968"/>
          </a:xfrm>
          <a:prstGeom prst="rect">
            <a:avLst/>
          </a:prstGeom>
          <a:noFill/>
          <a:ln>
            <a:noFill/>
          </a:ln>
          <a:effectLst/>
        </p:spPr>
        <p:txBody>
          <a:bodyPr vert="horz" wrap="square" lIns="36476" tIns="36476" rIns="36476" bIns="36476" numCol="1" anchor="t" anchorCtr="0" compatLnSpc="1">
            <a:prstTxWarp prst="textNoShape">
              <a:avLst/>
            </a:prstTxWarp>
          </a:bodyPr>
          <a:lstStyle/>
          <a:p>
            <a:pPr lvl="0" fontAlgn="base">
              <a:spcBef>
                <a:spcPct val="0"/>
              </a:spcBef>
              <a:spcAft>
                <a:spcPct val="0"/>
              </a:spcAft>
            </a:pPr>
            <a:endParaRPr lang="en-US" altLang="en-US" dirty="0">
              <a:latin typeface="Calibri" pitchFamily="34" charset="0"/>
              <a:cs typeface="Arial" pitchFamily="34" charset="0"/>
            </a:endParaRPr>
          </a:p>
          <a:p>
            <a:pPr lvl="0" fontAlgn="base">
              <a:spcBef>
                <a:spcPct val="0"/>
              </a:spcBef>
              <a:spcAft>
                <a:spcPct val="0"/>
              </a:spcAft>
            </a:pPr>
            <a:r>
              <a:rPr lang="en-US" altLang="en-US" sz="2400" dirty="0">
                <a:latin typeface="Calibri" pitchFamily="34" charset="0"/>
                <a:cs typeface="Arial" pitchFamily="34" charset="0"/>
              </a:rPr>
              <a:t>Create communications and engagement opportunities that are necessary to tell a story to key stakeholders, assisting your company to achieve your sustainability goals and gain visibility for your organization.</a:t>
            </a:r>
            <a:endParaRPr lang="en-US" altLang="en-US" sz="2400" dirty="0">
              <a:latin typeface="Arial" pitchFamily="34" charset="0"/>
              <a:cs typeface="Arial" pitchFamily="34" charset="0"/>
            </a:endParaRPr>
          </a:p>
        </p:txBody>
      </p:sp>
      <p:sp>
        <p:nvSpPr>
          <p:cNvPr id="28" name="Rounded Rectangle 27"/>
          <p:cNvSpPr/>
          <p:nvPr/>
        </p:nvSpPr>
        <p:spPr>
          <a:xfrm>
            <a:off x="753523" y="184645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1" name="Rounded Rectangle 30"/>
          <p:cNvSpPr/>
          <p:nvPr/>
        </p:nvSpPr>
        <p:spPr>
          <a:xfrm>
            <a:off x="753523" y="3150630"/>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34" name="Rounded Rectangle 33"/>
          <p:cNvSpPr/>
          <p:nvPr/>
        </p:nvSpPr>
        <p:spPr>
          <a:xfrm>
            <a:off x="753523" y="4476205"/>
            <a:ext cx="982726" cy="982725"/>
          </a:xfrm>
          <a:prstGeom prst="roundRect">
            <a:avLst/>
          </a:prstGeom>
          <a:solidFill>
            <a:srgbClr val="13294B"/>
          </a:solidFill>
          <a:ln>
            <a:solidFill>
              <a:schemeClr val="tx2">
                <a:lumMod val="60000"/>
                <a:lumOff val="40000"/>
              </a:schemeClr>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pic>
        <p:nvPicPr>
          <p:cNvPr id="38" name="Picture 5" descr="IconNetwork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829" y="4570044"/>
            <a:ext cx="82296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Box 2"/>
          <p:cNvSpPr txBox="1"/>
          <p:nvPr/>
        </p:nvSpPr>
        <p:spPr>
          <a:xfrm>
            <a:off x="2161618" y="514477"/>
            <a:ext cx="6850517" cy="522978"/>
          </a:xfrm>
          <a:prstGeom prst="rect">
            <a:avLst/>
          </a:prstGeom>
          <a:noFill/>
        </p:spPr>
        <p:txBody>
          <a:bodyPr wrap="square" lIns="91190" tIns="45600" rIns="91190" bIns="45600" rtlCol="0">
            <a:spAutoFit/>
          </a:bodyPr>
          <a:lstStyle/>
          <a:p>
            <a:r>
              <a:rPr lang="en-US" sz="2800" b="1" dirty="0"/>
              <a:t>Communication of Sustainability Programs</a:t>
            </a:r>
          </a:p>
        </p:txBody>
      </p:sp>
      <p:pic>
        <p:nvPicPr>
          <p:cNvPr id="10" name="Picture 9">
            <a:extLst>
              <a:ext uri="{FF2B5EF4-FFF2-40B4-BE49-F238E27FC236}">
                <a16:creationId xmlns:a16="http://schemas.microsoft.com/office/drawing/2014/main" id="{37BD51DB-EE4B-CB42-814A-D287ACA14CA0}"/>
              </a:ext>
            </a:extLst>
          </p:cNvPr>
          <p:cNvPicPr>
            <a:picLocks noChangeAspect="1"/>
          </p:cNvPicPr>
          <p:nvPr/>
        </p:nvPicPr>
        <p:blipFill>
          <a:blip r:embed="rId4"/>
          <a:stretch>
            <a:fillRect/>
          </a:stretch>
        </p:blipFill>
        <p:spPr>
          <a:xfrm>
            <a:off x="2979997" y="3805534"/>
            <a:ext cx="4155440" cy="2351980"/>
          </a:xfrm>
          <a:prstGeom prst="rect">
            <a:avLst/>
          </a:prstGeom>
        </p:spPr>
      </p:pic>
    </p:spTree>
    <p:extLst>
      <p:ext uri="{BB962C8B-B14F-4D97-AF65-F5344CB8AC3E}">
        <p14:creationId xmlns:p14="http://schemas.microsoft.com/office/powerpoint/2010/main" val="3185146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25439"/>
            <a:ext cx="9144000" cy="21733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dirty="0"/>
          </a:p>
        </p:txBody>
      </p:sp>
      <p:sp>
        <p:nvSpPr>
          <p:cNvPr id="2" name="TextBox 1"/>
          <p:cNvSpPr txBox="1">
            <a:spLocks noChangeAspect="1"/>
          </p:cNvSpPr>
          <p:nvPr/>
        </p:nvSpPr>
        <p:spPr>
          <a:xfrm>
            <a:off x="2813468" y="609600"/>
            <a:ext cx="5670869" cy="584533"/>
          </a:xfrm>
          <a:prstGeom prst="rect">
            <a:avLst/>
          </a:prstGeom>
          <a:noFill/>
        </p:spPr>
        <p:txBody>
          <a:bodyPr wrap="square" lIns="91190" tIns="45600" rIns="91190" bIns="45600" rtlCol="0">
            <a:spAutoFit/>
          </a:bodyPr>
          <a:lstStyle/>
          <a:p>
            <a:r>
              <a:rPr lang="en-US" sz="3200" b="1" dirty="0"/>
              <a:t>American Standard Circuits, Inc.</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905" y="256373"/>
            <a:ext cx="140970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2096735"/>
            <a:ext cx="5334000" cy="3657600"/>
          </a:xfrm>
          <a:prstGeom prst="rect">
            <a:avLst/>
          </a:prstGeom>
        </p:spPr>
        <p:txBody>
          <a:bodyPr wrap="square" lIns="91190" tIns="45600" rIns="91190" bIns="45600" numCol="2">
            <a:spAutoFit/>
          </a:bodyPr>
          <a:lstStyle/>
          <a:p>
            <a:pPr>
              <a:lnSpc>
                <a:spcPct val="115000"/>
              </a:lnSpc>
              <a:spcAft>
                <a:spcPts val="1000"/>
              </a:spcAft>
            </a:pPr>
            <a:r>
              <a:rPr lang="en-US" b="1" i="1" dirty="0">
                <a:ea typeface="Calibri"/>
                <a:cs typeface="Times New Roman"/>
              </a:rPr>
              <a:t>Energy Use</a:t>
            </a:r>
            <a:endParaRPr lang="en-US" dirty="0">
              <a:ea typeface="Calibri"/>
              <a:cs typeface="Times New Roman"/>
            </a:endParaRPr>
          </a:p>
          <a:p>
            <a:pPr marL="341970" indent="-341970">
              <a:lnSpc>
                <a:spcPct val="115000"/>
              </a:lnSpc>
              <a:buFont typeface="Wingdings"/>
              <a:buChar char=""/>
            </a:pPr>
            <a:r>
              <a:rPr lang="en-US" dirty="0">
                <a:ea typeface="Calibri"/>
                <a:cs typeface="Times New Roman"/>
              </a:rPr>
              <a:t>Lighting retrofits</a:t>
            </a:r>
          </a:p>
          <a:p>
            <a:pPr marL="341970" indent="-341970">
              <a:lnSpc>
                <a:spcPct val="115000"/>
              </a:lnSpc>
              <a:buFont typeface="Wingdings"/>
              <a:buChar char=""/>
            </a:pPr>
            <a:r>
              <a:rPr lang="en-US" dirty="0">
                <a:ea typeface="Calibri"/>
                <a:cs typeface="Times New Roman"/>
              </a:rPr>
              <a:t>Air compressor efficiency</a:t>
            </a:r>
          </a:p>
          <a:p>
            <a:pPr marL="341970" indent="-341970">
              <a:lnSpc>
                <a:spcPct val="115000"/>
              </a:lnSpc>
              <a:buFont typeface="Wingdings"/>
              <a:buChar char=""/>
            </a:pPr>
            <a:r>
              <a:rPr lang="en-US" dirty="0">
                <a:ea typeface="Calibri"/>
                <a:cs typeface="Times New Roman"/>
              </a:rPr>
              <a:t>HVAC optimization</a:t>
            </a:r>
          </a:p>
          <a:p>
            <a:pPr marL="341970" indent="-341970">
              <a:lnSpc>
                <a:spcPct val="115000"/>
              </a:lnSpc>
              <a:spcAft>
                <a:spcPts val="1000"/>
              </a:spcAft>
              <a:buFont typeface="Wingdings"/>
              <a:buChar char=""/>
            </a:pPr>
            <a:r>
              <a:rPr lang="en-US" dirty="0">
                <a:ea typeface="Calibri"/>
                <a:cs typeface="Times New Roman"/>
              </a:rPr>
              <a:t>Process cooling improvements</a:t>
            </a:r>
          </a:p>
          <a:p>
            <a:pPr>
              <a:lnSpc>
                <a:spcPct val="115000"/>
              </a:lnSpc>
              <a:spcAft>
                <a:spcPts val="1000"/>
              </a:spcAft>
            </a:pPr>
            <a:r>
              <a:rPr lang="en-US" b="1" i="1" dirty="0">
                <a:ea typeface="Calibri"/>
                <a:cs typeface="Times New Roman"/>
              </a:rPr>
              <a:t>Water Use</a:t>
            </a:r>
          </a:p>
          <a:p>
            <a:pPr marL="341970" indent="-341970">
              <a:lnSpc>
                <a:spcPct val="115000"/>
              </a:lnSpc>
              <a:spcAft>
                <a:spcPts val="1000"/>
              </a:spcAft>
              <a:buFont typeface="Wingdings"/>
              <a:buChar char=""/>
            </a:pPr>
            <a:r>
              <a:rPr lang="en-US" dirty="0">
                <a:ea typeface="Calibri"/>
                <a:cs typeface="Times New Roman"/>
              </a:rPr>
              <a:t>Auto shut-off of water rinse station</a:t>
            </a:r>
            <a:endParaRPr lang="en-US" b="1" i="1" dirty="0">
              <a:ea typeface="Calibri"/>
              <a:cs typeface="Times New Roman"/>
            </a:endParaRPr>
          </a:p>
          <a:p>
            <a:pPr>
              <a:lnSpc>
                <a:spcPct val="115000"/>
              </a:lnSpc>
              <a:spcAft>
                <a:spcPts val="1000"/>
              </a:spcAft>
            </a:pPr>
            <a:r>
              <a:rPr lang="en-US" b="1" i="1" dirty="0">
                <a:ea typeface="Calibri"/>
                <a:cs typeface="Times New Roman"/>
              </a:rPr>
              <a:t>Waste Reduction</a:t>
            </a:r>
          </a:p>
          <a:p>
            <a:pPr marL="341970" indent="-341970">
              <a:lnSpc>
                <a:spcPct val="115000"/>
              </a:lnSpc>
              <a:spcAft>
                <a:spcPts val="1000"/>
              </a:spcAft>
              <a:buFont typeface="Wingdings"/>
              <a:buChar char=""/>
            </a:pPr>
            <a:r>
              <a:rPr lang="en-US" dirty="0">
                <a:ea typeface="Calibri"/>
                <a:cs typeface="Times New Roman"/>
              </a:rPr>
              <a:t>Acid and solvent recovery and reuse</a:t>
            </a:r>
          </a:p>
          <a:p>
            <a:pPr>
              <a:lnSpc>
                <a:spcPct val="115000"/>
              </a:lnSpc>
              <a:spcAft>
                <a:spcPts val="1000"/>
              </a:spcAft>
            </a:pPr>
            <a:r>
              <a:rPr lang="en-US" b="1" i="1" dirty="0">
                <a:ea typeface="Calibri"/>
                <a:cs typeface="Times New Roman"/>
              </a:rPr>
              <a:t>Lean Manufacturing</a:t>
            </a:r>
          </a:p>
          <a:p>
            <a:pPr marL="341970" indent="-341970">
              <a:lnSpc>
                <a:spcPct val="115000"/>
              </a:lnSpc>
              <a:buFont typeface="Wingdings"/>
              <a:buChar char=""/>
            </a:pPr>
            <a:r>
              <a:rPr lang="en-US" dirty="0">
                <a:ea typeface="Calibri"/>
                <a:cs typeface="Times New Roman"/>
              </a:rPr>
              <a:t>Visual Management</a:t>
            </a:r>
          </a:p>
          <a:p>
            <a:pPr marL="341970" indent="-341970">
              <a:lnSpc>
                <a:spcPct val="115000"/>
              </a:lnSpc>
              <a:buFont typeface="Wingdings"/>
              <a:buChar char=""/>
            </a:pPr>
            <a:r>
              <a:rPr lang="en-US" dirty="0">
                <a:ea typeface="Calibri"/>
                <a:cs typeface="Times New Roman"/>
              </a:rPr>
              <a:t>Kanban</a:t>
            </a:r>
          </a:p>
          <a:p>
            <a:pPr marL="341970" indent="-341970">
              <a:lnSpc>
                <a:spcPct val="115000"/>
              </a:lnSpc>
              <a:buFont typeface="Wingdings"/>
              <a:buChar char=""/>
            </a:pPr>
            <a:r>
              <a:rPr lang="en-US" dirty="0">
                <a:ea typeface="Calibri"/>
                <a:cs typeface="Times New Roman"/>
              </a:rPr>
              <a:t>5-S</a:t>
            </a:r>
          </a:p>
          <a:p>
            <a:pPr>
              <a:lnSpc>
                <a:spcPct val="115000"/>
              </a:lnSpc>
            </a:pPr>
            <a:r>
              <a:rPr lang="en-US" sz="1400" dirty="0">
                <a:ea typeface="Calibri"/>
                <a:cs typeface="Times New Roman"/>
              </a:rPr>
              <a:t> </a:t>
            </a:r>
            <a:endParaRPr lang="en-US" dirty="0"/>
          </a:p>
        </p:txBody>
      </p:sp>
      <p:pic>
        <p:nvPicPr>
          <p:cNvPr id="5" name="Picture 4"/>
          <p:cNvPicPr>
            <a:picLocks noChangeAspect="1"/>
          </p:cNvPicPr>
          <p:nvPr/>
        </p:nvPicPr>
        <p:blipFill>
          <a:blip r:embed="rId3"/>
          <a:stretch>
            <a:fillRect/>
          </a:stretch>
        </p:blipFill>
        <p:spPr>
          <a:xfrm>
            <a:off x="5499100" y="2782927"/>
            <a:ext cx="3133725" cy="2857500"/>
          </a:xfrm>
          <a:prstGeom prst="rect">
            <a:avLst/>
          </a:prstGeom>
        </p:spPr>
      </p:pic>
    </p:spTree>
    <p:extLst>
      <p:ext uri="{BB962C8B-B14F-4D97-AF65-F5344CB8AC3E}">
        <p14:creationId xmlns:p14="http://schemas.microsoft.com/office/powerpoint/2010/main" val="1945185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25439"/>
            <a:ext cx="9144000" cy="21733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dirty="0"/>
          </a:p>
        </p:txBody>
      </p:sp>
      <p:sp>
        <p:nvSpPr>
          <p:cNvPr id="2" name="TextBox 1"/>
          <p:cNvSpPr txBox="1">
            <a:spLocks noChangeAspect="1"/>
          </p:cNvSpPr>
          <p:nvPr/>
        </p:nvSpPr>
        <p:spPr>
          <a:xfrm>
            <a:off x="3473131" y="696550"/>
            <a:ext cx="5670869" cy="584533"/>
          </a:xfrm>
          <a:prstGeom prst="rect">
            <a:avLst/>
          </a:prstGeom>
          <a:noFill/>
        </p:spPr>
        <p:txBody>
          <a:bodyPr wrap="square" lIns="91190" tIns="45600" rIns="91190" bIns="45600" rtlCol="0">
            <a:spAutoFit/>
          </a:bodyPr>
          <a:lstStyle/>
          <a:p>
            <a:r>
              <a:rPr lang="en-US" sz="3200" b="1" dirty="0"/>
              <a:t>McLaughlin Body Company</a:t>
            </a:r>
          </a:p>
        </p:txBody>
      </p:sp>
      <p:pic>
        <p:nvPicPr>
          <p:cNvPr id="8" name="Picture 7" descr="Mclaughlin Body Company | Good to have ar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 y="641384"/>
            <a:ext cx="3031998" cy="639699"/>
          </a:xfrm>
          <a:prstGeom prst="rect">
            <a:avLst/>
          </a:prstGeom>
          <a:noFill/>
          <a:ln>
            <a:noFill/>
          </a:ln>
        </p:spPr>
      </p:pic>
      <p:sp>
        <p:nvSpPr>
          <p:cNvPr id="7" name="Rectangle 6"/>
          <p:cNvSpPr/>
          <p:nvPr/>
        </p:nvSpPr>
        <p:spPr>
          <a:xfrm>
            <a:off x="217170" y="2238978"/>
            <a:ext cx="5364480" cy="4233224"/>
          </a:xfrm>
          <a:prstGeom prst="rect">
            <a:avLst/>
          </a:prstGeom>
        </p:spPr>
        <p:txBody>
          <a:bodyPr wrap="square" lIns="91190" tIns="45600" rIns="91190" bIns="45600" numCol="2">
            <a:spAutoFit/>
          </a:bodyPr>
          <a:lstStyle/>
          <a:p>
            <a:pPr>
              <a:lnSpc>
                <a:spcPct val="115000"/>
              </a:lnSpc>
              <a:spcAft>
                <a:spcPts val="1000"/>
              </a:spcAft>
            </a:pPr>
            <a:r>
              <a:rPr lang="en-US" b="1" i="1" dirty="0">
                <a:ea typeface="Calibri"/>
                <a:cs typeface="Times New Roman"/>
              </a:rPr>
              <a:t>Energy Use</a:t>
            </a:r>
          </a:p>
          <a:p>
            <a:pPr marL="341970" indent="-341970">
              <a:lnSpc>
                <a:spcPct val="115000"/>
              </a:lnSpc>
              <a:buFont typeface="Wingdings"/>
              <a:buChar char=""/>
            </a:pPr>
            <a:r>
              <a:rPr lang="en-US" dirty="0">
                <a:ea typeface="Calibri"/>
                <a:cs typeface="Times New Roman"/>
              </a:rPr>
              <a:t>Equipment scheduling off hours</a:t>
            </a:r>
          </a:p>
          <a:p>
            <a:pPr marL="341970" indent="-341970">
              <a:lnSpc>
                <a:spcPct val="115000"/>
              </a:lnSpc>
              <a:buFont typeface="Wingdings"/>
              <a:buChar char=""/>
            </a:pPr>
            <a:r>
              <a:rPr lang="en-US" dirty="0">
                <a:ea typeface="Calibri"/>
                <a:cs typeface="Times New Roman"/>
              </a:rPr>
              <a:t>Air compressor efficiency</a:t>
            </a:r>
          </a:p>
          <a:p>
            <a:pPr marL="341970" indent="-341970">
              <a:lnSpc>
                <a:spcPct val="115000"/>
              </a:lnSpc>
              <a:buFont typeface="Wingdings"/>
              <a:buChar char=""/>
            </a:pPr>
            <a:r>
              <a:rPr lang="en-US" dirty="0">
                <a:ea typeface="Calibri"/>
                <a:cs typeface="Times New Roman"/>
              </a:rPr>
              <a:t>Lighting upgrades</a:t>
            </a:r>
          </a:p>
          <a:p>
            <a:pPr>
              <a:lnSpc>
                <a:spcPct val="115000"/>
              </a:lnSpc>
              <a:spcAft>
                <a:spcPts val="1000"/>
              </a:spcAft>
            </a:pPr>
            <a:endParaRPr lang="en-US" b="1" i="1" dirty="0">
              <a:ea typeface="Calibri"/>
              <a:cs typeface="Times New Roman"/>
            </a:endParaRPr>
          </a:p>
          <a:p>
            <a:pPr>
              <a:lnSpc>
                <a:spcPct val="115000"/>
              </a:lnSpc>
              <a:spcAft>
                <a:spcPts val="1000"/>
              </a:spcAft>
            </a:pPr>
            <a:r>
              <a:rPr lang="en-US" b="1" i="1" dirty="0">
                <a:ea typeface="Calibri"/>
                <a:cs typeface="Times New Roman"/>
              </a:rPr>
              <a:t>Lean Manufacturing</a:t>
            </a:r>
          </a:p>
          <a:p>
            <a:pPr marL="341970" indent="-341970">
              <a:lnSpc>
                <a:spcPct val="115000"/>
              </a:lnSpc>
              <a:buFont typeface="Wingdings"/>
              <a:buChar char=""/>
            </a:pPr>
            <a:r>
              <a:rPr lang="en-US" dirty="0">
                <a:ea typeface="Calibri"/>
                <a:cs typeface="Times New Roman"/>
              </a:rPr>
              <a:t>Tool cart organization</a:t>
            </a:r>
          </a:p>
          <a:p>
            <a:pPr marL="341970" indent="-341970">
              <a:lnSpc>
                <a:spcPct val="115000"/>
              </a:lnSpc>
              <a:buFont typeface="Wingdings"/>
              <a:buChar char=""/>
            </a:pPr>
            <a:r>
              <a:rPr lang="en-US" dirty="0">
                <a:ea typeface="Calibri"/>
                <a:cs typeface="Times New Roman"/>
              </a:rPr>
              <a:t>Process flow</a:t>
            </a:r>
          </a:p>
          <a:p>
            <a:pPr>
              <a:lnSpc>
                <a:spcPct val="115000"/>
              </a:lnSpc>
            </a:pPr>
            <a:endParaRPr lang="en-US" b="1" i="1" dirty="0">
              <a:ea typeface="Calibri"/>
              <a:cs typeface="Times New Roman"/>
            </a:endParaRPr>
          </a:p>
          <a:p>
            <a:pPr>
              <a:lnSpc>
                <a:spcPct val="115000"/>
              </a:lnSpc>
            </a:pPr>
            <a:r>
              <a:rPr lang="en-US" b="1" i="1" dirty="0">
                <a:ea typeface="Calibri"/>
                <a:cs typeface="Times New Roman"/>
              </a:rPr>
              <a:t>Water Use</a:t>
            </a:r>
          </a:p>
          <a:p>
            <a:pPr marL="341970" indent="-341970">
              <a:lnSpc>
                <a:spcPct val="115000"/>
              </a:lnSpc>
              <a:buFont typeface="Wingdings"/>
              <a:buChar char=""/>
            </a:pPr>
            <a:r>
              <a:rPr lang="en-US" dirty="0">
                <a:ea typeface="Calibri"/>
                <a:cs typeface="Times New Roman"/>
              </a:rPr>
              <a:t>Conductivity control automation</a:t>
            </a:r>
          </a:p>
          <a:p>
            <a:pPr>
              <a:lnSpc>
                <a:spcPct val="115000"/>
              </a:lnSpc>
            </a:pPr>
            <a:endParaRPr lang="en-US" dirty="0">
              <a:ea typeface="Calibri"/>
              <a:cs typeface="Times New Roman"/>
            </a:endParaRPr>
          </a:p>
          <a:p>
            <a:pPr>
              <a:lnSpc>
                <a:spcPct val="115000"/>
              </a:lnSpc>
            </a:pPr>
            <a:r>
              <a:rPr lang="en-US" b="1" i="1" dirty="0">
                <a:ea typeface="Calibri"/>
                <a:cs typeface="Times New Roman"/>
              </a:rPr>
              <a:t>Hazardous Waste Reduction</a:t>
            </a:r>
          </a:p>
          <a:p>
            <a:pPr marL="284970" indent="-284970">
              <a:lnSpc>
                <a:spcPct val="115000"/>
              </a:lnSpc>
              <a:buFont typeface="Wingdings" panose="05000000000000000000" pitchFamily="2" charset="2"/>
              <a:buChar char="ü"/>
            </a:pPr>
            <a:r>
              <a:rPr lang="en-US" dirty="0">
                <a:ea typeface="Calibri"/>
                <a:cs typeface="Times New Roman"/>
              </a:rPr>
              <a:t>Solvent wipe disposal</a:t>
            </a:r>
          </a:p>
          <a:p>
            <a:pPr>
              <a:lnSpc>
                <a:spcPct val="115000"/>
              </a:lnSpc>
            </a:pPr>
            <a:endParaRPr lang="en-US" dirty="0">
              <a:ea typeface="Calibri"/>
              <a:cs typeface="Times New Roman"/>
            </a:endParaRPr>
          </a:p>
          <a:p>
            <a:pPr>
              <a:lnSpc>
                <a:spcPct val="115000"/>
              </a:lnSpc>
            </a:pPr>
            <a:endParaRPr lang="en-US" b="1" i="1" dirty="0">
              <a:ea typeface="Calibri"/>
              <a:cs typeface="Times New Roman"/>
            </a:endParaRPr>
          </a:p>
          <a:p>
            <a:pPr>
              <a:lnSpc>
                <a:spcPct val="115000"/>
              </a:lnSpc>
            </a:pPr>
            <a:endParaRPr lang="en-US" dirty="0">
              <a:ea typeface="Calibri"/>
              <a:cs typeface="Times New Roman"/>
            </a:endParaRPr>
          </a:p>
          <a:p>
            <a:pPr marL="341970" indent="-341970">
              <a:lnSpc>
                <a:spcPct val="115000"/>
              </a:lnSpc>
              <a:buFont typeface="Wingdings"/>
              <a:buChar char=""/>
            </a:pPr>
            <a:endParaRPr lang="en-US" b="1" i="1" dirty="0">
              <a:ea typeface="Calibri"/>
              <a:cs typeface="Times New Roman"/>
            </a:endParaRPr>
          </a:p>
          <a:p>
            <a:pPr marL="284970" indent="-284970">
              <a:lnSpc>
                <a:spcPct val="115000"/>
              </a:lnSpc>
              <a:buFont typeface="Wingdings" panose="05000000000000000000" pitchFamily="2" charset="2"/>
              <a:buChar char="ü"/>
            </a:pPr>
            <a:endParaRPr lang="en-US" dirty="0">
              <a:ea typeface="Calibri"/>
              <a:cs typeface="Times New Roman"/>
            </a:endParaRPr>
          </a:p>
          <a:p>
            <a:pPr>
              <a:lnSpc>
                <a:spcPct val="115000"/>
              </a:lnSpc>
            </a:pPr>
            <a:endParaRPr lang="en-US" dirty="0">
              <a:ea typeface="Calibri"/>
              <a:cs typeface="Times New Roman"/>
            </a:endParaRPr>
          </a:p>
        </p:txBody>
      </p:sp>
      <p:pic>
        <p:nvPicPr>
          <p:cNvPr id="3" name="Picture 2"/>
          <p:cNvPicPr>
            <a:picLocks noChangeAspect="1"/>
          </p:cNvPicPr>
          <p:nvPr/>
        </p:nvPicPr>
        <p:blipFill>
          <a:blip r:embed="rId4"/>
          <a:stretch>
            <a:fillRect/>
          </a:stretch>
        </p:blipFill>
        <p:spPr>
          <a:xfrm>
            <a:off x="5486400" y="2546087"/>
            <a:ext cx="3291840" cy="2999008"/>
          </a:xfrm>
          <a:prstGeom prst="rect">
            <a:avLst/>
          </a:prstGeom>
        </p:spPr>
      </p:pic>
    </p:spTree>
    <p:extLst>
      <p:ext uri="{BB962C8B-B14F-4D97-AF65-F5344CB8AC3E}">
        <p14:creationId xmlns:p14="http://schemas.microsoft.com/office/powerpoint/2010/main" val="2709588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600444"/>
          </a:xfrm>
        </p:spPr>
        <p:txBody>
          <a:bodyPr>
            <a:normAutofit/>
          </a:bodyPr>
          <a:lstStyle/>
          <a:p>
            <a:r>
              <a:rPr lang="en-US" sz="4400" dirty="0">
                <a:latin typeface="Calibri (body)"/>
              </a:rPr>
              <a:t>What Is The ISTC?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9183" y="4647287"/>
            <a:ext cx="3701512" cy="1143913"/>
          </a:xfrm>
          <a:prstGeom prst="rect">
            <a:avLst/>
          </a:prstGeom>
          <a:solidFill>
            <a:schemeClr val="accent1"/>
          </a:solidFill>
        </p:spPr>
      </p:pic>
      <p:pic>
        <p:nvPicPr>
          <p:cNvPr id="5" name="Picture 4"/>
          <p:cNvPicPr>
            <a:picLocks noChangeAspect="1"/>
          </p:cNvPicPr>
          <p:nvPr/>
        </p:nvPicPr>
        <p:blipFill rotWithShape="1">
          <a:blip r:embed="rId4"/>
          <a:srcRect t="29081"/>
          <a:stretch/>
        </p:blipFill>
        <p:spPr>
          <a:xfrm>
            <a:off x="528637" y="2152792"/>
            <a:ext cx="8086725" cy="1911667"/>
          </a:xfrm>
          <a:prstGeom prst="rect">
            <a:avLst/>
          </a:prstGeom>
        </p:spPr>
      </p:pic>
    </p:spTree>
    <p:extLst>
      <p:ext uri="{BB962C8B-B14F-4D97-AF65-F5344CB8AC3E}">
        <p14:creationId xmlns:p14="http://schemas.microsoft.com/office/powerpoint/2010/main" val="1057656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25439"/>
            <a:ext cx="9144000" cy="21733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dirty="0"/>
          </a:p>
        </p:txBody>
      </p:sp>
      <p:sp>
        <p:nvSpPr>
          <p:cNvPr id="2" name="TextBox 1"/>
          <p:cNvSpPr txBox="1">
            <a:spLocks noChangeAspect="1"/>
          </p:cNvSpPr>
          <p:nvPr/>
        </p:nvSpPr>
        <p:spPr>
          <a:xfrm>
            <a:off x="2601686" y="365821"/>
            <a:ext cx="6266292" cy="1138531"/>
          </a:xfrm>
          <a:prstGeom prst="rect">
            <a:avLst/>
          </a:prstGeom>
          <a:noFill/>
        </p:spPr>
        <p:txBody>
          <a:bodyPr wrap="square" lIns="91190" tIns="45600" rIns="91190" bIns="45600" rtlCol="0">
            <a:spAutoFit/>
          </a:bodyPr>
          <a:lstStyle/>
          <a:p>
            <a:r>
              <a:rPr lang="en-US" sz="3600" b="1" dirty="0"/>
              <a:t>Zero Waste Program Case Study</a:t>
            </a:r>
          </a:p>
          <a:p>
            <a:r>
              <a:rPr lang="en-US" sz="3200" b="1" dirty="0"/>
              <a:t>ISTC Headquarters Building</a:t>
            </a:r>
          </a:p>
        </p:txBody>
      </p:sp>
      <p:sp>
        <p:nvSpPr>
          <p:cNvPr id="3" name="Rectangle 2"/>
          <p:cNvSpPr/>
          <p:nvPr/>
        </p:nvSpPr>
        <p:spPr>
          <a:xfrm>
            <a:off x="381000" y="2047894"/>
            <a:ext cx="3429000" cy="2431193"/>
          </a:xfrm>
          <a:prstGeom prst="rect">
            <a:avLst/>
          </a:prstGeom>
        </p:spPr>
        <p:txBody>
          <a:bodyPr wrap="square" lIns="91190" tIns="45600" rIns="91190" bIns="45600">
            <a:spAutoFit/>
          </a:bodyPr>
          <a:lstStyle/>
          <a:p>
            <a:r>
              <a:rPr lang="en-US" b="1" cap="all" dirty="0"/>
              <a:t>Waste Characterization results</a:t>
            </a:r>
            <a:endParaRPr lang="en-US" dirty="0"/>
          </a:p>
          <a:p>
            <a:r>
              <a:rPr lang="en-US" b="1" i="1" dirty="0"/>
              <a:t>Before</a:t>
            </a:r>
          </a:p>
          <a:p>
            <a:r>
              <a:rPr lang="en-US" sz="1400" dirty="0"/>
              <a:t>Due mainly to a lack of collection and sorting infrastructure, the ISTC building was not capturing all of the recyclable material being used in the labs and offices. The initial waste characterization revealed the following diversion statistics for six highly recyclable materials:</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94" y="157968"/>
            <a:ext cx="1554480" cy="1554480"/>
          </a:xfrm>
          <a:prstGeom prst="rect">
            <a:avLst/>
          </a:prstGeom>
          <a:noFill/>
          <a:ln>
            <a:noFill/>
          </a:ln>
        </p:spPr>
      </p:pic>
      <p:graphicFrame>
        <p:nvGraphicFramePr>
          <p:cNvPr id="15" name="Chart 14"/>
          <p:cNvGraphicFramePr/>
          <p:nvPr>
            <p:extLst/>
          </p:nvPr>
        </p:nvGraphicFramePr>
        <p:xfrm>
          <a:off x="3810000" y="2133600"/>
          <a:ext cx="2286000" cy="182880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381000" y="4479325"/>
            <a:ext cx="3494314" cy="1230864"/>
          </a:xfrm>
          <a:prstGeom prst="rect">
            <a:avLst/>
          </a:prstGeom>
        </p:spPr>
        <p:txBody>
          <a:bodyPr wrap="square" lIns="91190" tIns="45600" rIns="91190" bIns="45600">
            <a:spAutoFit/>
          </a:bodyPr>
          <a:lstStyle/>
          <a:p>
            <a:r>
              <a:rPr lang="en-US" b="1" i="1" dirty="0"/>
              <a:t>After</a:t>
            </a:r>
          </a:p>
          <a:p>
            <a:r>
              <a:rPr lang="en-US" sz="1400" dirty="0"/>
              <a:t>The post-implementation waste characterization revealed a drastic change in recycling percentages at ISTC – a result of the solutions devised by our Zero Waste team:</a:t>
            </a:r>
          </a:p>
        </p:txBody>
      </p:sp>
      <p:graphicFrame>
        <p:nvGraphicFramePr>
          <p:cNvPr id="17" name="Chart 16"/>
          <p:cNvGraphicFramePr/>
          <p:nvPr>
            <p:extLst/>
          </p:nvPr>
        </p:nvGraphicFramePr>
        <p:xfrm>
          <a:off x="3837709" y="4099034"/>
          <a:ext cx="2286000" cy="1828800"/>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p:cNvPicPr>
            <a:picLocks noChangeAspect="1"/>
          </p:cNvPicPr>
          <p:nvPr/>
        </p:nvPicPr>
        <p:blipFill>
          <a:blip r:embed="rId6"/>
          <a:stretch>
            <a:fillRect/>
          </a:stretch>
        </p:blipFill>
        <p:spPr>
          <a:xfrm>
            <a:off x="6087533" y="2773129"/>
            <a:ext cx="3017520" cy="2321628"/>
          </a:xfrm>
          <a:prstGeom prst="rect">
            <a:avLst/>
          </a:prstGeom>
        </p:spPr>
      </p:pic>
    </p:spTree>
    <p:extLst>
      <p:ext uri="{BB962C8B-B14F-4D97-AF65-F5344CB8AC3E}">
        <p14:creationId xmlns:p14="http://schemas.microsoft.com/office/powerpoint/2010/main" val="2037882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25439"/>
            <a:ext cx="9144000" cy="21733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dirty="0"/>
          </a:p>
        </p:txBody>
      </p:sp>
      <p:sp>
        <p:nvSpPr>
          <p:cNvPr id="2" name="TextBox 1"/>
          <p:cNvSpPr txBox="1">
            <a:spLocks noChangeAspect="1"/>
          </p:cNvSpPr>
          <p:nvPr/>
        </p:nvSpPr>
        <p:spPr>
          <a:xfrm>
            <a:off x="2607128" y="264891"/>
            <a:ext cx="6326164" cy="1138531"/>
          </a:xfrm>
          <a:prstGeom prst="rect">
            <a:avLst/>
          </a:prstGeom>
          <a:noFill/>
        </p:spPr>
        <p:txBody>
          <a:bodyPr wrap="square" lIns="91190" tIns="45600" rIns="91190" bIns="45600" rtlCol="0">
            <a:spAutoFit/>
          </a:bodyPr>
          <a:lstStyle/>
          <a:p>
            <a:r>
              <a:rPr lang="en-US" sz="3600" b="1" dirty="0"/>
              <a:t>Zero Waste Program Case Study</a:t>
            </a:r>
          </a:p>
          <a:p>
            <a:r>
              <a:rPr lang="en-US" sz="3200" b="1" dirty="0"/>
              <a:t>Urbana City Building Complex</a:t>
            </a: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bwMode="auto">
          <a:xfrm>
            <a:off x="762010" y="248436"/>
            <a:ext cx="1425575" cy="1425575"/>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762010" y="2047891"/>
            <a:ext cx="3690257" cy="1477085"/>
          </a:xfrm>
          <a:prstGeom prst="rect">
            <a:avLst/>
          </a:prstGeom>
        </p:spPr>
        <p:txBody>
          <a:bodyPr wrap="square" lIns="91190" tIns="45600" rIns="91190" bIns="45600">
            <a:spAutoFit/>
          </a:bodyPr>
          <a:lstStyle/>
          <a:p>
            <a:r>
              <a:rPr lang="en-US" b="1" cap="all" dirty="0"/>
              <a:t>Waste Characterization results</a:t>
            </a:r>
            <a:endParaRPr lang="en-US" dirty="0"/>
          </a:p>
          <a:p>
            <a:r>
              <a:rPr lang="en-US" b="1" i="1" dirty="0"/>
              <a:t>Material Generation Profile</a:t>
            </a:r>
          </a:p>
          <a:p>
            <a:r>
              <a:rPr lang="en-US" dirty="0"/>
              <a:t>Green section is material currently being diverted from landfill.</a:t>
            </a:r>
          </a:p>
          <a:p>
            <a:endParaRPr lang="en-US" dirty="0"/>
          </a:p>
        </p:txBody>
      </p:sp>
      <p:graphicFrame>
        <p:nvGraphicFramePr>
          <p:cNvPr id="13" name="Table 12"/>
          <p:cNvGraphicFramePr>
            <a:graphicFrameLocks noGrp="1"/>
          </p:cNvGraphicFramePr>
          <p:nvPr>
            <p:extLst/>
          </p:nvPr>
        </p:nvGraphicFramePr>
        <p:xfrm>
          <a:off x="5668962" y="4570054"/>
          <a:ext cx="2425700" cy="1442989"/>
        </p:xfrm>
        <a:graphic>
          <a:graphicData uri="http://schemas.openxmlformats.org/drawingml/2006/table">
            <a:tbl>
              <a:tblPr firstRow="1" firstCol="1" bandRow="1"/>
              <a:tblGrid>
                <a:gridCol w="1118235">
                  <a:extLst>
                    <a:ext uri="{9D8B030D-6E8A-4147-A177-3AD203B41FA5}">
                      <a16:colId xmlns:a16="http://schemas.microsoft.com/office/drawing/2014/main" val="20000"/>
                    </a:ext>
                  </a:extLst>
                </a:gridCol>
                <a:gridCol w="753428">
                  <a:extLst>
                    <a:ext uri="{9D8B030D-6E8A-4147-A177-3AD203B41FA5}">
                      <a16:colId xmlns:a16="http://schemas.microsoft.com/office/drawing/2014/main" val="20001"/>
                    </a:ext>
                  </a:extLst>
                </a:gridCol>
                <a:gridCol w="554037">
                  <a:extLst>
                    <a:ext uri="{9D8B030D-6E8A-4147-A177-3AD203B41FA5}">
                      <a16:colId xmlns:a16="http://schemas.microsoft.com/office/drawing/2014/main" val="20002"/>
                    </a:ext>
                  </a:extLst>
                </a:gridCol>
              </a:tblGrid>
              <a:tr h="624156">
                <a:tc>
                  <a:txBody>
                    <a:bodyPr/>
                    <a:lstStyle/>
                    <a:p>
                      <a:pPr marL="0" marR="0" algn="ctr">
                        <a:lnSpc>
                          <a:spcPct val="115000"/>
                        </a:lnSpc>
                        <a:spcBef>
                          <a:spcPts val="0"/>
                        </a:spcBef>
                        <a:spcAft>
                          <a:spcPts val="0"/>
                        </a:spcAft>
                      </a:pPr>
                      <a:r>
                        <a:rPr lang="en-US" sz="1100" b="1" dirty="0">
                          <a:solidFill>
                            <a:schemeClr val="tx1"/>
                          </a:solidFill>
                          <a:effectLst/>
                          <a:latin typeface="Calibri"/>
                          <a:ea typeface="Calibri"/>
                          <a:cs typeface="Times New Roman"/>
                        </a:rPr>
                        <a:t>Material</a:t>
                      </a:r>
                      <a:endParaRPr lang="en-US" sz="11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chemeClr val="tx1"/>
                          </a:solidFill>
                          <a:effectLst/>
                          <a:latin typeface="Calibri"/>
                          <a:ea typeface="Calibri"/>
                          <a:cs typeface="Times New Roman"/>
                        </a:rPr>
                        <a:t>Vol/week (lb.)</a:t>
                      </a:r>
                      <a:endParaRPr lang="en-US" sz="11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chemeClr val="tx1"/>
                          </a:solidFill>
                          <a:effectLst/>
                          <a:latin typeface="Calibri"/>
                          <a:ea typeface="Calibri"/>
                          <a:cs typeface="Times New Roman"/>
                        </a:rPr>
                        <a:t>% of landfill</a:t>
                      </a:r>
                      <a:endParaRPr lang="en-US" sz="110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5900">
                <a:tc>
                  <a:txBody>
                    <a:bodyPr/>
                    <a:lstStyle/>
                    <a:p>
                      <a:pPr marL="0" marR="0" algn="ctr">
                        <a:lnSpc>
                          <a:spcPct val="115000"/>
                        </a:lnSpc>
                        <a:spcBef>
                          <a:spcPts val="0"/>
                        </a:spcBef>
                        <a:spcAft>
                          <a:spcPts val="0"/>
                        </a:spcAft>
                      </a:pPr>
                      <a:r>
                        <a:rPr lang="en-US" sz="1100" dirty="0">
                          <a:solidFill>
                            <a:schemeClr val="tx1"/>
                          </a:solidFill>
                          <a:effectLst/>
                          <a:latin typeface="Calibri"/>
                          <a:ea typeface="Calibri"/>
                          <a:cs typeface="Times New Roman"/>
                        </a:rPr>
                        <a:t>Office paper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chemeClr val="tx1"/>
                          </a:solidFill>
                          <a:effectLst/>
                          <a:latin typeface="Calibri"/>
                          <a:ea typeface="Calibri"/>
                          <a:cs typeface="Times New Roman"/>
                        </a:rPr>
                        <a:t>110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chemeClr val="tx1"/>
                          </a:solidFill>
                          <a:effectLst/>
                          <a:latin typeface="Calibri"/>
                          <a:ea typeface="Calibri"/>
                          <a:cs typeface="Times New Roman"/>
                        </a:rPr>
                        <a:t>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7033">
                <a:tc>
                  <a:txBody>
                    <a:bodyPr/>
                    <a:lstStyle/>
                    <a:p>
                      <a:pPr marL="0" marR="0" algn="ctr">
                        <a:lnSpc>
                          <a:spcPct val="115000"/>
                        </a:lnSpc>
                        <a:spcBef>
                          <a:spcPts val="0"/>
                        </a:spcBef>
                        <a:spcAft>
                          <a:spcPts val="0"/>
                        </a:spcAft>
                      </a:pPr>
                      <a:r>
                        <a:rPr lang="en-US" sz="1100" dirty="0">
                          <a:solidFill>
                            <a:schemeClr val="tx1"/>
                          </a:solidFill>
                          <a:effectLst/>
                          <a:latin typeface="Calibri"/>
                          <a:ea typeface="Calibri"/>
                          <a:cs typeface="Times New Roman"/>
                        </a:rPr>
                        <a:t>Other recyclable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chemeClr val="tx1"/>
                          </a:solidFill>
                          <a:effectLst/>
                          <a:latin typeface="Calibri"/>
                          <a:ea typeface="Calibri"/>
                          <a:cs typeface="Times New Roman"/>
                        </a:rPr>
                        <a:t>140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chemeClr val="tx1"/>
                          </a:solidFill>
                          <a:effectLst/>
                          <a:latin typeface="Calibri"/>
                          <a:ea typeface="Calibri"/>
                          <a:cs typeface="Times New Roman"/>
                        </a:rPr>
                        <a:t>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5900">
                <a:tc>
                  <a:txBody>
                    <a:bodyPr/>
                    <a:lstStyle/>
                    <a:p>
                      <a:pPr marL="0" marR="0" algn="ctr">
                        <a:lnSpc>
                          <a:spcPct val="115000"/>
                        </a:lnSpc>
                        <a:spcBef>
                          <a:spcPts val="0"/>
                        </a:spcBef>
                        <a:spcAft>
                          <a:spcPts val="0"/>
                        </a:spcAft>
                      </a:pPr>
                      <a:r>
                        <a:rPr lang="en-US" sz="1100" dirty="0">
                          <a:solidFill>
                            <a:schemeClr val="tx1"/>
                          </a:solidFill>
                          <a:effectLst/>
                          <a:latin typeface="Calibri"/>
                          <a:ea typeface="Calibri"/>
                          <a:cs typeface="Times New Roman"/>
                        </a:rPr>
                        <a:t>Organics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chemeClr val="tx1"/>
                          </a:solidFill>
                          <a:effectLst/>
                          <a:latin typeface="Calibri"/>
                          <a:ea typeface="Calibri"/>
                          <a:cs typeface="Times New Roman"/>
                        </a:rPr>
                        <a:t>150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chemeClr val="tx1"/>
                          </a:solidFill>
                          <a:effectLst/>
                          <a:latin typeface="Calibri"/>
                          <a:ea typeface="Calibri"/>
                          <a:cs typeface="Times New Roman"/>
                        </a:rPr>
                        <a:t>31%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9" name="Rectangle 18"/>
          <p:cNvSpPr/>
          <p:nvPr/>
        </p:nvSpPr>
        <p:spPr>
          <a:xfrm>
            <a:off x="5562600" y="4083313"/>
            <a:ext cx="2816701" cy="276757"/>
          </a:xfrm>
          <a:prstGeom prst="rect">
            <a:avLst/>
          </a:prstGeom>
        </p:spPr>
        <p:txBody>
          <a:bodyPr wrap="square" lIns="91190" tIns="45600" rIns="91190" bIns="45600">
            <a:spAutoFit/>
          </a:bodyPr>
          <a:lstStyle/>
          <a:p>
            <a:r>
              <a:rPr lang="en-US" sz="1200" dirty="0"/>
              <a:t>Top three Divertable materials by weight:</a:t>
            </a:r>
          </a:p>
        </p:txBody>
      </p:sp>
      <p:graphicFrame>
        <p:nvGraphicFramePr>
          <p:cNvPr id="24" name="Chart 23"/>
          <p:cNvGraphicFramePr/>
          <p:nvPr>
            <p:extLst/>
          </p:nvPr>
        </p:nvGraphicFramePr>
        <p:xfrm>
          <a:off x="1295400" y="3276600"/>
          <a:ext cx="2171700" cy="260223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a:blip r:embed="rId5"/>
          <a:stretch>
            <a:fillRect/>
          </a:stretch>
        </p:blipFill>
        <p:spPr>
          <a:xfrm>
            <a:off x="5668962" y="2178096"/>
            <a:ext cx="3114675" cy="1800225"/>
          </a:xfrm>
          <a:prstGeom prst="rect">
            <a:avLst/>
          </a:prstGeom>
        </p:spPr>
      </p:pic>
    </p:spTree>
    <p:extLst>
      <p:ext uri="{BB962C8B-B14F-4D97-AF65-F5344CB8AC3E}">
        <p14:creationId xmlns:p14="http://schemas.microsoft.com/office/powerpoint/2010/main" val="230998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016D59-403C-8E47-ACDF-6590520BA76C}"/>
              </a:ext>
            </a:extLst>
          </p:cNvPr>
          <p:cNvPicPr>
            <a:picLocks noChangeAspect="1"/>
          </p:cNvPicPr>
          <p:nvPr/>
        </p:nvPicPr>
        <p:blipFill rotWithShape="1">
          <a:blip r:embed="rId3">
            <a:extLst>
              <a:ext uri="{28A0092B-C50C-407E-A947-70E740481C1C}">
                <a14:useLocalDpi xmlns:a14="http://schemas.microsoft.com/office/drawing/2010/main" val="0"/>
              </a:ext>
            </a:extLst>
          </a:blip>
          <a:srcRect l="14816" t="10741" r="15370" b="8667"/>
          <a:stretch/>
        </p:blipFill>
        <p:spPr>
          <a:xfrm>
            <a:off x="529665" y="541864"/>
            <a:ext cx="8084669" cy="5832972"/>
          </a:xfrm>
          <a:prstGeom prst="rect">
            <a:avLst/>
          </a:prstGeom>
        </p:spPr>
      </p:pic>
      <p:sp>
        <p:nvSpPr>
          <p:cNvPr id="12" name="Oval 11">
            <a:extLst>
              <a:ext uri="{FF2B5EF4-FFF2-40B4-BE49-F238E27FC236}">
                <a16:creationId xmlns:a16="http://schemas.microsoft.com/office/drawing/2014/main" id="{152A9637-37D7-CF47-81BA-DD0D11BE9CA1}"/>
              </a:ext>
            </a:extLst>
          </p:cNvPr>
          <p:cNvSpPr>
            <a:spLocks noChangeArrowheads="1"/>
          </p:cNvSpPr>
          <p:nvPr/>
        </p:nvSpPr>
        <p:spPr bwMode="auto">
          <a:xfrm>
            <a:off x="2116667" y="1557863"/>
            <a:ext cx="1168400" cy="457200"/>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en-US" altLang="en-US" sz="2100">
              <a:solidFill>
                <a:srgbClr val="000000"/>
              </a:solidFill>
              <a:ea typeface="MS PGothic" panose="020B0600070205080204" pitchFamily="34" charset="-128"/>
            </a:endParaRPr>
          </a:p>
        </p:txBody>
      </p:sp>
      <p:sp>
        <p:nvSpPr>
          <p:cNvPr id="14" name="Oval 13">
            <a:extLst>
              <a:ext uri="{FF2B5EF4-FFF2-40B4-BE49-F238E27FC236}">
                <a16:creationId xmlns:a16="http://schemas.microsoft.com/office/drawing/2014/main" id="{031C5E16-E591-404B-B131-5C529D3E3EEE}"/>
              </a:ext>
            </a:extLst>
          </p:cNvPr>
          <p:cNvSpPr>
            <a:spLocks noChangeArrowheads="1"/>
          </p:cNvSpPr>
          <p:nvPr/>
        </p:nvSpPr>
        <p:spPr bwMode="auto">
          <a:xfrm>
            <a:off x="2015064" y="3488264"/>
            <a:ext cx="1422400" cy="478085"/>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Osaka" panose="020B0600000000000000" pitchFamily="34" charset="-128"/>
              </a:defRPr>
            </a:lvl1pPr>
            <a:lvl2pPr marL="742950" indent="-285750">
              <a:spcBef>
                <a:spcPct val="20000"/>
              </a:spcBef>
              <a:buChar char="–"/>
              <a:defRPr sz="2800">
                <a:solidFill>
                  <a:schemeClr val="tx1"/>
                </a:solidFill>
                <a:latin typeface="Arial" panose="020B0604020202020204" pitchFamily="34" charset="0"/>
                <a:ea typeface="Osaka" panose="020B0600000000000000" pitchFamily="34" charset="-128"/>
              </a:defRPr>
            </a:lvl2pPr>
            <a:lvl3pPr marL="1143000" indent="-228600">
              <a:spcBef>
                <a:spcPct val="20000"/>
              </a:spcBef>
              <a:buChar char="•"/>
              <a:defRPr sz="2400">
                <a:solidFill>
                  <a:schemeClr val="tx1"/>
                </a:solidFill>
                <a:latin typeface="Arial" panose="020B0604020202020204" pitchFamily="34" charset="0"/>
                <a:ea typeface="Osaka" panose="020B0600000000000000" pitchFamily="34" charset="-128"/>
              </a:defRPr>
            </a:lvl3pPr>
            <a:lvl4pPr marL="1600200" indent="-228600">
              <a:spcBef>
                <a:spcPct val="20000"/>
              </a:spcBef>
              <a:buChar char="–"/>
              <a:defRPr sz="2000">
                <a:solidFill>
                  <a:schemeClr val="tx1"/>
                </a:solidFill>
                <a:latin typeface="Arial" panose="020B0604020202020204" pitchFamily="34" charset="0"/>
                <a:ea typeface="Osaka" panose="020B0600000000000000" pitchFamily="34" charset="-128"/>
              </a:defRPr>
            </a:lvl4pPr>
            <a:lvl5pPr marL="2057400" indent="-228600">
              <a:spcBef>
                <a:spcPct val="20000"/>
              </a:spcBef>
              <a:buChar char="»"/>
              <a:defRPr sz="2000">
                <a:solidFill>
                  <a:schemeClr val="tx1"/>
                </a:solidFill>
                <a:latin typeface="Arial" panose="020B0604020202020204" pitchFamily="34" charset="0"/>
                <a:ea typeface="Osaka" panose="020B06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anose="020B0600000000000000" pitchFamily="34" charset="-128"/>
              </a:defRPr>
            </a:lvl9pPr>
          </a:lstStyle>
          <a:p>
            <a:pPr>
              <a:spcBef>
                <a:spcPct val="0"/>
              </a:spcBef>
              <a:buFontTx/>
              <a:buNone/>
            </a:pPr>
            <a:endParaRPr lang="en-US" altLang="en-US" sz="2100">
              <a:solidFill>
                <a:srgbClr val="000000"/>
              </a:solidFill>
              <a:ea typeface="MS PGothic" panose="020B0600070205080204" pitchFamily="34" charset="-128"/>
            </a:endParaRPr>
          </a:p>
        </p:txBody>
      </p:sp>
      <p:sp>
        <p:nvSpPr>
          <p:cNvPr id="9" name="Rectangle 8">
            <a:extLst>
              <a:ext uri="{FF2B5EF4-FFF2-40B4-BE49-F238E27FC236}">
                <a16:creationId xmlns:a16="http://schemas.microsoft.com/office/drawing/2014/main" id="{A2EF49F4-5C1A-5D46-80E7-F8D1B2A6CC9F}"/>
              </a:ext>
            </a:extLst>
          </p:cNvPr>
          <p:cNvSpPr/>
          <p:nvPr/>
        </p:nvSpPr>
        <p:spPr>
          <a:xfrm>
            <a:off x="2338567" y="33863"/>
            <a:ext cx="4548617" cy="523220"/>
          </a:xfrm>
          <a:prstGeom prst="rect">
            <a:avLst/>
          </a:prstGeom>
        </p:spPr>
        <p:txBody>
          <a:bodyPr wrap="none">
            <a:spAutoFit/>
          </a:bodyPr>
          <a:lstStyle/>
          <a:p>
            <a:r>
              <a:rPr lang="en-US" sz="2800" b="1" dirty="0">
                <a:hlinkClick r:id="rId4"/>
              </a:rPr>
              <a:t>https://www.istc.illinois.edu</a:t>
            </a:r>
            <a:r>
              <a:rPr lang="en-US" sz="2800" b="1" dirty="0"/>
              <a:t> </a:t>
            </a:r>
          </a:p>
        </p:txBody>
      </p:sp>
    </p:spTree>
    <p:extLst>
      <p:ext uri="{BB962C8B-B14F-4D97-AF65-F5344CB8AC3E}">
        <p14:creationId xmlns:p14="http://schemas.microsoft.com/office/powerpoint/2010/main" val="330356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pply for the Aw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339" y="1600443"/>
            <a:ext cx="5755803" cy="487631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0"/>
            <a:ext cx="9144000" cy="1600444"/>
          </a:xfrm>
        </p:spPr>
        <p:txBody>
          <a:bodyPr>
            <a:normAutofit/>
          </a:bodyPr>
          <a:lstStyle/>
          <a:p>
            <a:r>
              <a:rPr lang="en-US" sz="4400" dirty="0">
                <a:latin typeface="Calibri (body)"/>
              </a:rPr>
              <a:t>Stand Out In Sustainability:</a:t>
            </a:r>
            <a:br>
              <a:rPr lang="en-US" sz="4400" dirty="0">
                <a:latin typeface="Calibri (body)"/>
              </a:rPr>
            </a:br>
            <a:r>
              <a:rPr lang="en-US" sz="4400" dirty="0">
                <a:latin typeface="Calibri (body)"/>
              </a:rPr>
              <a:t>Illinois Sustainability Awards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174" y="5851247"/>
            <a:ext cx="2765936" cy="854783"/>
          </a:xfrm>
          <a:prstGeom prst="rect">
            <a:avLst/>
          </a:prstGeom>
          <a:solidFill>
            <a:schemeClr val="accent1"/>
          </a:solidFill>
        </p:spPr>
      </p:pic>
    </p:spTree>
    <p:extLst>
      <p:ext uri="{BB962C8B-B14F-4D97-AF65-F5344CB8AC3E}">
        <p14:creationId xmlns:p14="http://schemas.microsoft.com/office/powerpoint/2010/main" val="3910461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88850"/>
            <a:ext cx="7886700" cy="2367150"/>
          </a:xfrm>
        </p:spPr>
        <p:txBody>
          <a:bodyPr>
            <a:normAutofit/>
          </a:bodyPr>
          <a:lstStyle/>
          <a:p>
            <a:pPr marL="342900" lvl="0" indent="-342900">
              <a:lnSpc>
                <a:spcPct val="100000"/>
              </a:lnSpc>
              <a:spcBef>
                <a:spcPct val="20000"/>
              </a:spcBef>
              <a:defRPr/>
            </a:pPr>
            <a:r>
              <a:rPr lang="en-US" dirty="0">
                <a:solidFill>
                  <a:schemeClr val="accent2"/>
                </a:solidFill>
                <a:latin typeface="Calibri"/>
                <a:cs typeface="+mn-cs"/>
              </a:rPr>
              <a:t>Longest running environmental Award in the U.S. (established in 1987)</a:t>
            </a:r>
          </a:p>
          <a:p>
            <a:pPr marL="742950" lvl="1" indent="-285750">
              <a:lnSpc>
                <a:spcPct val="100000"/>
              </a:lnSpc>
              <a:spcBef>
                <a:spcPct val="20000"/>
              </a:spcBef>
              <a:buFont typeface="Arial" pitchFamily="34" charset="0"/>
              <a:buChar char="–"/>
              <a:defRPr/>
            </a:pPr>
            <a:r>
              <a:rPr lang="en-US" dirty="0">
                <a:solidFill>
                  <a:schemeClr val="accent2"/>
                </a:solidFill>
                <a:latin typeface="Calibri"/>
                <a:cs typeface="+mn-cs"/>
              </a:rPr>
              <a:t>613 Winners across the last 31 years</a:t>
            </a:r>
          </a:p>
        </p:txBody>
      </p:sp>
      <p:sp>
        <p:nvSpPr>
          <p:cNvPr id="3" name="Title 2"/>
          <p:cNvSpPr>
            <a:spLocks noGrp="1"/>
          </p:cNvSpPr>
          <p:nvPr>
            <p:ph type="title"/>
          </p:nvPr>
        </p:nvSpPr>
        <p:spPr>
          <a:xfrm>
            <a:off x="0" y="180299"/>
            <a:ext cx="9144000" cy="913699"/>
          </a:xfrm>
        </p:spPr>
        <p:txBody>
          <a:bodyPr>
            <a:noAutofit/>
          </a:bodyPr>
          <a:lstStyle/>
          <a:p>
            <a:r>
              <a:rPr lang="en-US" sz="4000" spc="0" dirty="0">
                <a:solidFill>
                  <a:schemeClr val="accent2"/>
                </a:solidFill>
                <a:latin typeface="Calibri"/>
                <a:cs typeface="+mj-cs"/>
              </a:rPr>
              <a:t>What Is The Illinois Sustainability Award?</a:t>
            </a:r>
            <a:endParaRPr lang="en-US" sz="4000" dirty="0">
              <a:solidFill>
                <a:schemeClr val="accent2"/>
              </a:solidFill>
            </a:endParaRPr>
          </a:p>
        </p:txBody>
      </p:sp>
      <p:pic>
        <p:nvPicPr>
          <p:cNvPr id="5" name="Picture 4">
            <a:extLst>
              <a:ext uri="{FF2B5EF4-FFF2-40B4-BE49-F238E27FC236}">
                <a16:creationId xmlns:a16="http://schemas.microsoft.com/office/drawing/2014/main" id="{32AF08D8-5D6A-624D-9171-E986D753FDFE}"/>
              </a:ext>
            </a:extLst>
          </p:cNvPr>
          <p:cNvPicPr>
            <a:picLocks noChangeAspect="1"/>
          </p:cNvPicPr>
          <p:nvPr/>
        </p:nvPicPr>
        <p:blipFill>
          <a:blip r:embed="rId2"/>
          <a:stretch>
            <a:fillRect/>
          </a:stretch>
        </p:blipFill>
        <p:spPr>
          <a:xfrm>
            <a:off x="628650" y="3704063"/>
            <a:ext cx="4155440" cy="2351980"/>
          </a:xfrm>
          <a:prstGeom prst="rect">
            <a:avLst/>
          </a:prstGeom>
        </p:spPr>
      </p:pic>
      <p:pic>
        <p:nvPicPr>
          <p:cNvPr id="6" name="Picture 2" descr="Apply for the Award">
            <a:extLst>
              <a:ext uri="{FF2B5EF4-FFF2-40B4-BE49-F238E27FC236}">
                <a16:creationId xmlns:a16="http://schemas.microsoft.com/office/drawing/2014/main" id="{B53E52AD-A666-4349-965C-D8B2653A5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520" y="3467100"/>
            <a:ext cx="3335584" cy="282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684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88850"/>
            <a:ext cx="7886700" cy="4351338"/>
          </a:xfrm>
        </p:spPr>
        <p:txBody>
          <a:bodyPr>
            <a:normAutofit/>
          </a:bodyPr>
          <a:lstStyle/>
          <a:p>
            <a:pPr marL="342900" lvl="0" indent="-342900">
              <a:lnSpc>
                <a:spcPct val="100000"/>
              </a:lnSpc>
              <a:spcBef>
                <a:spcPct val="20000"/>
              </a:spcBef>
              <a:defRPr/>
            </a:pPr>
            <a:r>
              <a:rPr lang="en-US" dirty="0">
                <a:solidFill>
                  <a:schemeClr val="accent2"/>
                </a:solidFill>
                <a:latin typeface="Calibri"/>
                <a:cs typeface="+mn-cs"/>
              </a:rPr>
              <a:t>Winners demonstrate a commitment to our economy, society and environment through outstanding and innovative sustainability practices.</a:t>
            </a:r>
          </a:p>
          <a:p>
            <a:pPr marL="800100" lvl="1" indent="-342900">
              <a:lnSpc>
                <a:spcPct val="100000"/>
              </a:lnSpc>
              <a:spcBef>
                <a:spcPct val="20000"/>
              </a:spcBef>
              <a:defRPr/>
            </a:pPr>
            <a:r>
              <a:rPr lang="en-US" sz="2800" dirty="0">
                <a:solidFill>
                  <a:schemeClr val="accent2"/>
                </a:solidFill>
                <a:latin typeface="Calibri"/>
              </a:rPr>
              <a:t>Manufacturing/Industry, Commercial, Government, Education/Non-Profits, Hospitals</a:t>
            </a:r>
          </a:p>
          <a:p>
            <a:pPr marL="342900" lvl="0" indent="-342900">
              <a:lnSpc>
                <a:spcPct val="100000"/>
              </a:lnSpc>
              <a:spcBef>
                <a:spcPct val="20000"/>
              </a:spcBef>
              <a:defRPr/>
            </a:pPr>
            <a:endParaRPr lang="en-US" dirty="0">
              <a:solidFill>
                <a:schemeClr val="accent2"/>
              </a:solidFill>
              <a:latin typeface="Calibri"/>
              <a:cs typeface="+mn-cs"/>
            </a:endParaRPr>
          </a:p>
        </p:txBody>
      </p:sp>
      <p:sp>
        <p:nvSpPr>
          <p:cNvPr id="3" name="Title 2"/>
          <p:cNvSpPr>
            <a:spLocks noGrp="1"/>
          </p:cNvSpPr>
          <p:nvPr>
            <p:ph type="title"/>
          </p:nvPr>
        </p:nvSpPr>
        <p:spPr>
          <a:xfrm>
            <a:off x="0" y="180299"/>
            <a:ext cx="9144000" cy="913699"/>
          </a:xfrm>
        </p:spPr>
        <p:txBody>
          <a:bodyPr>
            <a:noAutofit/>
          </a:bodyPr>
          <a:lstStyle/>
          <a:p>
            <a:r>
              <a:rPr lang="en-US" sz="4000" spc="0" dirty="0">
                <a:solidFill>
                  <a:schemeClr val="accent2"/>
                </a:solidFill>
                <a:latin typeface="Calibri"/>
                <a:cs typeface="+mj-cs"/>
              </a:rPr>
              <a:t>Who Wins Awards?</a:t>
            </a:r>
            <a:endParaRPr lang="en-US" sz="4000" dirty="0">
              <a:solidFill>
                <a:schemeClr val="accent2"/>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9545" y="4279136"/>
            <a:ext cx="4824909" cy="1689401"/>
          </a:xfrm>
          <a:prstGeom prst="rect">
            <a:avLst/>
          </a:prstGeom>
        </p:spPr>
      </p:pic>
    </p:spTree>
    <p:extLst>
      <p:ext uri="{BB962C8B-B14F-4D97-AF65-F5344CB8AC3E}">
        <p14:creationId xmlns:p14="http://schemas.microsoft.com/office/powerpoint/2010/main" val="3998386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80299"/>
            <a:ext cx="9144000" cy="913699"/>
          </a:xfrm>
        </p:spPr>
        <p:txBody>
          <a:bodyPr>
            <a:noAutofit/>
          </a:bodyPr>
          <a:lstStyle/>
          <a:p>
            <a:r>
              <a:rPr lang="en-US" sz="4000" spc="0" dirty="0">
                <a:solidFill>
                  <a:schemeClr val="accent2"/>
                </a:solidFill>
                <a:latin typeface="Calibri"/>
                <a:cs typeface="+mj-cs"/>
              </a:rPr>
              <a:t>Illinois Sustainability Award Recipients</a:t>
            </a:r>
            <a:endParaRPr lang="en-US" sz="4000" dirty="0">
              <a:solidFill>
                <a:schemeClr val="accent2"/>
              </a:solidFill>
            </a:endParaRPr>
          </a:p>
        </p:txBody>
      </p:sp>
      <p:pic>
        <p:nvPicPr>
          <p:cNvPr id="11" name="Picture 10"/>
          <p:cNvPicPr>
            <a:picLocks noChangeAspect="1"/>
          </p:cNvPicPr>
          <p:nvPr/>
        </p:nvPicPr>
        <p:blipFill>
          <a:blip r:embed="rId2"/>
          <a:stretch>
            <a:fillRect/>
          </a:stretch>
        </p:blipFill>
        <p:spPr>
          <a:xfrm>
            <a:off x="3142488" y="1310640"/>
            <a:ext cx="2859024" cy="4765040"/>
          </a:xfrm>
          <a:prstGeom prst="rect">
            <a:avLst/>
          </a:prstGeom>
        </p:spPr>
      </p:pic>
    </p:spTree>
    <p:extLst>
      <p:ext uri="{BB962C8B-B14F-4D97-AF65-F5344CB8AC3E}">
        <p14:creationId xmlns:p14="http://schemas.microsoft.com/office/powerpoint/2010/main" val="333628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402" t="4589" r="5485" b="4589"/>
          <a:stretch/>
        </p:blipFill>
        <p:spPr>
          <a:xfrm>
            <a:off x="1950719" y="0"/>
            <a:ext cx="5228009" cy="6403034"/>
          </a:xfrm>
          <a:prstGeom prst="rect">
            <a:avLst/>
          </a:prstGeom>
        </p:spPr>
      </p:pic>
    </p:spTree>
    <p:extLst>
      <p:ext uri="{BB962C8B-B14F-4D97-AF65-F5344CB8AC3E}">
        <p14:creationId xmlns:p14="http://schemas.microsoft.com/office/powerpoint/2010/main" val="3025056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247" t="14518" r="4247" b="1926"/>
          <a:stretch/>
        </p:blipFill>
        <p:spPr>
          <a:xfrm>
            <a:off x="1178560" y="55879"/>
            <a:ext cx="2984230" cy="6375401"/>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247" t="1926" r="4247" b="85927"/>
          <a:stretch/>
        </p:blipFill>
        <p:spPr>
          <a:xfrm>
            <a:off x="4601365" y="1066799"/>
            <a:ext cx="4007005" cy="1244600"/>
          </a:xfrm>
          <a:prstGeom prst="rect">
            <a:avLst/>
          </a:prstGeom>
        </p:spPr>
      </p:pic>
      <p:pic>
        <p:nvPicPr>
          <p:cNvPr id="4" name="Picture 2" descr="S:\Gov's Awards\Govs Awards - Marketing\Trophy photos\BLANK_Governor's Award-forhomep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5849" y="3000057"/>
            <a:ext cx="4398036" cy="260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906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62087" y="350626"/>
            <a:ext cx="72390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a:ea typeface="+mj-ea"/>
                <a:cs typeface="+mj-cs"/>
              </a:rPr>
              <a:t>Is </a:t>
            </a:r>
            <a:r>
              <a:rPr lang="en-US" b="1" dirty="0">
                <a:solidFill>
                  <a:sysClr val="windowText" lastClr="000000"/>
                </a:solidFill>
                <a:latin typeface="Calibri"/>
              </a:rPr>
              <a:t>Your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a:ea typeface="+mj-ea"/>
                <a:cs typeface="+mj-cs"/>
              </a:rPr>
              <a:t>Company/Organization:</a:t>
            </a:r>
          </a:p>
        </p:txBody>
      </p:sp>
      <p:sp>
        <p:nvSpPr>
          <p:cNvPr id="8" name="Content Placeholder 2"/>
          <p:cNvSpPr txBox="1">
            <a:spLocks/>
          </p:cNvSpPr>
          <p:nvPr/>
        </p:nvSpPr>
        <p:spPr>
          <a:xfrm>
            <a:off x="533400" y="1905000"/>
            <a:ext cx="8153400" cy="4221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rPr>
              <a:t>Making significant improvements facility-wide or within your organization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a:ln>
                  <a:noFill/>
                </a:ln>
                <a:solidFill>
                  <a:sysClr val="windowText" lastClr="000000"/>
                </a:solidFill>
                <a:effectLst/>
                <a:uLnTx/>
                <a:uFillTx/>
                <a:latin typeface="Calibri"/>
                <a:ea typeface="+mn-ea"/>
                <a:cs typeface="+mn-cs"/>
              </a:rPr>
              <a:t>Triple bottom line: Environment, Economy, People – demonstrate all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a:ln>
                  <a:noFill/>
                </a:ln>
                <a:solidFill>
                  <a:sysClr val="windowText" lastClr="000000"/>
                </a:solidFill>
                <a:effectLst/>
                <a:uLnTx/>
                <a:uFillTx/>
                <a:latin typeface="Calibri"/>
                <a:ea typeface="+mn-ea"/>
                <a:cs typeface="+mn-cs"/>
              </a:rPr>
              <a:t>Impact across multiple levels of sustainability</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000" b="0" i="0" u="none" strike="noStrike" kern="1200" cap="none" spc="0" normalizeH="0" baseline="0" noProof="0" dirty="0">
                <a:ln>
                  <a:noFill/>
                </a:ln>
                <a:solidFill>
                  <a:sysClr val="windowText" lastClr="000000"/>
                </a:solidFill>
                <a:effectLst/>
                <a:uLnTx/>
                <a:uFillTx/>
                <a:latin typeface="Calibri"/>
                <a:ea typeface="+mn-ea"/>
                <a:cs typeface="+mn-cs"/>
              </a:rPr>
              <a:t>Organization/City/County; Community/Industry Program; Technology</a:t>
            </a:r>
          </a:p>
          <a:p>
            <a:pPr indent="-228600">
              <a:defRPr/>
            </a:pPr>
            <a:r>
              <a:rPr lang="en-US" altLang="en-US" sz="2800" dirty="0">
                <a:solidFill>
                  <a:sysClr val="windowText" lastClr="000000"/>
                </a:solidFill>
                <a:latin typeface="Calibri"/>
              </a:rPr>
              <a:t>APPLY!</a:t>
            </a:r>
            <a:endParaRPr kumimoji="0" lang="en-US" alt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86891"/>
            <a:ext cx="1676400" cy="1670471"/>
          </a:xfrm>
          <a:prstGeom prst="rect">
            <a:avLst/>
          </a:prstGeom>
        </p:spPr>
      </p:pic>
      <p:pic>
        <p:nvPicPr>
          <p:cNvPr id="5" name="Picture 4">
            <a:extLst>
              <a:ext uri="{FF2B5EF4-FFF2-40B4-BE49-F238E27FC236}">
                <a16:creationId xmlns:a16="http://schemas.microsoft.com/office/drawing/2014/main" id="{2CFF2DA8-BA7D-734C-9E5D-87E88C9011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0583" y="5023905"/>
            <a:ext cx="2550206" cy="169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304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91063"/>
            <a:ext cx="7886700" cy="4351338"/>
          </a:xfrm>
        </p:spPr>
        <p:txBody>
          <a:bodyPr>
            <a:normAutofit/>
          </a:bodyPr>
          <a:lstStyle/>
          <a:p>
            <a:pPr marL="342900" lvl="0" indent="-342900">
              <a:lnSpc>
                <a:spcPct val="100000"/>
              </a:lnSpc>
              <a:spcBef>
                <a:spcPct val="20000"/>
              </a:spcBef>
              <a:defRPr/>
            </a:pPr>
            <a:r>
              <a:rPr lang="en-US" altLang="en-US" sz="2000" b="1" dirty="0">
                <a:solidFill>
                  <a:schemeClr val="accent2"/>
                </a:solidFill>
                <a:latin typeface="Calibri"/>
                <a:cs typeface="+mn-cs"/>
              </a:rPr>
              <a:t>PRI’s Mission </a:t>
            </a:r>
            <a:r>
              <a:rPr lang="en-US" altLang="en-US" sz="2000" dirty="0">
                <a:solidFill>
                  <a:schemeClr val="accent2"/>
                </a:solidFill>
                <a:latin typeface="Calibri"/>
                <a:cs typeface="+mn-cs"/>
              </a:rPr>
              <a:t>is to steward Illinois’ natural and cultural resources by providing objective and timely research, data, and expertise to decision makers and stakeholders.</a:t>
            </a:r>
          </a:p>
          <a:p>
            <a:pPr marL="342900" lvl="0" indent="-342900">
              <a:lnSpc>
                <a:spcPct val="100000"/>
              </a:lnSpc>
              <a:spcBef>
                <a:spcPct val="20000"/>
              </a:spcBef>
              <a:defRPr/>
            </a:pPr>
            <a:endParaRPr lang="en-US" altLang="en-US" sz="2000" dirty="0">
              <a:solidFill>
                <a:schemeClr val="accent2"/>
              </a:solidFill>
              <a:latin typeface="Calibri"/>
              <a:cs typeface="+mn-cs"/>
            </a:endParaRPr>
          </a:p>
          <a:p>
            <a:pPr marL="342900" lvl="0" indent="-342900">
              <a:lnSpc>
                <a:spcPct val="100000"/>
              </a:lnSpc>
              <a:spcBef>
                <a:spcPct val="20000"/>
              </a:spcBef>
              <a:defRPr/>
            </a:pPr>
            <a:r>
              <a:rPr lang="en-US" altLang="en-US" sz="2000" dirty="0">
                <a:solidFill>
                  <a:schemeClr val="accent2"/>
                </a:solidFill>
                <a:latin typeface="Calibri"/>
                <a:cs typeface="+mn-cs"/>
              </a:rPr>
              <a:t>PRI is a world-class interdisciplinary </a:t>
            </a:r>
          </a:p>
          <a:p>
            <a:pPr marL="0" lvl="0" indent="0">
              <a:lnSpc>
                <a:spcPct val="100000"/>
              </a:lnSpc>
              <a:spcBef>
                <a:spcPct val="20000"/>
              </a:spcBef>
              <a:buNone/>
              <a:defRPr/>
            </a:pPr>
            <a:r>
              <a:rPr lang="en-US" altLang="en-US" sz="2000" dirty="0">
                <a:solidFill>
                  <a:schemeClr val="accent2"/>
                </a:solidFill>
                <a:latin typeface="Calibri"/>
                <a:cs typeface="+mn-cs"/>
              </a:rPr>
              <a:t>      research institute that benefits the </a:t>
            </a:r>
          </a:p>
          <a:p>
            <a:pPr marL="0" lvl="0" indent="0">
              <a:lnSpc>
                <a:spcPct val="100000"/>
              </a:lnSpc>
              <a:spcBef>
                <a:spcPct val="20000"/>
              </a:spcBef>
              <a:buNone/>
              <a:defRPr/>
            </a:pPr>
            <a:r>
              <a:rPr lang="en-US" altLang="en-US" sz="2000" dirty="0">
                <a:solidFill>
                  <a:schemeClr val="accent2"/>
                </a:solidFill>
                <a:latin typeface="Calibri"/>
                <a:cs typeface="+mn-cs"/>
              </a:rPr>
              <a:t>      environment, economy, and people of </a:t>
            </a:r>
          </a:p>
          <a:p>
            <a:pPr marL="0" lvl="0" indent="0">
              <a:lnSpc>
                <a:spcPct val="100000"/>
              </a:lnSpc>
              <a:spcBef>
                <a:spcPct val="20000"/>
              </a:spcBef>
              <a:buNone/>
              <a:defRPr/>
            </a:pPr>
            <a:r>
              <a:rPr lang="en-US" altLang="en-US" sz="2000" dirty="0">
                <a:solidFill>
                  <a:schemeClr val="accent2"/>
                </a:solidFill>
                <a:latin typeface="Calibri"/>
                <a:cs typeface="+mn-cs"/>
              </a:rPr>
              <a:t>      Illinois (and beyond!).</a:t>
            </a:r>
          </a:p>
          <a:p>
            <a:pPr marL="0" lvl="0" indent="0">
              <a:lnSpc>
                <a:spcPct val="100000"/>
              </a:lnSpc>
              <a:spcBef>
                <a:spcPct val="20000"/>
              </a:spcBef>
              <a:buNone/>
              <a:defRPr/>
            </a:pPr>
            <a:endParaRPr lang="en-US" altLang="en-US" sz="2000" dirty="0">
              <a:solidFill>
                <a:schemeClr val="accent2"/>
              </a:solidFill>
              <a:latin typeface="Calibri"/>
              <a:cs typeface="+mn-cs"/>
            </a:endParaRPr>
          </a:p>
          <a:p>
            <a:pPr marL="342900" lvl="0" indent="-342900">
              <a:lnSpc>
                <a:spcPct val="100000"/>
              </a:lnSpc>
              <a:spcBef>
                <a:spcPct val="20000"/>
              </a:spcBef>
              <a:defRPr/>
            </a:pPr>
            <a:endParaRPr lang="en-US" altLang="en-US" sz="2000" b="1" dirty="0">
              <a:solidFill>
                <a:schemeClr val="accent2"/>
              </a:solidFill>
              <a:latin typeface="Calibri"/>
              <a:cs typeface="+mn-cs"/>
            </a:endParaRPr>
          </a:p>
        </p:txBody>
      </p:sp>
      <p:sp>
        <p:nvSpPr>
          <p:cNvPr id="3" name="Title 2"/>
          <p:cNvSpPr>
            <a:spLocks noGrp="1"/>
          </p:cNvSpPr>
          <p:nvPr>
            <p:ph type="title"/>
          </p:nvPr>
        </p:nvSpPr>
        <p:spPr/>
        <p:txBody>
          <a:bodyPr>
            <a:noAutofit/>
          </a:bodyPr>
          <a:lstStyle/>
          <a:p>
            <a:r>
              <a:rPr lang="en-US" sz="4000" spc="0" dirty="0">
                <a:solidFill>
                  <a:schemeClr val="accent2"/>
                </a:solidFill>
                <a:latin typeface="Calibri"/>
              </a:rPr>
              <a:t>Prairie Research Institute </a:t>
            </a:r>
            <a:endParaRPr lang="en-US" sz="4000" dirty="0">
              <a:solidFill>
                <a:schemeClr val="accent2"/>
              </a:solidFill>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770" r="2973" b="15805"/>
          <a:stretch/>
        </p:blipFill>
        <p:spPr bwMode="auto">
          <a:xfrm>
            <a:off x="4987636" y="2592525"/>
            <a:ext cx="3761442" cy="374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A27A8610-F2AB-3C40-BC90-1200805FF8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410" y="4849343"/>
            <a:ext cx="3281466" cy="1193058"/>
          </a:xfrm>
          <a:prstGeom prst="rect">
            <a:avLst/>
          </a:prstGeom>
        </p:spPr>
      </p:pic>
    </p:spTree>
    <p:extLst>
      <p:ext uri="{BB962C8B-B14F-4D97-AF65-F5344CB8AC3E}">
        <p14:creationId xmlns:p14="http://schemas.microsoft.com/office/powerpoint/2010/main" val="909994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a:ea typeface="+mj-ea"/>
                <a:cs typeface="+mj-cs"/>
              </a:rPr>
              <a:t>Why Apply for the Illinois Sustainability Award?</a:t>
            </a:r>
          </a:p>
        </p:txBody>
      </p:sp>
      <p:sp>
        <p:nvSpPr>
          <p:cNvPr id="5" name="Content Placeholder 2"/>
          <p:cNvSpPr txBox="1">
            <a:spLocks/>
          </p:cNvSpPr>
          <p:nvPr/>
        </p:nvSpPr>
        <p:spPr>
          <a:xfrm>
            <a:off x="438150" y="1650205"/>
            <a:ext cx="8229600" cy="4221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200" b="1" i="0" u="none" strike="noStrike" kern="1200" cap="none" spc="0" normalizeH="0" baseline="0" noProof="0" dirty="0">
                <a:ln>
                  <a:noFill/>
                </a:ln>
                <a:solidFill>
                  <a:sysClr val="windowText" lastClr="000000"/>
                </a:solidFill>
                <a:effectLst/>
                <a:uLnTx/>
                <a:uFillTx/>
                <a:latin typeface="Calibri"/>
                <a:ea typeface="+mn-ea"/>
                <a:cs typeface="+mn-cs"/>
              </a:rPr>
              <a:t>Credible promotion </a:t>
            </a:r>
            <a:r>
              <a:rPr kumimoji="0" lang="en-US" altLang="en-US" sz="2200" b="0" i="0" u="none" strike="noStrike" kern="1200" cap="none" spc="0" normalizeH="0" baseline="0" noProof="0" dirty="0">
                <a:ln>
                  <a:noFill/>
                </a:ln>
                <a:solidFill>
                  <a:sysClr val="windowText" lastClr="000000"/>
                </a:solidFill>
                <a:effectLst/>
                <a:uLnTx/>
                <a:uFillTx/>
                <a:latin typeface="Calibri"/>
                <a:ea typeface="+mn-ea"/>
                <a:cs typeface="+mn-cs"/>
              </a:rPr>
              <a:t>as sustainable company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rPr>
              <a:t>3</a:t>
            </a:r>
            <a:r>
              <a:rPr kumimoji="0" lang="en-US" altLang="en-US" sz="1800" b="0" i="0" u="none" strike="noStrike" kern="1200" cap="none" spc="0" normalizeH="0" baseline="30000" noProof="0" dirty="0">
                <a:ln>
                  <a:noFill/>
                </a:ln>
                <a:solidFill>
                  <a:sysClr val="windowText" lastClr="000000"/>
                </a:solidFill>
                <a:effectLst/>
                <a:uLnTx/>
                <a:uFillTx/>
                <a:latin typeface="Calibri"/>
                <a:ea typeface="+mn-ea"/>
                <a:cs typeface="+mn-cs"/>
              </a:rPr>
              <a:t>rd</a:t>
            </a: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rPr>
              <a:t> party review of activities, reduces greenwashing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rPr>
              <a:t>Attractive to the new, conscious consumer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200" b="1" i="0" u="none" strike="noStrike" kern="1200" cap="none" spc="0" normalizeH="0" baseline="0" noProof="0" dirty="0">
                <a:ln>
                  <a:noFill/>
                </a:ln>
                <a:solidFill>
                  <a:sysClr val="windowText" lastClr="000000"/>
                </a:solidFill>
                <a:effectLst/>
                <a:uLnTx/>
                <a:uFillTx/>
                <a:latin typeface="Calibri"/>
                <a:ea typeface="+mn-ea"/>
                <a:cs typeface="+mn-cs"/>
              </a:rPr>
              <a:t>Gain new business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rPr>
              <a:t>Some contractors/vendors require a commitment to the environment!</a:t>
            </a:r>
          </a:p>
          <a:p>
            <a:pPr lvl="0">
              <a:defRPr/>
            </a:pPr>
            <a:r>
              <a:rPr lang="en-US" altLang="en-US" sz="2200" b="1" dirty="0">
                <a:solidFill>
                  <a:sysClr val="windowText" lastClr="000000"/>
                </a:solidFill>
              </a:rPr>
              <a:t>Recognition </a:t>
            </a:r>
            <a:r>
              <a:rPr lang="en-US" altLang="en-US" sz="2200" dirty="0">
                <a:solidFill>
                  <a:sysClr val="windowText" lastClr="000000"/>
                </a:solidFill>
              </a:rPr>
              <a:t>within industry and within state; </a:t>
            </a:r>
            <a:r>
              <a:rPr lang="en-US" altLang="en-US" sz="2200" b="1" dirty="0">
                <a:solidFill>
                  <a:sysClr val="windowText" lastClr="000000"/>
                </a:solidFill>
              </a:rPr>
              <a:t>leadership</a:t>
            </a:r>
          </a:p>
          <a:p>
            <a:pPr lvl="1">
              <a:defRPr/>
            </a:pPr>
            <a:r>
              <a:rPr lang="en-US" altLang="en-US" sz="1800" dirty="0">
                <a:solidFill>
                  <a:sysClr val="windowText" lastClr="000000"/>
                </a:solidFill>
              </a:rPr>
              <a:t>Verified, demonstrating large impact across entire facility/organization</a:t>
            </a:r>
          </a:p>
          <a:p>
            <a:pPr lvl="1">
              <a:defRPr/>
            </a:pPr>
            <a:r>
              <a:rPr lang="en-US" altLang="en-US" sz="1800" dirty="0">
                <a:solidFill>
                  <a:sysClr val="windowText" lastClr="000000"/>
                </a:solidFill>
              </a:rPr>
              <a:t>Press release, photos, beautiful award; promotional opportunities of your commitment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200" b="1" i="0" u="none" strike="noStrike" kern="1200" cap="none" spc="0" normalizeH="0" baseline="0" noProof="0" dirty="0">
                <a:ln>
                  <a:noFill/>
                </a:ln>
                <a:solidFill>
                  <a:sysClr val="windowText" lastClr="000000"/>
                </a:solidFill>
                <a:effectLst/>
                <a:uLnTx/>
                <a:uFillTx/>
                <a:latin typeface="Calibri"/>
                <a:ea typeface="+mn-ea"/>
                <a:cs typeface="+mn-cs"/>
              </a:rPr>
              <a:t>Network</a:t>
            </a:r>
            <a:r>
              <a:rPr kumimoji="0" lang="en-US" altLang="en-US" sz="2200" b="0" i="0" u="none" strike="noStrike" kern="1200" cap="none" spc="0" normalizeH="0" baseline="0" noProof="0" dirty="0">
                <a:ln>
                  <a:noFill/>
                </a:ln>
                <a:solidFill>
                  <a:sysClr val="windowText" lastClr="000000"/>
                </a:solidFill>
                <a:effectLst/>
                <a:uLnTx/>
                <a:uFillTx/>
                <a:latin typeface="Calibri"/>
                <a:ea typeface="+mn-ea"/>
                <a:cs typeface="+mn-cs"/>
              </a:rPr>
              <a:t> of like-minded companies/organizations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rPr>
              <a:t>Build relationships and gain insight from other leading sustainable companies throughout the state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187345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45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a:ea typeface="+mj-ea"/>
                <a:cs typeface="+mj-cs"/>
              </a:rPr>
              <a:t>Eligibility</a:t>
            </a:r>
          </a:p>
        </p:txBody>
      </p:sp>
      <p:sp>
        <p:nvSpPr>
          <p:cNvPr id="3" name="Content Placeholder 2"/>
          <p:cNvSpPr txBox="1">
            <a:spLocks/>
          </p:cNvSpPr>
          <p:nvPr/>
        </p:nvSpPr>
        <p:spPr>
          <a:xfrm>
            <a:off x="457200" y="1508670"/>
            <a:ext cx="8229600" cy="4525963"/>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Any Illinois public or private organization is eligible to apply for the Illinois Sustainability Award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Applicants must identify if the organization is subject to an environmental enforcement action or notice of violation from the U.S. or Illinois EPA</a:t>
            </a:r>
            <a:r>
              <a:rPr kumimoji="0" lang="en-US" sz="29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9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An organization that faces such a compliance action is not eligible to receive an award.</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9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Eligible activities include, but are not limited to:</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9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Chemical or material substitution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9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Waste diversion or reduction; input material changes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9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Technology changes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9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Product changes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9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Energy Conservation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9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Employee engagement and governance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9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Community/Industry Programming and Commercial Technologies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9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There is no set number of Award winners each year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1"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4" name="Picture 5" descr="http://blog.novelis.com/wp-content/uploads/2012/03/SustainabilityPilla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03200"/>
            <a:ext cx="2438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018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6248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a:ea typeface="+mj-ea"/>
                <a:cs typeface="+mj-cs"/>
              </a:rPr>
              <a:t>Key Evaluation Criteria</a:t>
            </a:r>
          </a:p>
        </p:txBody>
      </p:sp>
      <p:sp>
        <p:nvSpPr>
          <p:cNvPr id="3" name="Content Placeholder 2"/>
          <p:cNvSpPr txBox="1">
            <a:spLocks/>
          </p:cNvSpPr>
          <p:nvPr/>
        </p:nvSpPr>
        <p:spPr>
          <a:xfrm>
            <a:off x="228600" y="1600200"/>
            <a:ext cx="8458200" cy="45259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a:ln>
                  <a:noFill/>
                </a:ln>
                <a:solidFill>
                  <a:sysClr val="windowText" lastClr="000000"/>
                </a:solidFill>
                <a:effectLst/>
                <a:uLnTx/>
                <a:uFillTx/>
                <a:latin typeface="Calibri"/>
                <a:ea typeface="+mn-ea"/>
                <a:cs typeface="+mn-cs"/>
              </a:rPr>
              <a:t>Is the description of the activity complete and well documented?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800" b="0" i="0" u="none" strike="noStrike" kern="1200" cap="none" spc="0" normalizeH="0" baseline="0" noProof="0">
                <a:ln>
                  <a:noFill/>
                </a:ln>
                <a:solidFill>
                  <a:sysClr val="windowText" lastClr="000000"/>
                </a:solidFill>
                <a:effectLst/>
                <a:uLnTx/>
                <a:uFillTx/>
                <a:latin typeface="Calibri"/>
                <a:ea typeface="+mn-ea"/>
                <a:cs typeface="+mn-cs"/>
              </a:rPr>
              <a:t>Are the results significant when evaluated against the organization's size and available resources?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a:ln>
                  <a:noFill/>
                </a:ln>
                <a:solidFill>
                  <a:sysClr val="windowText" lastClr="000000"/>
                </a:solidFill>
                <a:effectLst/>
                <a:uLnTx/>
                <a:uFillTx/>
                <a:latin typeface="Calibri"/>
                <a:ea typeface="+mn-ea"/>
                <a:cs typeface="+mn-cs"/>
              </a:rPr>
              <a:t>Did the sustainable activities yield in quantifiable environmental reductions?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a:ln>
                  <a:noFill/>
                </a:ln>
                <a:solidFill>
                  <a:sysClr val="windowText" lastClr="000000"/>
                </a:solidFill>
                <a:effectLst/>
                <a:uLnTx/>
                <a:uFillTx/>
                <a:latin typeface="Calibri"/>
                <a:ea typeface="+mn-ea"/>
                <a:cs typeface="+mn-cs"/>
              </a:rPr>
              <a:t>What were the quantifiable economic benefits and were they significant?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800" b="0" i="0" u="none" strike="noStrike" kern="1200" cap="none" spc="0" normalizeH="0" baseline="0" noProof="0">
                <a:ln>
                  <a:noFill/>
                </a:ln>
                <a:solidFill>
                  <a:sysClr val="windowText" lastClr="000000"/>
                </a:solidFill>
                <a:effectLst/>
                <a:uLnTx/>
                <a:uFillTx/>
                <a:latin typeface="Calibri"/>
                <a:ea typeface="+mn-ea"/>
                <a:cs typeface="+mn-cs"/>
              </a:rPr>
              <a:t>Jobs created, raw materials reduced,  energy savings, etc.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a:ln>
                  <a:noFill/>
                </a:ln>
                <a:solidFill>
                  <a:sysClr val="windowText" lastClr="000000"/>
                </a:solidFill>
                <a:effectLst/>
                <a:uLnTx/>
                <a:uFillTx/>
                <a:latin typeface="Calibri"/>
                <a:ea typeface="+mn-ea"/>
                <a:cs typeface="+mn-cs"/>
              </a:rPr>
              <a:t>How did you get employees/members/community involved? Benefits?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800" b="0" i="0" u="none" strike="noStrike" kern="1200" cap="none" spc="0" normalizeH="0" baseline="0" noProof="0">
                <a:ln>
                  <a:noFill/>
                </a:ln>
                <a:solidFill>
                  <a:sysClr val="windowText" lastClr="000000"/>
                </a:solidFill>
                <a:effectLst/>
                <a:uLnTx/>
                <a:uFillTx/>
                <a:latin typeface="Calibri"/>
                <a:ea typeface="+mn-ea"/>
                <a:cs typeface="+mn-cs"/>
              </a:rPr>
              <a:t>How have you included/involved employees in sustainable commitments/activities?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a:ln>
                  <a:noFill/>
                </a:ln>
                <a:solidFill>
                  <a:sysClr val="windowText" lastClr="000000"/>
                </a:solidFill>
                <a:effectLst/>
                <a:uLnTx/>
                <a:uFillTx/>
                <a:latin typeface="Calibri"/>
                <a:ea typeface="+mn-ea"/>
                <a:cs typeface="+mn-cs"/>
              </a:rPr>
              <a:t>Do the sustainable activities contribute to a larger cause? Could other organizations implement similar actions?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4" name="Picture 2" descr="http://www.systechinfo.com/wp-content/uploads/2014/11/1c08ed6033e26d0eec06be5287dcb3f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5675" y="274608"/>
            <a:ext cx="1381125" cy="132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085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a:ea typeface="+mj-ea"/>
                <a:cs typeface="+mj-cs"/>
              </a:rPr>
              <a:t>ISTC Evaluation Process</a:t>
            </a:r>
          </a:p>
        </p:txBody>
      </p:sp>
      <p:sp>
        <p:nvSpPr>
          <p:cNvPr id="3"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a:ln>
                  <a:noFill/>
                </a:ln>
                <a:solidFill>
                  <a:sysClr val="windowText" lastClr="000000"/>
                </a:solidFill>
                <a:effectLst/>
                <a:uLnTx/>
                <a:uFillTx/>
                <a:latin typeface="Calibri"/>
                <a:ea typeface="+mn-ea"/>
                <a:cs typeface="+mn-cs"/>
              </a:rPr>
              <a:t>Applications are reviewed by a panel of judges (4-6 within ISTC technical experts)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000" b="0" i="0" u="none" strike="noStrike" kern="1200" cap="none" spc="0" normalizeH="0" baseline="0" noProof="0" dirty="0">
                <a:ln>
                  <a:noFill/>
                </a:ln>
                <a:solidFill>
                  <a:sysClr val="windowText" lastClr="000000"/>
                </a:solidFill>
                <a:effectLst/>
                <a:uLnTx/>
                <a:uFillTx/>
                <a:latin typeface="Calibri"/>
                <a:ea typeface="+mn-ea"/>
                <a:cs typeface="+mn-cs"/>
              </a:rPr>
              <a:t>Site visits may be performed!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a:ln>
                  <a:noFill/>
                </a:ln>
                <a:solidFill>
                  <a:sysClr val="windowText" lastClr="000000"/>
                </a:solidFill>
                <a:effectLst/>
                <a:uLnTx/>
                <a:uFillTx/>
                <a:latin typeface="Calibri"/>
                <a:ea typeface="+mn-ea"/>
                <a:cs typeface="+mn-cs"/>
              </a:rPr>
              <a:t>Each application judged on its own merit, and not in competition with other applications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000" b="0" i="0" u="none" strike="noStrike" kern="1200" cap="none" spc="0" normalizeH="0" baseline="0" noProof="0" dirty="0">
                <a:ln>
                  <a:noFill/>
                </a:ln>
                <a:solidFill>
                  <a:sysClr val="windowText" lastClr="000000"/>
                </a:solidFill>
                <a:effectLst/>
                <a:uLnTx/>
                <a:uFillTx/>
                <a:latin typeface="Calibri"/>
                <a:ea typeface="+mn-ea"/>
                <a:cs typeface="+mn-cs"/>
              </a:rPr>
              <a:t>Impact evaluated based on size/available resources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000" b="0" i="0" u="none" strike="noStrike" kern="1200" cap="none" spc="0" normalizeH="0" baseline="0" noProof="0" dirty="0">
                <a:ln>
                  <a:noFill/>
                </a:ln>
                <a:solidFill>
                  <a:sysClr val="windowText" lastClr="000000"/>
                </a:solidFill>
                <a:effectLst/>
                <a:uLnTx/>
                <a:uFillTx/>
                <a:latin typeface="Calibri"/>
                <a:ea typeface="+mn-ea"/>
                <a:cs typeface="+mn-cs"/>
              </a:rPr>
              <a:t>Must comply with IL/US EPA regulations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1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a:ln>
                  <a:noFill/>
                </a:ln>
                <a:effectLst/>
                <a:uLnTx/>
                <a:uFillTx/>
                <a:latin typeface="Calibri"/>
                <a:ea typeface="+mn-ea"/>
                <a:cs typeface="+mn-cs"/>
              </a:rPr>
              <a:t>The </a:t>
            </a:r>
            <a:r>
              <a:rPr kumimoji="0" lang="en-US" altLang="en-US" sz="2400" i="0" u="none" strike="noStrike" kern="1200" cap="none" spc="0" normalizeH="0" baseline="0" noProof="0" dirty="0">
                <a:ln>
                  <a:noFill/>
                </a:ln>
                <a:effectLst/>
                <a:uLnTx/>
                <a:uFillTx/>
                <a:latin typeface="Calibri"/>
                <a:ea typeface="+mn-ea"/>
                <a:cs typeface="+mn-cs"/>
              </a:rPr>
              <a:t>Governor's Office </a:t>
            </a:r>
            <a:r>
              <a:rPr kumimoji="0" lang="en-US" altLang="en-US" sz="2400" b="0" i="0" u="none" strike="noStrike" kern="1200" cap="none" spc="0" normalizeH="0" baseline="0" noProof="0" dirty="0">
                <a:ln>
                  <a:noFill/>
                </a:ln>
                <a:effectLst/>
                <a:uLnTx/>
                <a:uFillTx/>
                <a:latin typeface="Calibri"/>
                <a:ea typeface="+mn-ea"/>
                <a:cs typeface="+mn-cs"/>
              </a:rPr>
              <a:t>makes </a:t>
            </a:r>
          </a:p>
          <a:p>
            <a:pPr marL="0" marR="0" lvl="0" indent="0" algn="l" defTabSz="914400" rtl="0" eaLnBrk="1" fontAlgn="auto" latinLnBrk="0" hangingPunct="1">
              <a:lnSpc>
                <a:spcPct val="100000"/>
              </a:lnSpc>
              <a:spcBef>
                <a:spcPct val="20000"/>
              </a:spcBef>
              <a:spcAft>
                <a:spcPts val="0"/>
              </a:spcAft>
              <a:buClrTx/>
              <a:buSzTx/>
              <a:buNone/>
              <a:tabLst/>
              <a:defRPr/>
            </a:pPr>
            <a:r>
              <a:rPr lang="en-US" altLang="en-US" sz="2400" dirty="0">
                <a:latin typeface="Calibri"/>
              </a:rPr>
              <a:t>     </a:t>
            </a:r>
            <a:r>
              <a:rPr kumimoji="0" lang="en-US" altLang="en-US" sz="2400" b="0" i="0" u="none" strike="noStrike" kern="1200" cap="none" spc="0" normalizeH="0" baseline="0" noProof="0" dirty="0">
                <a:ln>
                  <a:noFill/>
                </a:ln>
                <a:effectLst/>
                <a:uLnTx/>
                <a:uFillTx/>
                <a:latin typeface="Calibri"/>
                <a:ea typeface="+mn-ea"/>
                <a:cs typeface="+mn-cs"/>
              </a:rPr>
              <a:t>the </a:t>
            </a:r>
            <a:r>
              <a:rPr kumimoji="0" lang="en-US" altLang="en-US" sz="2400" i="0" u="none" strike="noStrike" kern="1200" cap="none" spc="0" normalizeH="0" baseline="0" noProof="0" dirty="0">
                <a:ln>
                  <a:noFill/>
                </a:ln>
                <a:effectLst/>
                <a:uLnTx/>
                <a:uFillTx/>
                <a:latin typeface="Calibri"/>
                <a:ea typeface="+mn-ea"/>
                <a:cs typeface="+mn-cs"/>
              </a:rPr>
              <a:t>final award decisions. </a:t>
            </a:r>
          </a:p>
        </p:txBody>
      </p:sp>
      <p:pic>
        <p:nvPicPr>
          <p:cNvPr id="5" name="Picture 4">
            <a:extLst>
              <a:ext uri="{FF2B5EF4-FFF2-40B4-BE49-F238E27FC236}">
                <a16:creationId xmlns:a16="http://schemas.microsoft.com/office/drawing/2014/main" id="{268E6B59-076B-054B-BF4C-05C6F9A64F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85412" y="4211482"/>
            <a:ext cx="3075710" cy="2052702"/>
          </a:xfrm>
          <a:prstGeom prst="rect">
            <a:avLst/>
          </a:prstGeom>
        </p:spPr>
      </p:pic>
    </p:spTree>
    <p:extLst>
      <p:ext uri="{BB962C8B-B14F-4D97-AF65-F5344CB8AC3E}">
        <p14:creationId xmlns:p14="http://schemas.microsoft.com/office/powerpoint/2010/main" val="1179543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077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a:ea typeface="+mj-ea"/>
                <a:cs typeface="+mj-cs"/>
              </a:rPr>
              <a:t>Awards</a:t>
            </a:r>
            <a:r>
              <a:rPr kumimoji="0" lang="en-US" sz="4400" b="1" i="0" u="none" strike="noStrike" kern="1200" cap="none" spc="0" normalizeH="0" noProof="0" dirty="0">
                <a:ln>
                  <a:noFill/>
                </a:ln>
                <a:solidFill>
                  <a:sysClr val="windowText" lastClr="000000"/>
                </a:solidFill>
                <a:effectLst/>
                <a:uLnTx/>
                <a:uFillTx/>
                <a:latin typeface="Calibri"/>
                <a:ea typeface="+mj-ea"/>
                <a:cs typeface="+mj-cs"/>
              </a:rPr>
              <a:t> Timeline</a:t>
            </a:r>
            <a:endParaRPr kumimoji="0" lang="en-US" sz="44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Content Placeholder 2"/>
          <p:cNvSpPr txBox="1">
            <a:spLocks/>
          </p:cNvSpPr>
          <p:nvPr/>
        </p:nvSpPr>
        <p:spPr>
          <a:xfrm>
            <a:off x="457200" y="1600200"/>
            <a:ext cx="8229600" cy="4525963"/>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rPr>
              <a:t>March 1, 2018 – </a:t>
            </a:r>
            <a:r>
              <a:rPr kumimoji="0" lang="en-US" altLang="en-US" sz="3200" b="1" i="0" u="none" strike="noStrike" kern="1200" cap="none" spc="0" normalizeH="0" baseline="0" noProof="0" dirty="0">
                <a:ln>
                  <a:noFill/>
                </a:ln>
                <a:solidFill>
                  <a:sysClr val="windowText" lastClr="000000"/>
                </a:solidFill>
                <a:effectLst/>
                <a:uLnTx/>
                <a:uFillTx/>
                <a:latin typeface="Calibri"/>
                <a:ea typeface="+mn-ea"/>
                <a:cs typeface="+mn-cs"/>
              </a:rPr>
              <a:t>Application period </a:t>
            </a:r>
            <a:r>
              <a:rPr lang="en-US" altLang="en-US" b="1" dirty="0">
                <a:solidFill>
                  <a:sysClr val="windowText" lastClr="000000"/>
                </a:solidFill>
                <a:latin typeface="Calibri"/>
              </a:rPr>
              <a:t>o</a:t>
            </a:r>
            <a:r>
              <a:rPr kumimoji="0" lang="en-US" altLang="en-US" sz="3200" b="1" i="0" u="none" strike="noStrike" kern="1200" cap="none" spc="0" normalizeH="0" baseline="0" noProof="0" dirty="0">
                <a:ln>
                  <a:noFill/>
                </a:ln>
                <a:solidFill>
                  <a:sysClr val="windowText" lastClr="000000"/>
                </a:solidFill>
                <a:effectLst/>
                <a:uLnTx/>
                <a:uFillTx/>
                <a:latin typeface="Calibri"/>
                <a:ea typeface="+mn-ea"/>
                <a:cs typeface="+mn-cs"/>
              </a:rPr>
              <a:t>pens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rPr>
              <a:t>May 3, 2018 at 5:00 PM –</a:t>
            </a:r>
            <a:r>
              <a:rPr kumimoji="0" lang="en-US" altLang="en-US" sz="3200" b="0" i="0" u="none" strike="noStrike" kern="1200" cap="none" spc="0" normalizeH="0" noProof="0" dirty="0">
                <a:ln>
                  <a:noFill/>
                </a:ln>
                <a:solidFill>
                  <a:sysClr val="windowText" lastClr="000000"/>
                </a:solidFill>
                <a:effectLst/>
                <a:uLnTx/>
                <a:uFillTx/>
                <a:latin typeface="Calibri"/>
                <a:ea typeface="+mn-ea"/>
                <a:cs typeface="+mn-cs"/>
              </a:rPr>
              <a:t> </a:t>
            </a:r>
            <a:r>
              <a:rPr kumimoji="0" lang="en-US" altLang="en-US" sz="3200" b="1" i="0" u="none" strike="noStrike" kern="1200" cap="none" spc="0" normalizeH="0" baseline="0" noProof="0" dirty="0">
                <a:ln>
                  <a:noFill/>
                </a:ln>
                <a:solidFill>
                  <a:sysClr val="windowText" lastClr="000000"/>
                </a:solidFill>
                <a:effectLst/>
                <a:uLnTx/>
                <a:uFillTx/>
                <a:latin typeface="Calibri"/>
                <a:ea typeface="+mn-ea"/>
                <a:cs typeface="+mn-cs"/>
              </a:rPr>
              <a:t>Application </a:t>
            </a:r>
            <a:r>
              <a:rPr lang="en-US" altLang="en-US" b="1" noProof="0" dirty="0">
                <a:solidFill>
                  <a:sysClr val="windowText" lastClr="000000"/>
                </a:solidFill>
                <a:latin typeface="Calibri"/>
              </a:rPr>
              <a:t>d</a:t>
            </a:r>
            <a:r>
              <a:rPr kumimoji="0" lang="en-US" altLang="en-US" sz="3200" b="1" i="0" u="none" strike="noStrike" kern="1200" cap="none" spc="0" normalizeH="0" baseline="0" noProof="0" dirty="0">
                <a:ln>
                  <a:noFill/>
                </a:ln>
                <a:solidFill>
                  <a:sysClr val="windowText" lastClr="000000"/>
                </a:solidFill>
                <a:effectLst/>
                <a:uLnTx/>
                <a:uFillTx/>
                <a:latin typeface="Calibri"/>
                <a:ea typeface="+mn-ea"/>
                <a:cs typeface="+mn-cs"/>
              </a:rPr>
              <a:t>eadline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rPr>
              <a:t>June-July 2018 – </a:t>
            </a:r>
            <a:r>
              <a:rPr kumimoji="0" lang="en-US" altLang="en-US" sz="3200" b="1" i="0" u="none" strike="noStrike" kern="1200" cap="none" spc="0" normalizeH="0" baseline="0" noProof="0" dirty="0">
                <a:ln>
                  <a:noFill/>
                </a:ln>
                <a:solidFill>
                  <a:sysClr val="windowText" lastClr="000000"/>
                </a:solidFill>
                <a:effectLst/>
                <a:uLnTx/>
                <a:uFillTx/>
                <a:latin typeface="Calibri"/>
                <a:ea typeface="+mn-ea"/>
                <a:cs typeface="+mn-cs"/>
              </a:rPr>
              <a:t>Application review</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rPr>
              <a:t>July 2018</a:t>
            </a:r>
            <a:r>
              <a:rPr kumimoji="0" lang="en-US" altLang="en-US" sz="3200" b="0" i="0" u="none" strike="noStrike" kern="1200" cap="none" spc="0" normalizeH="0" noProof="0" dirty="0">
                <a:ln>
                  <a:noFill/>
                </a:ln>
                <a:solidFill>
                  <a:sysClr val="windowText" lastClr="000000"/>
                </a:solidFill>
                <a:effectLst/>
                <a:uLnTx/>
                <a:uFillTx/>
                <a:latin typeface="Calibri"/>
                <a:ea typeface="+mn-ea"/>
                <a:cs typeface="+mn-cs"/>
              </a:rPr>
              <a:t> </a:t>
            </a:r>
            <a:r>
              <a:rPr kumimoji="0" lang="en-US" altLang="en-US" sz="3200" b="1" i="0" u="none" strike="noStrike" kern="1200" cap="none" spc="0" normalizeH="0" baseline="0" noProof="0" dirty="0">
                <a:ln>
                  <a:noFill/>
                </a:ln>
                <a:solidFill>
                  <a:sysClr val="windowText" lastClr="000000"/>
                </a:solidFill>
                <a:effectLst/>
                <a:uLnTx/>
                <a:uFillTx/>
                <a:latin typeface="Calibri"/>
                <a:ea typeface="+mn-ea"/>
                <a:cs typeface="+mn-cs"/>
              </a:rPr>
              <a:t>– Semi-finalists notified </a:t>
            </a:r>
            <a:r>
              <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rPr>
              <a:t>and </a:t>
            </a:r>
            <a:r>
              <a:rPr kumimoji="0" lang="en-US" altLang="en-US" sz="3200" b="1" i="0" u="none" strike="noStrike" kern="1200" cap="none" spc="0" normalizeH="0" baseline="0" noProof="0" dirty="0">
                <a:ln>
                  <a:noFill/>
                </a:ln>
                <a:solidFill>
                  <a:sysClr val="windowText" lastClr="000000"/>
                </a:solidFill>
                <a:effectLst/>
                <a:uLnTx/>
                <a:uFillTx/>
                <a:latin typeface="Calibri"/>
                <a:ea typeface="+mn-ea"/>
                <a:cs typeface="+mn-cs"/>
              </a:rPr>
              <a:t>on-site reviews </a:t>
            </a:r>
            <a:r>
              <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rPr>
              <a:t>at select applicants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rPr>
              <a:t>July-August 2018 – </a:t>
            </a:r>
            <a:r>
              <a:rPr kumimoji="0" lang="en-US" altLang="en-US" sz="3200" b="1" i="0" u="none" strike="noStrike" kern="1200" cap="none" spc="0" normalizeH="0" baseline="0" noProof="0" dirty="0">
                <a:ln>
                  <a:noFill/>
                </a:ln>
                <a:solidFill>
                  <a:sysClr val="windowText" lastClr="000000"/>
                </a:solidFill>
                <a:effectLst/>
                <a:uLnTx/>
                <a:uFillTx/>
                <a:latin typeface="Calibri"/>
                <a:ea typeface="+mn-ea"/>
                <a:cs typeface="+mn-cs"/>
              </a:rPr>
              <a:t>IEPA compliance check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rPr>
              <a:t>September 2018 – </a:t>
            </a:r>
            <a:r>
              <a:rPr kumimoji="0" lang="en-US" altLang="en-US" sz="3200" b="1" i="0" u="none" strike="noStrike" kern="1200" cap="none" spc="0" normalizeH="0" baseline="0" noProof="0" dirty="0">
                <a:ln>
                  <a:noFill/>
                </a:ln>
                <a:solidFill>
                  <a:sysClr val="windowText" lastClr="000000"/>
                </a:solidFill>
                <a:effectLst/>
                <a:uLnTx/>
                <a:uFillTx/>
                <a:latin typeface="Calibri"/>
                <a:ea typeface="+mn-ea"/>
                <a:cs typeface="+mn-cs"/>
              </a:rPr>
              <a:t>Finalists notified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ltLang="en-US" dirty="0">
                <a:solidFill>
                  <a:sysClr val="windowText" lastClr="000000"/>
                </a:solidFill>
                <a:latin typeface="Calibri"/>
              </a:rPr>
              <a:t>October 23</a:t>
            </a:r>
            <a:r>
              <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rPr>
              <a:t>, 2018 – </a:t>
            </a:r>
            <a:r>
              <a:rPr kumimoji="0" lang="en-US" altLang="en-US" sz="3200" b="1" i="0" u="none" strike="noStrike" kern="1200" cap="none" spc="0" normalizeH="0" baseline="0" noProof="0" dirty="0">
                <a:ln>
                  <a:noFill/>
                </a:ln>
                <a:solidFill>
                  <a:sysClr val="windowText" lastClr="000000"/>
                </a:solidFill>
                <a:effectLst/>
                <a:uLnTx/>
                <a:uFillTx/>
                <a:latin typeface="Calibri"/>
                <a:ea typeface="+mn-ea"/>
                <a:cs typeface="+mn-cs"/>
              </a:rPr>
              <a:t>Awards ceremony </a:t>
            </a:r>
            <a:r>
              <a:rPr lang="en-US" altLang="en-US" noProof="0" dirty="0">
                <a:solidFill>
                  <a:sysClr val="windowText" lastClr="000000"/>
                </a:solidFill>
                <a:latin typeface="Calibri"/>
              </a:rPr>
              <a:t>at the </a:t>
            </a: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Union League Club of Chicago, 65 West Jackson Blvd., Chicago</a:t>
            </a:r>
            <a:endPar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6" name="Picture 5" descr="http://ecx.images-amazon.com/images/I/71wxckrxL7L._SL15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3237" y="274638"/>
            <a:ext cx="1809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122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14287"/>
            <a:ext cx="8991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a:ea typeface="+mj-ea"/>
                <a:cs typeface="+mj-cs"/>
              </a:rPr>
              <a:t>Illinois Sustainability Awards Ceremony!</a:t>
            </a:r>
          </a:p>
        </p:txBody>
      </p:sp>
      <p:sp>
        <p:nvSpPr>
          <p:cNvPr id="8" name="Content Placeholder 2"/>
          <p:cNvSpPr txBox="1">
            <a:spLocks/>
          </p:cNvSpPr>
          <p:nvPr/>
        </p:nvSpPr>
        <p:spPr>
          <a:xfrm>
            <a:off x="304800" y="3686001"/>
            <a:ext cx="8458200" cy="2023249"/>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rPr>
              <a:t>Award winners will be announced at the Ceremony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800" b="0" i="0" u="none" strike="noStrike" kern="1200" cap="none" spc="0" normalizeH="0" baseline="0" noProof="0" dirty="0">
                <a:ln>
                  <a:noFill/>
                </a:ln>
                <a:solidFill>
                  <a:sysClr val="windowText" lastClr="000000"/>
                </a:solidFill>
                <a:effectLst/>
                <a:uLnTx/>
                <a:uFillTx/>
                <a:latin typeface="Calibri"/>
                <a:ea typeface="+mn-ea"/>
                <a:cs typeface="+mn-cs"/>
              </a:rPr>
              <a:t>You’ll be notified if you are a finalist prior to the Ceremony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800" b="0" i="0" u="none" strike="noStrike" kern="1200" cap="none" spc="0" normalizeH="0" baseline="0" noProof="0" dirty="0">
                <a:ln>
                  <a:noFill/>
                </a:ln>
                <a:solidFill>
                  <a:sysClr val="windowText" lastClr="000000"/>
                </a:solidFill>
                <a:effectLst/>
                <a:uLnTx/>
                <a:uFillTx/>
                <a:latin typeface="Calibri"/>
                <a:ea typeface="+mn-ea"/>
                <a:cs typeface="+mn-cs"/>
              </a:rPr>
              <a:t>If you aren’t a finalist, please come anyways!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3200" b="0" i="0" u="none" strike="noStrike" kern="1200" cap="none" spc="0" normalizeH="0" baseline="0" noProof="0" dirty="0">
                <a:ln>
                  <a:noFill/>
                </a:ln>
                <a:solidFill>
                  <a:sysClr val="windowText" lastClr="000000"/>
                </a:solidFill>
                <a:effectLst/>
                <a:uLnTx/>
                <a:uFillTx/>
                <a:latin typeface="Calibri"/>
                <a:ea typeface="+mn-ea"/>
                <a:cs typeface="+mn-cs"/>
              </a:rPr>
              <a:t>Morning Symposium - Afternoon Luncheon and Awards Ceremony</a:t>
            </a:r>
            <a:endParaRPr lang="en-US" i="1" dirty="0">
              <a:solidFill>
                <a:sysClr val="windowText" lastClr="000000"/>
              </a:solidFill>
              <a:hlinkClick r:id="rId2"/>
            </a:endParaRPr>
          </a:p>
          <a:p>
            <a:pPr marL="0" lvl="0" indent="0" algn="ctr">
              <a:buNone/>
            </a:pPr>
            <a:r>
              <a:rPr lang="en-US" sz="3400" u="sng" dirty="0">
                <a:hlinkClick r:id="rId3" tooltip="Cmd+Click to follow link"/>
              </a:rPr>
              <a:t>www.istc.illinois.edu/istcawards</a:t>
            </a:r>
            <a:endParaRPr kumimoji="0" lang="en-US" altLang="en-US" sz="34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928" y="1087769"/>
            <a:ext cx="4818144" cy="237933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6547" y="5352312"/>
            <a:ext cx="3630906" cy="1151678"/>
          </a:xfrm>
          <a:prstGeom prst="rect">
            <a:avLst/>
          </a:prstGeom>
        </p:spPr>
      </p:pic>
    </p:spTree>
    <p:extLst>
      <p:ext uri="{BB962C8B-B14F-4D97-AF65-F5344CB8AC3E}">
        <p14:creationId xmlns:p14="http://schemas.microsoft.com/office/powerpoint/2010/main" val="3761436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923330"/>
            <a:ext cx="9144000" cy="21733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0" tIns="45600" rIns="91190" bIns="45600" rtlCol="0" anchor="ctr"/>
          <a:lstStyle/>
          <a:p>
            <a:pPr algn="ctr"/>
            <a:endParaRPr lang="en-US" dirty="0"/>
          </a:p>
        </p:txBody>
      </p:sp>
      <p:sp>
        <p:nvSpPr>
          <p:cNvPr id="17" name="Title 1"/>
          <p:cNvSpPr>
            <a:spLocks noGrp="1"/>
          </p:cNvSpPr>
          <p:nvPr>
            <p:ph type="title" idx="4294967295"/>
          </p:nvPr>
        </p:nvSpPr>
        <p:spPr>
          <a:xfrm>
            <a:off x="0" y="5257800"/>
            <a:ext cx="9144000" cy="685800"/>
          </a:xfrm>
        </p:spPr>
        <p:txBody>
          <a:bodyPr>
            <a:noAutofit/>
          </a:bodyPr>
          <a:lstStyle/>
          <a:p>
            <a:pPr algn="ctr"/>
            <a:r>
              <a:rPr lang="en-US" sz="1200" dirty="0">
                <a:latin typeface="+mn-lt"/>
              </a:rPr>
              <a:t>© 2018 University of Illinois Board of Trustees. All rights reserved.</a:t>
            </a:r>
            <a:br>
              <a:rPr lang="en-US" sz="1200" dirty="0">
                <a:latin typeface="+mn-lt"/>
              </a:rPr>
            </a:br>
            <a:r>
              <a:rPr lang="en-US" sz="1200" dirty="0">
                <a:latin typeface="+mn-lt"/>
              </a:rPr>
              <a:t>For permission information, contact the  Illinois Sustainable Technology Center, a Division of the Prairie Research Institute.  </a:t>
            </a:r>
            <a:r>
              <a:rPr lang="en-US" sz="1200" dirty="0">
                <a:latin typeface="+mn-lt"/>
                <a:hlinkClick r:id="rId3"/>
              </a:rPr>
              <a:t>istc.illinois.edu</a:t>
            </a:r>
            <a:endParaRPr lang="en-US" sz="1200" i="1" dirty="0">
              <a:latin typeface="+mn-lt"/>
            </a:endParaRPr>
          </a:p>
        </p:txBody>
      </p:sp>
      <p:sp>
        <p:nvSpPr>
          <p:cNvPr id="4" name="TextBox 3"/>
          <p:cNvSpPr txBox="1"/>
          <p:nvPr/>
        </p:nvSpPr>
        <p:spPr>
          <a:xfrm>
            <a:off x="2933700" y="1415735"/>
            <a:ext cx="3276600" cy="1477085"/>
          </a:xfrm>
          <a:prstGeom prst="rect">
            <a:avLst/>
          </a:prstGeom>
          <a:noFill/>
        </p:spPr>
        <p:txBody>
          <a:bodyPr wrap="square" lIns="91190" tIns="45600" rIns="91190" bIns="45600" rtlCol="0">
            <a:spAutoFit/>
          </a:bodyPr>
          <a:lstStyle/>
          <a:p>
            <a:pPr algn="ctr"/>
            <a:r>
              <a:rPr lang="en-US" sz="3600" dirty="0"/>
              <a:t>Ian Hughes</a:t>
            </a:r>
          </a:p>
          <a:p>
            <a:pPr algn="ctr"/>
            <a:r>
              <a:rPr lang="en-US" dirty="0">
                <a:hlinkClick r:id="rId4"/>
              </a:rPr>
              <a:t>ihughes@illinois.edu</a:t>
            </a:r>
            <a:r>
              <a:rPr lang="en-US" dirty="0"/>
              <a:t> </a:t>
            </a:r>
          </a:p>
          <a:p>
            <a:pPr algn="ctr"/>
            <a:r>
              <a:rPr lang="en-US" dirty="0"/>
              <a:t>630.522.3014</a:t>
            </a:r>
          </a:p>
          <a:p>
            <a:endParaRPr lang="en-US" dirty="0"/>
          </a:p>
        </p:txBody>
      </p:sp>
      <p:sp>
        <p:nvSpPr>
          <p:cNvPr id="5" name="TextBox 4"/>
          <p:cNvSpPr txBox="1"/>
          <p:nvPr/>
        </p:nvSpPr>
        <p:spPr>
          <a:xfrm>
            <a:off x="1295400" y="1"/>
            <a:ext cx="6553200" cy="923087"/>
          </a:xfrm>
          <a:prstGeom prst="rect">
            <a:avLst/>
          </a:prstGeom>
          <a:noFill/>
        </p:spPr>
        <p:txBody>
          <a:bodyPr wrap="square" lIns="91190" tIns="45600" rIns="91190" bIns="45600" rtlCol="0">
            <a:spAutoFit/>
          </a:bodyPr>
          <a:lstStyle/>
          <a:p>
            <a:pPr algn="ctr"/>
            <a:r>
              <a:rPr lang="en-US" sz="5400" i="1" dirty="0"/>
              <a:t>THANK YOU</a:t>
            </a:r>
          </a:p>
        </p:txBody>
      </p:sp>
      <p:sp>
        <p:nvSpPr>
          <p:cNvPr id="22" name="Content Placeholder 2"/>
          <p:cNvSpPr txBox="1">
            <a:spLocks/>
          </p:cNvSpPr>
          <p:nvPr/>
        </p:nvSpPr>
        <p:spPr>
          <a:xfrm>
            <a:off x="1485900" y="3234849"/>
            <a:ext cx="1981200" cy="618258"/>
          </a:xfrm>
          <a:prstGeom prst="rect">
            <a:avLst/>
          </a:prstGeom>
        </p:spPr>
        <p:txBody>
          <a:bodyPr lIns="91190" tIns="45600" rIns="91190" bIns="4560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 typeface="Arial" pitchFamily="34" charset="0"/>
              <a:buNone/>
            </a:pPr>
            <a:endParaRPr lang="en-US" altLang="en-US" b="1" u="sng" dirty="0"/>
          </a:p>
          <a:p>
            <a:pPr>
              <a:lnSpc>
                <a:spcPct val="80000"/>
              </a:lnSpc>
              <a:buFont typeface="Arial" pitchFamily="34" charset="0"/>
              <a:buNone/>
            </a:pPr>
            <a:r>
              <a:rPr lang="en-US" altLang="en-US" sz="3100" b="1" dirty="0"/>
              <a:t>Headquarters</a:t>
            </a:r>
          </a:p>
        </p:txBody>
      </p:sp>
      <p:sp>
        <p:nvSpPr>
          <p:cNvPr id="6" name="Rectangle 5"/>
          <p:cNvSpPr/>
          <p:nvPr/>
        </p:nvSpPr>
        <p:spPr>
          <a:xfrm>
            <a:off x="6858010" y="3908818"/>
            <a:ext cx="1583873" cy="590689"/>
          </a:xfrm>
          <a:prstGeom prst="rect">
            <a:avLst/>
          </a:prstGeom>
        </p:spPr>
        <p:txBody>
          <a:bodyPr wrap="square" lIns="91190" tIns="45600" rIns="91190" bIns="45600">
            <a:spAutoFit/>
          </a:bodyPr>
          <a:lstStyle/>
          <a:p>
            <a:pPr algn="ctr">
              <a:lnSpc>
                <a:spcPct val="90000"/>
              </a:lnSpc>
              <a:buFont typeface="Arial" pitchFamily="34" charset="0"/>
              <a:buNone/>
            </a:pPr>
            <a:r>
              <a:rPr lang="en-US" altLang="en-US" dirty="0"/>
              <a:t>Central Illinois</a:t>
            </a:r>
          </a:p>
          <a:p>
            <a:pPr algn="ctr">
              <a:lnSpc>
                <a:spcPct val="90000"/>
              </a:lnSpc>
              <a:buNone/>
            </a:pPr>
            <a:r>
              <a:rPr lang="en-US" altLang="en-US" i="1" dirty="0">
                <a:solidFill>
                  <a:schemeClr val="tx1">
                    <a:lumMod val="65000"/>
                    <a:lumOff val="35000"/>
                  </a:schemeClr>
                </a:solidFill>
              </a:rPr>
              <a:t>Peoria</a:t>
            </a:r>
          </a:p>
        </p:txBody>
      </p:sp>
      <p:sp>
        <p:nvSpPr>
          <p:cNvPr id="7" name="Rectangle 6"/>
          <p:cNvSpPr/>
          <p:nvPr/>
        </p:nvSpPr>
        <p:spPr>
          <a:xfrm>
            <a:off x="5714999" y="4572005"/>
            <a:ext cx="1905000" cy="590689"/>
          </a:xfrm>
          <a:prstGeom prst="rect">
            <a:avLst/>
          </a:prstGeom>
        </p:spPr>
        <p:txBody>
          <a:bodyPr wrap="square" lIns="91190" tIns="45600" rIns="91190" bIns="45600">
            <a:spAutoFit/>
          </a:bodyPr>
          <a:lstStyle/>
          <a:p>
            <a:pPr>
              <a:lnSpc>
                <a:spcPct val="90000"/>
              </a:lnSpc>
              <a:buFont typeface="Arial" pitchFamily="34" charset="0"/>
              <a:buNone/>
            </a:pPr>
            <a:r>
              <a:rPr lang="en-US" altLang="en-US" dirty="0"/>
              <a:t>Southern Illinois</a:t>
            </a:r>
          </a:p>
          <a:p>
            <a:pPr algn="ctr">
              <a:lnSpc>
                <a:spcPct val="90000"/>
              </a:lnSpc>
              <a:buFont typeface="Arial" pitchFamily="34" charset="0"/>
              <a:buNone/>
            </a:pPr>
            <a:r>
              <a:rPr lang="en-US" altLang="en-US" i="1" dirty="0">
                <a:solidFill>
                  <a:schemeClr val="tx1">
                    <a:lumMod val="65000"/>
                    <a:lumOff val="35000"/>
                  </a:schemeClr>
                </a:solidFill>
              </a:rPr>
              <a:t>Godfrey</a:t>
            </a:r>
          </a:p>
        </p:txBody>
      </p:sp>
      <p:sp>
        <p:nvSpPr>
          <p:cNvPr id="8" name="Rectangle 7"/>
          <p:cNvSpPr/>
          <p:nvPr/>
        </p:nvSpPr>
        <p:spPr>
          <a:xfrm>
            <a:off x="4800600" y="3908819"/>
            <a:ext cx="1676400" cy="590689"/>
          </a:xfrm>
          <a:prstGeom prst="rect">
            <a:avLst/>
          </a:prstGeom>
        </p:spPr>
        <p:txBody>
          <a:bodyPr wrap="square" lIns="91190" tIns="45600" rIns="91190" bIns="45600">
            <a:spAutoFit/>
          </a:bodyPr>
          <a:lstStyle/>
          <a:p>
            <a:pPr algn="ctr">
              <a:lnSpc>
                <a:spcPct val="90000"/>
              </a:lnSpc>
              <a:buFont typeface="Arial" pitchFamily="34" charset="0"/>
              <a:buNone/>
            </a:pPr>
            <a:r>
              <a:rPr lang="en-US" altLang="en-US" dirty="0"/>
              <a:t>Chicago Region </a:t>
            </a:r>
          </a:p>
          <a:p>
            <a:pPr algn="ctr">
              <a:lnSpc>
                <a:spcPct val="90000"/>
              </a:lnSpc>
              <a:buNone/>
            </a:pPr>
            <a:r>
              <a:rPr lang="en-US" altLang="en-US" i="1" dirty="0">
                <a:solidFill>
                  <a:schemeClr val="tx1">
                    <a:lumMod val="65000"/>
                    <a:lumOff val="35000"/>
                  </a:schemeClr>
                </a:solidFill>
              </a:rPr>
              <a:t>Oak Brook</a:t>
            </a:r>
          </a:p>
        </p:txBody>
      </p:sp>
      <p:sp>
        <p:nvSpPr>
          <p:cNvPr id="9" name="Rectangle 8"/>
          <p:cNvSpPr/>
          <p:nvPr/>
        </p:nvSpPr>
        <p:spPr>
          <a:xfrm>
            <a:off x="1295400" y="3966035"/>
            <a:ext cx="2362200" cy="535289"/>
          </a:xfrm>
          <a:prstGeom prst="rect">
            <a:avLst/>
          </a:prstGeom>
        </p:spPr>
        <p:txBody>
          <a:bodyPr wrap="square" lIns="91190" tIns="45600" rIns="91190" bIns="45600">
            <a:spAutoFit/>
          </a:bodyPr>
          <a:lstStyle/>
          <a:p>
            <a:pPr algn="ctr">
              <a:lnSpc>
                <a:spcPct val="80000"/>
              </a:lnSpc>
              <a:buFont typeface="Arial" pitchFamily="34" charset="0"/>
              <a:buNone/>
            </a:pPr>
            <a:r>
              <a:rPr lang="en-US" altLang="en-US" i="1" dirty="0"/>
              <a:t>1 E. Hazelwood Drive</a:t>
            </a:r>
          </a:p>
          <a:p>
            <a:pPr algn="ctr">
              <a:lnSpc>
                <a:spcPct val="80000"/>
              </a:lnSpc>
              <a:buFont typeface="Arial" pitchFamily="34" charset="0"/>
              <a:buNone/>
            </a:pPr>
            <a:r>
              <a:rPr lang="en-US" altLang="en-US" i="1" dirty="0">
                <a:solidFill>
                  <a:schemeClr val="tx1">
                    <a:lumMod val="65000"/>
                    <a:lumOff val="35000"/>
                  </a:schemeClr>
                </a:solidFill>
              </a:rPr>
              <a:t>Champaign, Illinois</a:t>
            </a:r>
            <a:endParaRPr lang="en-US" i="1" dirty="0">
              <a:solidFill>
                <a:schemeClr val="tx1">
                  <a:lumMod val="65000"/>
                  <a:lumOff val="35000"/>
                </a:schemeClr>
              </a:solidFill>
            </a:endParaRPr>
          </a:p>
        </p:txBody>
      </p:sp>
      <p:sp>
        <p:nvSpPr>
          <p:cNvPr id="29" name="Content Placeholder 2"/>
          <p:cNvSpPr txBox="1">
            <a:spLocks/>
          </p:cNvSpPr>
          <p:nvPr/>
        </p:nvSpPr>
        <p:spPr>
          <a:xfrm>
            <a:off x="5527221" y="3234849"/>
            <a:ext cx="2280559" cy="618258"/>
          </a:xfrm>
          <a:prstGeom prst="rect">
            <a:avLst/>
          </a:prstGeom>
        </p:spPr>
        <p:txBody>
          <a:bodyPr lIns="91190" tIns="45600" rIns="91190" bIns="4560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 typeface="Arial" pitchFamily="34" charset="0"/>
              <a:buNone/>
            </a:pPr>
            <a:endParaRPr lang="en-US" altLang="en-US" b="1" u="sng" dirty="0"/>
          </a:p>
          <a:p>
            <a:pPr>
              <a:lnSpc>
                <a:spcPct val="80000"/>
              </a:lnSpc>
              <a:buFont typeface="Arial" pitchFamily="34" charset="0"/>
              <a:buNone/>
            </a:pPr>
            <a:r>
              <a:rPr lang="en-US" altLang="en-US" sz="3100" b="1" dirty="0"/>
              <a:t>Satellite Offices</a:t>
            </a:r>
          </a:p>
        </p:txBody>
      </p:sp>
    </p:spTree>
    <p:extLst>
      <p:ext uri="{BB962C8B-B14F-4D97-AF65-F5344CB8AC3E}">
        <p14:creationId xmlns:p14="http://schemas.microsoft.com/office/powerpoint/2010/main" val="2503444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04799" y="274638"/>
            <a:ext cx="850728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chemeClr val="accent2"/>
                </a:solidFill>
              </a:rPr>
              <a:t>PRI: Illinois-Focused Research and Service</a:t>
            </a:r>
            <a:endParaRPr lang="en-US" sz="3500" dirty="0">
              <a:solidFill>
                <a:schemeClr val="accent2"/>
              </a:solidFill>
            </a:endParaRPr>
          </a:p>
        </p:txBody>
      </p:sp>
      <p:sp>
        <p:nvSpPr>
          <p:cNvPr id="10" name="Title 1"/>
          <p:cNvSpPr txBox="1">
            <a:spLocks/>
          </p:cNvSpPr>
          <p:nvPr/>
        </p:nvSpPr>
        <p:spPr>
          <a:xfrm>
            <a:off x="101601" y="1345068"/>
            <a:ext cx="8940800" cy="440191"/>
          </a:xfrm>
          <a:prstGeom prst="rect">
            <a:avLst/>
          </a:prstGeom>
          <a:no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i="1" dirty="0">
                <a:solidFill>
                  <a:schemeClr val="accent1"/>
                </a:solidFill>
              </a:rPr>
              <a:t>Addressing societal challenges that impact Illinois and the global community</a:t>
            </a:r>
            <a:endParaRPr lang="en-US" sz="2400" dirty="0">
              <a:solidFill>
                <a:schemeClr val="accent1"/>
              </a:solidFill>
            </a:endParaRPr>
          </a:p>
        </p:txBody>
      </p:sp>
      <p:cxnSp>
        <p:nvCxnSpPr>
          <p:cNvPr id="11" name="Straight Arrow Connector 10"/>
          <p:cNvCxnSpPr/>
          <p:nvPr/>
        </p:nvCxnSpPr>
        <p:spPr>
          <a:xfrm>
            <a:off x="4610101" y="2976543"/>
            <a:ext cx="0" cy="369277"/>
          </a:xfrm>
          <a:prstGeom prst="straightConnector1">
            <a:avLst/>
          </a:prstGeom>
          <a:noFill/>
          <a:ln w="38100" cap="flat" cmpd="sng" algn="ctr">
            <a:solidFill>
              <a:schemeClr val="accent2"/>
            </a:solidFill>
            <a:prstDash val="solid"/>
            <a:tailEnd type="arrow"/>
          </a:ln>
          <a:effectLst/>
        </p:spPr>
      </p:cxnSp>
      <p:sp>
        <p:nvSpPr>
          <p:cNvPr id="12" name="Rectangle 11"/>
          <p:cNvSpPr/>
          <p:nvPr/>
        </p:nvSpPr>
        <p:spPr>
          <a:xfrm>
            <a:off x="457200" y="4824100"/>
            <a:ext cx="8305800" cy="1905000"/>
          </a:xfrm>
          <a:prstGeom prst="rect">
            <a:avLst/>
          </a:prstGeom>
          <a:solidFill>
            <a:schemeClr val="accent3"/>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3" name="Straight Arrow Connector 12"/>
          <p:cNvCxnSpPr/>
          <p:nvPr/>
        </p:nvCxnSpPr>
        <p:spPr>
          <a:xfrm flipH="1">
            <a:off x="4610100" y="4283842"/>
            <a:ext cx="1" cy="375522"/>
          </a:xfrm>
          <a:prstGeom prst="straightConnector1">
            <a:avLst/>
          </a:prstGeom>
          <a:noFill/>
          <a:ln w="38100" cap="flat" cmpd="sng" algn="ctr">
            <a:solidFill>
              <a:schemeClr val="accent2"/>
            </a:solidFill>
            <a:prstDash val="solid"/>
            <a:tailEnd type="arrow"/>
          </a:ln>
          <a:effectLst/>
        </p:spPr>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1665" y="1999045"/>
            <a:ext cx="567350" cy="82090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3791" y="3205029"/>
            <a:ext cx="3281466" cy="119305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7215" y="4978237"/>
            <a:ext cx="2304868" cy="88534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3996" y="5788150"/>
            <a:ext cx="2676359" cy="88534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15342" y="5778553"/>
            <a:ext cx="2089295" cy="88534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568" y="4979182"/>
            <a:ext cx="2388928" cy="885340"/>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7948" y="4978237"/>
            <a:ext cx="2864815" cy="885340"/>
          </a:xfrm>
          <a:prstGeom prst="rect">
            <a:avLst/>
          </a:prstGeom>
        </p:spPr>
      </p:pic>
    </p:spTree>
    <p:extLst>
      <p:ext uri="{BB962C8B-B14F-4D97-AF65-F5344CB8AC3E}">
        <p14:creationId xmlns:p14="http://schemas.microsoft.com/office/powerpoint/2010/main" val="1237559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2819597"/>
            <a:ext cx="7886700" cy="3767183"/>
          </a:xfrm>
        </p:spPr>
        <p:txBody>
          <a:bodyPr>
            <a:normAutofit fontScale="85000" lnSpcReduction="20000"/>
          </a:bodyPr>
          <a:lstStyle/>
          <a:p>
            <a:pPr marL="342900" lvl="0" indent="-342900">
              <a:lnSpc>
                <a:spcPct val="100000"/>
              </a:lnSpc>
              <a:spcBef>
                <a:spcPct val="20000"/>
              </a:spcBef>
              <a:defRPr/>
            </a:pPr>
            <a:r>
              <a:rPr lang="en-US" altLang="en-US" sz="2000" b="1" dirty="0">
                <a:solidFill>
                  <a:schemeClr val="accent2"/>
                </a:solidFill>
                <a:latin typeface="Calibri"/>
                <a:cs typeface="+mn-cs"/>
              </a:rPr>
              <a:t>1984: </a:t>
            </a:r>
            <a:r>
              <a:rPr lang="en-US" altLang="en-US" sz="2000" dirty="0">
                <a:solidFill>
                  <a:schemeClr val="accent2"/>
                </a:solidFill>
                <a:latin typeface="Calibri"/>
                <a:cs typeface="+mn-cs"/>
              </a:rPr>
              <a:t>Initially established as the Hazardous Waste Technology Exchange Service Program, as mandated by the Hazardous Waste Technology Exchange Service Act.</a:t>
            </a:r>
          </a:p>
          <a:p>
            <a:pPr marL="342900" lvl="0" indent="-342900">
              <a:lnSpc>
                <a:spcPct val="100000"/>
              </a:lnSpc>
              <a:spcBef>
                <a:spcPct val="20000"/>
              </a:spcBef>
              <a:defRPr/>
            </a:pPr>
            <a:r>
              <a:rPr lang="en-US" altLang="en-US" sz="2000" b="1" dirty="0">
                <a:solidFill>
                  <a:schemeClr val="accent2"/>
                </a:solidFill>
                <a:latin typeface="Calibri"/>
                <a:cs typeface="+mn-cs"/>
              </a:rPr>
              <a:t>1989: </a:t>
            </a:r>
            <a:r>
              <a:rPr lang="en-US" altLang="en-US" sz="2000" dirty="0">
                <a:solidFill>
                  <a:schemeClr val="accent2"/>
                </a:solidFill>
                <a:latin typeface="Calibri"/>
                <a:cs typeface="+mn-cs"/>
              </a:rPr>
              <a:t>Officially renamed as the Hazardous Waste Research and Information Center and made a separate Division of the Department of Energy and Natural Resources.  Pollution Prevention Program officially added to Center's existing Programs, mandated by the 1989 Toxic Pollution Prevention Act</a:t>
            </a:r>
          </a:p>
          <a:p>
            <a:pPr marL="342900" lvl="0" indent="-342900">
              <a:lnSpc>
                <a:spcPct val="100000"/>
              </a:lnSpc>
              <a:spcBef>
                <a:spcPct val="20000"/>
              </a:spcBef>
              <a:defRPr/>
            </a:pPr>
            <a:r>
              <a:rPr lang="en-US" altLang="en-US" sz="2000" b="1" dirty="0">
                <a:solidFill>
                  <a:schemeClr val="accent2"/>
                </a:solidFill>
                <a:latin typeface="Calibri"/>
                <a:cs typeface="+mn-cs"/>
              </a:rPr>
              <a:t>1994</a:t>
            </a:r>
            <a:r>
              <a:rPr lang="en-US" altLang="en-US" sz="2000" dirty="0">
                <a:solidFill>
                  <a:schemeClr val="accent2"/>
                </a:solidFill>
                <a:latin typeface="Calibri"/>
                <a:cs typeface="+mn-cs"/>
              </a:rPr>
              <a:t>: Chicago office established.</a:t>
            </a:r>
          </a:p>
          <a:p>
            <a:pPr marL="342900" lvl="0" indent="-342900">
              <a:lnSpc>
                <a:spcPct val="100000"/>
              </a:lnSpc>
              <a:spcBef>
                <a:spcPct val="20000"/>
              </a:spcBef>
              <a:defRPr/>
            </a:pPr>
            <a:r>
              <a:rPr lang="en-US" altLang="en-US" sz="2000" b="1" dirty="0">
                <a:solidFill>
                  <a:schemeClr val="accent2"/>
                </a:solidFill>
                <a:latin typeface="Calibri"/>
                <a:cs typeface="+mn-cs"/>
              </a:rPr>
              <a:t>1995: </a:t>
            </a:r>
            <a:r>
              <a:rPr lang="en-US" altLang="en-US" sz="2000" dirty="0">
                <a:solidFill>
                  <a:schemeClr val="accent2"/>
                </a:solidFill>
                <a:latin typeface="Calibri"/>
                <a:cs typeface="+mn-cs"/>
              </a:rPr>
              <a:t>By Governor's Executive Order, Center and Surveys transferred under Department of Conservation. Department renamed Department of Natural Resources.</a:t>
            </a:r>
          </a:p>
          <a:p>
            <a:pPr marL="342900" lvl="0" indent="-342900">
              <a:lnSpc>
                <a:spcPct val="100000"/>
              </a:lnSpc>
              <a:spcBef>
                <a:spcPct val="20000"/>
              </a:spcBef>
              <a:defRPr/>
            </a:pPr>
            <a:r>
              <a:rPr lang="en-US" altLang="en-US" sz="2000" b="1" dirty="0">
                <a:solidFill>
                  <a:schemeClr val="accent2"/>
                </a:solidFill>
                <a:latin typeface="Calibri"/>
                <a:cs typeface="+mn-cs"/>
              </a:rPr>
              <a:t>1997</a:t>
            </a:r>
            <a:r>
              <a:rPr lang="en-US" altLang="en-US" sz="2000" dirty="0">
                <a:solidFill>
                  <a:schemeClr val="accent2"/>
                </a:solidFill>
                <a:latin typeface="Calibri"/>
                <a:cs typeface="+mn-cs"/>
              </a:rPr>
              <a:t>: Springfield and Alton offices established. Renamed Waste Management and Research Center.</a:t>
            </a:r>
          </a:p>
          <a:p>
            <a:pPr marL="342900" lvl="0" indent="-342900">
              <a:lnSpc>
                <a:spcPct val="100000"/>
              </a:lnSpc>
              <a:spcBef>
                <a:spcPct val="20000"/>
              </a:spcBef>
              <a:defRPr/>
            </a:pPr>
            <a:r>
              <a:rPr lang="en-US" altLang="en-US" sz="2000" b="1" dirty="0">
                <a:solidFill>
                  <a:schemeClr val="accent2"/>
                </a:solidFill>
                <a:latin typeface="Calibri"/>
                <a:cs typeface="+mn-cs"/>
              </a:rPr>
              <a:t>2004</a:t>
            </a:r>
            <a:r>
              <a:rPr lang="en-US" altLang="en-US" sz="2000" dirty="0">
                <a:solidFill>
                  <a:schemeClr val="accent2"/>
                </a:solidFill>
                <a:latin typeface="Calibri"/>
                <a:cs typeface="+mn-cs"/>
              </a:rPr>
              <a:t>: Peoria office established.</a:t>
            </a:r>
          </a:p>
          <a:p>
            <a:pPr marL="342900" lvl="0" indent="-342900">
              <a:lnSpc>
                <a:spcPct val="100000"/>
              </a:lnSpc>
              <a:spcBef>
                <a:spcPct val="20000"/>
              </a:spcBef>
              <a:defRPr/>
            </a:pPr>
            <a:r>
              <a:rPr lang="en-US" altLang="en-US" sz="2000" b="1" dirty="0">
                <a:solidFill>
                  <a:schemeClr val="accent2"/>
                </a:solidFill>
                <a:latin typeface="Calibri"/>
                <a:cs typeface="+mn-cs"/>
              </a:rPr>
              <a:t>2008</a:t>
            </a:r>
            <a:r>
              <a:rPr lang="en-US" altLang="en-US" sz="2000" dirty="0">
                <a:solidFill>
                  <a:schemeClr val="accent2"/>
                </a:solidFill>
                <a:latin typeface="Calibri"/>
                <a:cs typeface="+mn-cs"/>
              </a:rPr>
              <a:t>: Officially housed under University of Illinois and name changed to Illinois Sustainable Technology Center.</a:t>
            </a:r>
          </a:p>
          <a:p>
            <a:pPr marL="342900" lvl="0" indent="-342900">
              <a:lnSpc>
                <a:spcPct val="100000"/>
              </a:lnSpc>
              <a:spcBef>
                <a:spcPct val="20000"/>
              </a:spcBef>
              <a:defRPr/>
            </a:pPr>
            <a:endParaRPr lang="en-US" altLang="en-US" sz="2000" dirty="0">
              <a:solidFill>
                <a:schemeClr val="accent2"/>
              </a:solidFill>
              <a:latin typeface="Calibri"/>
              <a:cs typeface="+mn-cs"/>
            </a:endParaRPr>
          </a:p>
        </p:txBody>
      </p:sp>
      <p:sp>
        <p:nvSpPr>
          <p:cNvPr id="3" name="Title 2"/>
          <p:cNvSpPr>
            <a:spLocks noGrp="1"/>
          </p:cNvSpPr>
          <p:nvPr>
            <p:ph type="title"/>
          </p:nvPr>
        </p:nvSpPr>
        <p:spPr/>
        <p:txBody>
          <a:bodyPr>
            <a:noAutofit/>
          </a:bodyPr>
          <a:lstStyle/>
          <a:p>
            <a:r>
              <a:rPr lang="en-US" sz="4000" spc="0" dirty="0">
                <a:solidFill>
                  <a:schemeClr val="accent2"/>
                </a:solidFill>
                <a:latin typeface="Calibri"/>
              </a:rPr>
              <a:t>History Of The ISTC</a:t>
            </a:r>
            <a:endParaRPr lang="en-US" sz="4000" dirty="0">
              <a:solidFill>
                <a:schemeClr val="accent2"/>
              </a:solidFill>
            </a:endParaRPr>
          </a:p>
        </p:txBody>
      </p:sp>
      <p:pic>
        <p:nvPicPr>
          <p:cNvPr id="5" name="Picture 4"/>
          <p:cNvPicPr>
            <a:picLocks noChangeAspect="1"/>
          </p:cNvPicPr>
          <p:nvPr/>
        </p:nvPicPr>
        <p:blipFill rotWithShape="1">
          <a:blip r:embed="rId2"/>
          <a:srcRect t="36182"/>
          <a:stretch/>
        </p:blipFill>
        <p:spPr>
          <a:xfrm>
            <a:off x="762000" y="1220544"/>
            <a:ext cx="7620000" cy="1337310"/>
          </a:xfrm>
          <a:prstGeom prst="rect">
            <a:avLst/>
          </a:prstGeom>
        </p:spPr>
      </p:pic>
    </p:spTree>
    <p:extLst>
      <p:ext uri="{BB962C8B-B14F-4D97-AF65-F5344CB8AC3E}">
        <p14:creationId xmlns:p14="http://schemas.microsoft.com/office/powerpoint/2010/main" val="3323035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39355" y="4585597"/>
            <a:ext cx="2125227" cy="1147156"/>
          </a:xfrm>
        </p:spPr>
        <p:txBody>
          <a:bodyPr>
            <a:normAutofit/>
          </a:bodyPr>
          <a:lstStyle/>
          <a:p>
            <a:pPr marL="342900" lvl="0" indent="-342900">
              <a:lnSpc>
                <a:spcPct val="100000"/>
              </a:lnSpc>
              <a:spcBef>
                <a:spcPct val="20000"/>
              </a:spcBef>
              <a:defRPr/>
            </a:pPr>
            <a:r>
              <a:rPr lang="en-US" altLang="en-US" sz="2000" b="1" dirty="0">
                <a:solidFill>
                  <a:schemeClr val="accent2"/>
                </a:solidFill>
                <a:latin typeface="Calibri"/>
                <a:cs typeface="+mn-cs"/>
              </a:rPr>
              <a:t>ARIES: </a:t>
            </a:r>
            <a:r>
              <a:rPr lang="en-US" altLang="en-US" sz="2000" dirty="0">
                <a:solidFill>
                  <a:schemeClr val="accent2"/>
                </a:solidFill>
                <a:latin typeface="Calibri"/>
                <a:cs typeface="+mn-cs"/>
              </a:rPr>
              <a:t>9 Staff</a:t>
            </a:r>
          </a:p>
          <a:p>
            <a:pPr marL="342900" lvl="0" indent="-342900">
              <a:lnSpc>
                <a:spcPct val="100000"/>
              </a:lnSpc>
              <a:spcBef>
                <a:spcPct val="20000"/>
              </a:spcBef>
              <a:defRPr/>
            </a:pPr>
            <a:r>
              <a:rPr lang="en-US" altLang="en-US" sz="2000" b="1" dirty="0">
                <a:solidFill>
                  <a:schemeClr val="accent2"/>
                </a:solidFill>
                <a:latin typeface="Calibri"/>
                <a:cs typeface="+mn-cs"/>
              </a:rPr>
              <a:t>SRPEC: </a:t>
            </a:r>
            <a:r>
              <a:rPr lang="en-US" altLang="en-US" sz="2000" dirty="0">
                <a:solidFill>
                  <a:schemeClr val="accent2"/>
                </a:solidFill>
                <a:latin typeface="Calibri"/>
                <a:cs typeface="+mn-cs"/>
              </a:rPr>
              <a:t>6 Staff</a:t>
            </a:r>
          </a:p>
          <a:p>
            <a:pPr marL="342900" lvl="0" indent="-342900">
              <a:lnSpc>
                <a:spcPct val="100000"/>
              </a:lnSpc>
              <a:spcBef>
                <a:spcPct val="20000"/>
              </a:spcBef>
              <a:defRPr/>
            </a:pPr>
            <a:r>
              <a:rPr lang="en-US" altLang="en-US" sz="2000" b="1" dirty="0">
                <a:solidFill>
                  <a:schemeClr val="accent2"/>
                </a:solidFill>
                <a:latin typeface="Calibri"/>
                <a:cs typeface="+mn-cs"/>
              </a:rPr>
              <a:t>TAP: </a:t>
            </a:r>
            <a:r>
              <a:rPr lang="en-US" altLang="en-US" sz="2000" dirty="0">
                <a:solidFill>
                  <a:schemeClr val="accent2"/>
                </a:solidFill>
                <a:latin typeface="Calibri"/>
                <a:cs typeface="+mn-cs"/>
              </a:rPr>
              <a:t>16 Staff</a:t>
            </a:r>
            <a:endParaRPr lang="en-US" altLang="en-US" sz="2000" b="1" dirty="0">
              <a:solidFill>
                <a:schemeClr val="accent2"/>
              </a:solidFill>
              <a:latin typeface="Calibri"/>
              <a:cs typeface="+mn-cs"/>
            </a:endParaRPr>
          </a:p>
          <a:p>
            <a:pPr marL="342900" lvl="0" indent="-342900">
              <a:lnSpc>
                <a:spcPct val="100000"/>
              </a:lnSpc>
              <a:spcBef>
                <a:spcPct val="20000"/>
              </a:spcBef>
              <a:defRPr/>
            </a:pPr>
            <a:endParaRPr lang="en-US" altLang="en-US" sz="2000" dirty="0">
              <a:solidFill>
                <a:schemeClr val="accent2"/>
              </a:solidFill>
              <a:latin typeface="Calibri"/>
              <a:cs typeface="+mn-cs"/>
            </a:endParaRPr>
          </a:p>
        </p:txBody>
      </p:sp>
      <p:sp>
        <p:nvSpPr>
          <p:cNvPr id="3" name="Title 2"/>
          <p:cNvSpPr>
            <a:spLocks noGrp="1"/>
          </p:cNvSpPr>
          <p:nvPr>
            <p:ph type="title"/>
          </p:nvPr>
        </p:nvSpPr>
        <p:spPr/>
        <p:txBody>
          <a:bodyPr>
            <a:noAutofit/>
          </a:bodyPr>
          <a:lstStyle/>
          <a:p>
            <a:r>
              <a:rPr lang="en-US" sz="4000" spc="0" dirty="0">
                <a:solidFill>
                  <a:schemeClr val="accent2"/>
                </a:solidFill>
                <a:latin typeface="Calibri"/>
              </a:rPr>
              <a:t>Illinois Sustainable Technology Center</a:t>
            </a:r>
            <a:endParaRPr lang="en-US" sz="4000" dirty="0">
              <a:solidFill>
                <a:schemeClr val="accent2"/>
              </a:solidFill>
            </a:endParaRPr>
          </a:p>
        </p:txBody>
      </p:sp>
      <p:graphicFrame>
        <p:nvGraphicFramePr>
          <p:cNvPr id="5" name="Diagram 4"/>
          <p:cNvGraphicFramePr/>
          <p:nvPr>
            <p:extLst>
              <p:ext uri="{D42A27DB-BD31-4B8C-83A1-F6EECF244321}">
                <p14:modId xmlns:p14="http://schemas.microsoft.com/office/powerpoint/2010/main" val="4212956828"/>
              </p:ext>
            </p:extLst>
          </p:nvPr>
        </p:nvGraphicFramePr>
        <p:xfrm>
          <a:off x="2000422" y="4085917"/>
          <a:ext cx="3006671" cy="2146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1">
            <a:extLst>
              <a:ext uri="{FF2B5EF4-FFF2-40B4-BE49-F238E27FC236}">
                <a16:creationId xmlns:a16="http://schemas.microsoft.com/office/drawing/2014/main" id="{BCAB38AC-855E-4D4B-899B-071029857F0C}"/>
              </a:ext>
            </a:extLst>
          </p:cNvPr>
          <p:cNvSpPr txBox="1">
            <a:spLocks/>
          </p:cNvSpPr>
          <p:nvPr/>
        </p:nvSpPr>
        <p:spPr>
          <a:xfrm>
            <a:off x="781050" y="164637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ct val="20000"/>
              </a:spcBef>
              <a:defRPr/>
            </a:pPr>
            <a:r>
              <a:rPr lang="en-US" altLang="en-US" sz="2000" b="1" dirty="0">
                <a:solidFill>
                  <a:schemeClr val="accent2"/>
                </a:solidFill>
                <a:latin typeface="Calibri"/>
                <a:cs typeface="+mn-cs"/>
              </a:rPr>
              <a:t>Mission: </a:t>
            </a:r>
            <a:r>
              <a:rPr lang="en-US" altLang="en-US" sz="2000" dirty="0">
                <a:solidFill>
                  <a:schemeClr val="accent2"/>
                </a:solidFill>
                <a:latin typeface="Calibri"/>
                <a:cs typeface="+mn-cs"/>
              </a:rPr>
              <a:t>to encourage and assist citizens, businesses, and government agencies to prevent pollution, conserve natural resources, and reduce waste to protect human health and the environment of Illinois and beyond.</a:t>
            </a:r>
          </a:p>
          <a:p>
            <a:pPr marL="342900" indent="-342900">
              <a:lnSpc>
                <a:spcPct val="100000"/>
              </a:lnSpc>
              <a:spcBef>
                <a:spcPct val="20000"/>
              </a:spcBef>
              <a:defRPr/>
            </a:pPr>
            <a:endParaRPr lang="en-US" altLang="en-US" sz="800" b="1" dirty="0">
              <a:solidFill>
                <a:schemeClr val="accent2"/>
              </a:solidFill>
              <a:latin typeface="Calibri"/>
              <a:cs typeface="+mn-cs"/>
            </a:endParaRPr>
          </a:p>
          <a:p>
            <a:pPr marL="342900" indent="-342900">
              <a:lnSpc>
                <a:spcPct val="100000"/>
              </a:lnSpc>
              <a:spcBef>
                <a:spcPct val="20000"/>
              </a:spcBef>
              <a:defRPr/>
            </a:pPr>
            <a:r>
              <a:rPr lang="en-US" altLang="en-US" sz="2000" b="1" dirty="0">
                <a:solidFill>
                  <a:schemeClr val="accent2"/>
                </a:solidFill>
                <a:latin typeface="Calibri"/>
                <a:cs typeface="+mn-cs"/>
              </a:rPr>
              <a:t>ISTC </a:t>
            </a:r>
            <a:r>
              <a:rPr lang="en-US" altLang="en-US" sz="2000" dirty="0">
                <a:solidFill>
                  <a:schemeClr val="accent2"/>
                </a:solidFill>
                <a:latin typeface="Calibri"/>
                <a:cs typeface="+mn-cs"/>
              </a:rPr>
              <a:t>integrates</a:t>
            </a:r>
            <a:r>
              <a:rPr lang="en-US" altLang="en-US" sz="2000" b="1" dirty="0">
                <a:solidFill>
                  <a:schemeClr val="accent2"/>
                </a:solidFill>
                <a:latin typeface="Calibri"/>
                <a:cs typeface="+mn-cs"/>
              </a:rPr>
              <a:t> </a:t>
            </a:r>
            <a:r>
              <a:rPr lang="en-US" altLang="en-US" sz="2000" dirty="0">
                <a:solidFill>
                  <a:schemeClr val="accent2"/>
                </a:solidFill>
                <a:latin typeface="Calibri"/>
                <a:cs typeface="+mn-cs"/>
              </a:rPr>
              <a:t>applied research, technical assistance, and information services to advance efforts in the areas of pollution prevention; water and energy conservation; and materials recycling and beneficial reuse.</a:t>
            </a:r>
          </a:p>
          <a:p>
            <a:pPr marL="342900" indent="-342900">
              <a:lnSpc>
                <a:spcPct val="100000"/>
              </a:lnSpc>
              <a:spcBef>
                <a:spcPct val="20000"/>
              </a:spcBef>
              <a:defRPr/>
            </a:pPr>
            <a:endParaRPr lang="en-US" altLang="en-US" sz="2000" dirty="0">
              <a:solidFill>
                <a:schemeClr val="accent2"/>
              </a:solidFill>
              <a:latin typeface="Calibri"/>
              <a:cs typeface="+mn-cs"/>
            </a:endParaRPr>
          </a:p>
        </p:txBody>
      </p:sp>
    </p:spTree>
    <p:extLst>
      <p:ext uri="{BB962C8B-B14F-4D97-AF65-F5344CB8AC3E}">
        <p14:creationId xmlns:p14="http://schemas.microsoft.com/office/powerpoint/2010/main" val="1002106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600444"/>
          </a:xfrm>
        </p:spPr>
        <p:txBody>
          <a:bodyPr>
            <a:normAutofit/>
          </a:bodyPr>
          <a:lstStyle/>
          <a:p>
            <a:r>
              <a:rPr lang="en-US" sz="4400" dirty="0">
                <a:latin typeface="Calibri (body)"/>
              </a:rPr>
              <a:t>ISTC Technical Assistance Program</a:t>
            </a:r>
          </a:p>
        </p:txBody>
      </p:sp>
      <p:graphicFrame>
        <p:nvGraphicFramePr>
          <p:cNvPr id="6" name="Diagram 5">
            <a:extLst>
              <a:ext uri="{FF2B5EF4-FFF2-40B4-BE49-F238E27FC236}">
                <a16:creationId xmlns:a16="http://schemas.microsoft.com/office/drawing/2014/main" id="{2F9D5B30-F1E2-1D49-8471-CA7103891D33}"/>
              </a:ext>
            </a:extLst>
          </p:cNvPr>
          <p:cNvGraphicFramePr/>
          <p:nvPr>
            <p:extLst>
              <p:ext uri="{D42A27DB-BD31-4B8C-83A1-F6EECF244321}">
                <p14:modId xmlns:p14="http://schemas.microsoft.com/office/powerpoint/2010/main" val="4029754033"/>
              </p:ext>
            </p:extLst>
          </p:nvPr>
        </p:nvGraphicFramePr>
        <p:xfrm>
          <a:off x="1538372" y="183338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IconFactory15">
            <a:extLst>
              <a:ext uri="{FF2B5EF4-FFF2-40B4-BE49-F238E27FC236}">
                <a16:creationId xmlns:a16="http://schemas.microsoft.com/office/drawing/2014/main" id="{385F1C30-2252-9341-A54C-CBB4D7F920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20838" y="2437184"/>
            <a:ext cx="82511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 name="Picture 7" descr="IconIndustry2">
            <a:extLst>
              <a:ext uri="{FF2B5EF4-FFF2-40B4-BE49-F238E27FC236}">
                <a16:creationId xmlns:a16="http://schemas.microsoft.com/office/drawing/2014/main" id="{AAFEB2FC-73DB-4543-85E9-6A1FD5271D3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8555" y="2341389"/>
            <a:ext cx="820824"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Picture 8" descr="IconPanel">
            <a:extLst>
              <a:ext uri="{FF2B5EF4-FFF2-40B4-BE49-F238E27FC236}">
                <a16:creationId xmlns:a16="http://schemas.microsoft.com/office/drawing/2014/main" id="{A87AD44E-3C49-9749-8BD1-7DEDC37504B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20846" y="4067864"/>
            <a:ext cx="825102"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 name="Picture 9" descr="IconNetwork76">
            <a:extLst>
              <a:ext uri="{FF2B5EF4-FFF2-40B4-BE49-F238E27FC236}">
                <a16:creationId xmlns:a16="http://schemas.microsoft.com/office/drawing/2014/main" id="{BCBD8DC4-75A7-9145-9B76-0B7B2A7251F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63289" y="4067864"/>
            <a:ext cx="822960" cy="822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69097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normAutofit/>
          </a:bodyPr>
          <a:lstStyle/>
          <a:p>
            <a:r>
              <a:rPr lang="en-US" sz="4000" b="1" dirty="0">
                <a:solidFill>
                  <a:schemeClr val="accent2"/>
                </a:solidFill>
                <a:latin typeface="Calibri  "/>
              </a:rPr>
              <a:t>TAP and The Triple Bottom Line</a:t>
            </a:r>
            <a:endParaRPr lang="en-US" sz="3200" b="1" dirty="0">
              <a:solidFill>
                <a:schemeClr val="accent1"/>
              </a:solidFill>
              <a:latin typeface="Calibri  "/>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72026" y="1417638"/>
            <a:ext cx="3679298" cy="359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6">
            <a:extLst>
              <a:ext uri="{FF2B5EF4-FFF2-40B4-BE49-F238E27FC236}">
                <a16:creationId xmlns:a16="http://schemas.microsoft.com/office/drawing/2014/main" id="{3D61938A-F817-4E41-891A-522C2A1E859B}"/>
              </a:ext>
            </a:extLst>
          </p:cNvPr>
          <p:cNvSpPr txBox="1">
            <a:spLocks noChangeArrowheads="1"/>
          </p:cNvSpPr>
          <p:nvPr/>
        </p:nvSpPr>
        <p:spPr bwMode="auto">
          <a:xfrm>
            <a:off x="810375" y="5151034"/>
            <a:ext cx="7435850" cy="1184275"/>
          </a:xfrm>
          <a:prstGeom prst="rect">
            <a:avLst/>
          </a:prstGeom>
          <a:solidFill>
            <a:schemeClr val="bg1">
              <a:lumMod val="85000"/>
            </a:schemeClr>
          </a:solidFill>
          <a:ln>
            <a:noFill/>
          </a:ln>
          <a:effectLst/>
        </p:spPr>
        <p:txBody>
          <a:bodyPr vert="horz" wrap="square" lIns="36476" tIns="36476" rIns="36476" bIns="36476" numCol="1" anchor="t" anchorCtr="0" compatLnSpc="1">
            <a:prstTxWarp prst="textNoShape">
              <a:avLst/>
            </a:prstTxWarp>
          </a:bodyPr>
          <a:lstStyle/>
          <a:p>
            <a:pPr algn="ctr" fontAlgn="base">
              <a:spcBef>
                <a:spcPct val="0"/>
              </a:spcBef>
              <a:spcAft>
                <a:spcPct val="0"/>
              </a:spcAft>
            </a:pPr>
            <a:r>
              <a:rPr lang="en-US" altLang="en-US" sz="1600" dirty="0">
                <a:latin typeface="Calibri" panose="020F0502020204030204" pitchFamily="34" charset="0"/>
                <a:cs typeface="Arial" pitchFamily="34" charset="0"/>
              </a:rPr>
              <a:t>The Technical Assistance Program (TAP) </a:t>
            </a:r>
            <a:r>
              <a:rPr lang="en-US" altLang="en-US" sz="1600" b="1" dirty="0">
                <a:latin typeface="Calibri" panose="020F0502020204030204" pitchFamily="34" charset="0"/>
                <a:cs typeface="Arial" pitchFamily="34" charset="0"/>
              </a:rPr>
              <a:t>makes companies and communities more competitive and resilient</a:t>
            </a:r>
            <a:r>
              <a:rPr lang="en-US" altLang="en-US" sz="1600" dirty="0">
                <a:latin typeface="Calibri" panose="020F0502020204030204" pitchFamily="34" charset="0"/>
                <a:cs typeface="Arial" pitchFamily="34" charset="0"/>
              </a:rPr>
              <a:t> with sustainable business practices, technologies, and solutions. TAP works at the intersection of industry, science and government to help clients achieve profitable, sustainable results.</a:t>
            </a:r>
            <a:endParaRPr lang="en-US" altLang="en-US" dirty="0">
              <a:latin typeface="Calibri" panose="020F0502020204030204" pitchFamily="34" charset="0"/>
              <a:cs typeface="Arial" pitchFamily="34" charset="0"/>
            </a:endParaRPr>
          </a:p>
        </p:txBody>
      </p:sp>
    </p:spTree>
    <p:extLst>
      <p:ext uri="{BB962C8B-B14F-4D97-AF65-F5344CB8AC3E}">
        <p14:creationId xmlns:p14="http://schemas.microsoft.com/office/powerpoint/2010/main" val="4101081627"/>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E84A27"/>
      </a:accent1>
      <a:accent2>
        <a:srgbClr val="13294B"/>
      </a:accent2>
      <a:accent3>
        <a:srgbClr val="A5A5A5"/>
      </a:accent3>
      <a:accent4>
        <a:srgbClr val="707372"/>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ISTC">
    <a:dk1>
      <a:sysClr val="windowText" lastClr="000000"/>
    </a:dk1>
    <a:lt1>
      <a:sysClr val="window" lastClr="FFFFFF"/>
    </a:lt1>
    <a:dk2>
      <a:srgbClr val="62564A"/>
    </a:dk2>
    <a:lt2>
      <a:srgbClr val="EBE8D9"/>
    </a:lt2>
    <a:accent1>
      <a:srgbClr val="F2AE25"/>
    </a:accent1>
    <a:accent2>
      <a:srgbClr val="9CC2D7"/>
    </a:accent2>
    <a:accent3>
      <a:srgbClr val="FBE64B"/>
    </a:accent3>
    <a:accent4>
      <a:srgbClr val="05AF5A"/>
    </a:accent4>
    <a:accent5>
      <a:srgbClr val="376C89"/>
    </a:accent5>
    <a:accent6>
      <a:srgbClr val="3F3F3F"/>
    </a:accent6>
    <a:hlink>
      <a:srgbClr val="376C89"/>
    </a:hlink>
    <a:folHlink>
      <a:srgbClr val="376C89"/>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21129</TotalTime>
  <Words>2357</Words>
  <Application>Microsoft Macintosh PowerPoint</Application>
  <PresentationFormat>On-screen Show (4:3)</PresentationFormat>
  <Paragraphs>365</Paragraphs>
  <Slides>46</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MS PGothic</vt:lpstr>
      <vt:lpstr>Arial</vt:lpstr>
      <vt:lpstr>Calibri</vt:lpstr>
      <vt:lpstr>Calibri  </vt:lpstr>
      <vt:lpstr>Calibri (body)</vt:lpstr>
      <vt:lpstr>Calibri Light</vt:lpstr>
      <vt:lpstr>Times New Roman</vt:lpstr>
      <vt:lpstr>Verdana</vt:lpstr>
      <vt:lpstr>Wingdings</vt:lpstr>
      <vt:lpstr>Office Theme</vt:lpstr>
      <vt:lpstr>PowerPoint Presentation</vt:lpstr>
      <vt:lpstr>What’s In Store?</vt:lpstr>
      <vt:lpstr>What Is The ISTC?</vt:lpstr>
      <vt:lpstr>Prairie Research Institute </vt:lpstr>
      <vt:lpstr>PowerPoint Presentation</vt:lpstr>
      <vt:lpstr>History Of The ISTC</vt:lpstr>
      <vt:lpstr>Illinois Sustainable Technology Center</vt:lpstr>
      <vt:lpstr>ISTC Technical Assistance Program</vt:lpstr>
      <vt:lpstr>TAP and The Triple Bottom Line</vt:lpstr>
      <vt:lpstr>TAP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Out In Sustainability: Illinois Sustainability Awards</vt:lpstr>
      <vt:lpstr>What Is The Illinois Sustainability Award?</vt:lpstr>
      <vt:lpstr>Who Wins Awards?</vt:lpstr>
      <vt:lpstr>Illinois Sustainability Award Recipients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2018 University of Illinois Board of Trustees. All rights reserved. For permission information, contact the  Illinois Sustainable Technology Center, a Division of the Prairie Research Institute.  istc.illinois.edu</vt:lpstr>
    </vt:vector>
  </TitlesOfParts>
  <Company>ISWS</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Olson, Sara N</dc:creator>
  <cp:lastModifiedBy>Microsoft Office User</cp:lastModifiedBy>
  <cp:revision>219</cp:revision>
  <cp:lastPrinted>2016-12-01T19:19:14Z</cp:lastPrinted>
  <dcterms:created xsi:type="dcterms:W3CDTF">2016-09-09T18:54:24Z</dcterms:created>
  <dcterms:modified xsi:type="dcterms:W3CDTF">2018-03-22T14:03:11Z</dcterms:modified>
</cp:coreProperties>
</file>