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4" d="100"/>
          <a:sy n="124" d="100"/>
        </p:scale>
        <p:origin x="1224" y="9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969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2019-02-15 00:41:11</a:t>
            </a:r>
          </a:p>
          <a:p>
            <a:r>
              <a:t>--------------------------------------------</a:t>
            </a:r>
          </a:p>
          <a:p>
            <a:r>
              <a:t>In 1990, President Bush signed into  law the Clean Air Act  Amendments of 1990. Among  other provisions, the Act placed  new federal controls on small  sources of air pollution that  ultimately affected hundreds of  thousands of small American  businesses.</a:t>
            </a:r>
          </a:p>
          <a:p>
            <a:r>
              <a:t>The Act establishes certain criteria  that a company must meet to  qualify for assistance as a small  businesses. In general, it must  be independently owned and  operated and a business that is  not dominant in its field. The  business must be owned by a  person who employs 100 or few  individuals.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2019-02-15 00:41:11</a:t>
            </a:r>
          </a:p>
          <a:p>
            <a:r>
              <a:t>--------------------------------------------</a:t>
            </a:r>
          </a:p>
          <a:p>
            <a:r>
              <a:t>The program was intentionally  located in the non-regulatory agency  to alleviate the fears that small  businesses have of the  regulatory agency. Our goal is  to hekp small businesses get  into compliance with  environmental regulations. Our  focus is on air because that’s  where the funding comes from,  but we don’t turn people away  who have land and water issues.  We develop a workplan with  IEPA on an annual basis,  identifying business sectors that  need outreach and education.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2019-02-15 00:41:12</a:t>
            </a:r>
          </a:p>
          <a:p>
            <a:r>
              <a:t>--------------------------------------------</a:t>
            </a:r>
          </a:p>
          <a:p>
            <a:r>
              <a:t>On our website, there’s permitting  forms, a directory of  environmental consultants,  easy-to-read fact sheets, and  links to environmental  regulations, as well as other  state and federal compliance  assistance tools.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t>Presenter</a:t>
            </a:r>
          </a:p>
          <a:p>
            <a:r>
              <a:t>2019-02-15 00:41:14</a:t>
            </a:r>
          </a:p>
          <a:p>
            <a:r>
              <a:t>--------------------------------------------</a:t>
            </a:r>
          </a:p>
          <a:p>
            <a:r>
              <a:t>Address:</a:t>
            </a:r>
          </a:p>
          <a:p>
            <a:r>
              <a:t>1. Background of the program</a:t>
            </a:r>
          </a:p>
          <a:p>
            <a:r>
              <a:t>2. Services, information, and programs  available Results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2/15/2019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00AF50"/>
                </a:solidFill>
                <a:latin typeface="Arial Rounded MT Bold"/>
                <a:cs typeface="Arial Rounded MT Bold"/>
              </a:defRPr>
            </a:lvl1pPr>
          </a:lstStyle>
          <a:p>
            <a:endParaRPr/>
          </a:p>
        </p:txBody>
      </p:sp>
      <p:sp>
        <p:nvSpPr>
          <p:cNvPr id="3" name="Holder 3"/>
          <p:cNvSpPr>
            <a:spLocks noGrp="1"/>
          </p:cNvSpPr>
          <p:nvPr>
            <p:ph type="body" idx="1"/>
          </p:nvPr>
        </p:nvSpPr>
        <p:spPr/>
        <p:txBody>
          <a:bodyPr lIns="0" tIns="0" rIns="0" bIns="0"/>
          <a:lstStyle>
            <a:lvl1pPr>
              <a:defRPr sz="4800" b="1" i="0">
                <a:solidFill>
                  <a:srgbClr val="FD801A"/>
                </a:solidFill>
                <a:latin typeface="Copperplate Gothic Bold"/>
                <a:cs typeface="Copperplate Gothic Bold"/>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2/15/2019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00AF50"/>
                </a:solidFill>
                <a:latin typeface="Arial Rounded MT Bold"/>
                <a:cs typeface="Arial Rounded MT Bold"/>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2/15/2019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rgbClr val="00AF50"/>
                </a:solidFill>
                <a:latin typeface="Arial Rounded MT Bold"/>
                <a:cs typeface="Arial Rounded MT Bol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2/15/2019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2/15/2019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close/>
              </a:path>
            </a:pathLst>
          </a:custGeom>
          <a:solidFill>
            <a:srgbClr val="000000"/>
          </a:solidFill>
        </p:spPr>
        <p:txBody>
          <a:bodyPr wrap="square" lIns="0" tIns="0" rIns="0" bIns="0" rtlCol="0"/>
          <a:lstStyle/>
          <a:p>
            <a:endParaRPr/>
          </a:p>
        </p:txBody>
      </p:sp>
      <p:sp>
        <p:nvSpPr>
          <p:cNvPr id="17" name="bk object 17"/>
          <p:cNvSpPr/>
          <p:nvPr/>
        </p:nvSpPr>
        <p:spPr>
          <a:xfrm>
            <a:off x="0" y="0"/>
            <a:ext cx="9144000" cy="1080515"/>
          </a:xfrm>
          <a:prstGeom prst="rect">
            <a:avLst/>
          </a:prstGeom>
          <a:blipFill>
            <a:blip r:embed="rId7" cstate="print"/>
            <a:stretch>
              <a:fillRect/>
            </a:stretch>
          </a:blipFill>
        </p:spPr>
        <p:txBody>
          <a:bodyPr wrap="square" lIns="0" tIns="0" rIns="0" bIns="0" rtlCol="0"/>
          <a:lstStyle/>
          <a:p>
            <a:endParaRPr/>
          </a:p>
        </p:txBody>
      </p:sp>
      <p:sp>
        <p:nvSpPr>
          <p:cNvPr id="2" name="Holder 2"/>
          <p:cNvSpPr>
            <a:spLocks noGrp="1"/>
          </p:cNvSpPr>
          <p:nvPr>
            <p:ph type="title"/>
          </p:nvPr>
        </p:nvSpPr>
        <p:spPr>
          <a:xfrm>
            <a:off x="38098" y="153347"/>
            <a:ext cx="9067802" cy="2159000"/>
          </a:xfrm>
          <a:prstGeom prst="rect">
            <a:avLst/>
          </a:prstGeom>
        </p:spPr>
        <p:txBody>
          <a:bodyPr wrap="square" lIns="0" tIns="0" rIns="0" bIns="0">
            <a:spAutoFit/>
          </a:bodyPr>
          <a:lstStyle>
            <a:lvl1pPr>
              <a:defRPr sz="3600" b="0" i="0">
                <a:solidFill>
                  <a:srgbClr val="00AF50"/>
                </a:solidFill>
                <a:latin typeface="Arial Rounded MT Bold"/>
                <a:cs typeface="Arial Rounded MT Bold"/>
              </a:defRPr>
            </a:lvl1pPr>
          </a:lstStyle>
          <a:p>
            <a:endParaRPr/>
          </a:p>
        </p:txBody>
      </p:sp>
      <p:sp>
        <p:nvSpPr>
          <p:cNvPr id="3" name="Holder 3"/>
          <p:cNvSpPr>
            <a:spLocks noGrp="1"/>
          </p:cNvSpPr>
          <p:nvPr>
            <p:ph type="body" idx="1"/>
          </p:nvPr>
        </p:nvSpPr>
        <p:spPr>
          <a:xfrm>
            <a:off x="487838" y="1713991"/>
            <a:ext cx="8168322" cy="1397000"/>
          </a:xfrm>
          <a:prstGeom prst="rect">
            <a:avLst/>
          </a:prstGeom>
        </p:spPr>
        <p:txBody>
          <a:bodyPr wrap="square" lIns="0" tIns="0" rIns="0" bIns="0">
            <a:spAutoFit/>
          </a:bodyPr>
          <a:lstStyle>
            <a:lvl1pPr>
              <a:defRPr sz="4800" b="1" i="0">
                <a:solidFill>
                  <a:srgbClr val="FD801A"/>
                </a:solidFill>
                <a:latin typeface="Copperplate Gothic Bold"/>
                <a:cs typeface="Copperplate Gothic Bold"/>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2/15/2019</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png"/><Relationship Id="rId7"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 Id="rId9" Type="http://schemas.openxmlformats.org/officeDocument/2006/relationships/image" Target="../media/image9.jpg"/></Relationships>
</file>

<file path=ppt/slides/_rels/slide10.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28.jpg"/><Relationship Id="rId7"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9.jpg"/><Relationship Id="rId11" Type="http://schemas.openxmlformats.org/officeDocument/2006/relationships/image" Target="../media/image29.png"/><Relationship Id="rId5" Type="http://schemas.openxmlformats.org/officeDocument/2006/relationships/image" Target="../media/image18.jpg"/><Relationship Id="rId10" Type="http://schemas.openxmlformats.org/officeDocument/2006/relationships/image" Target="../media/image23.jpg"/><Relationship Id="rId4" Type="http://schemas.openxmlformats.org/officeDocument/2006/relationships/image" Target="../media/image17.jpg"/><Relationship Id="rId9" Type="http://schemas.openxmlformats.org/officeDocument/2006/relationships/image" Target="../media/image22.jpg"/></Relationships>
</file>

<file path=ppt/slides/_rels/slide11.xml.rels><?xml version="1.0" encoding="UTF-8" standalone="yes"?>
<Relationships xmlns="http://schemas.openxmlformats.org/package/2006/relationships"><Relationship Id="rId8" Type="http://schemas.openxmlformats.org/officeDocument/2006/relationships/hyperlink" Target="mailto:KATY.KHAYYAT@ILLINOIS.GOV" TargetMode="External"/><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23.jpg"/><Relationship Id="rId10" Type="http://schemas.openxmlformats.org/officeDocument/2006/relationships/hyperlink" Target="http://WWW.ILDCEO.NET/REGALERT" TargetMode="External"/><Relationship Id="rId4" Type="http://schemas.openxmlformats.org/officeDocument/2006/relationships/image" Target="../media/image31.png"/><Relationship Id="rId9" Type="http://schemas.openxmlformats.org/officeDocument/2006/relationships/hyperlink" Target="http://WWW.ILDCEO.NET/"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jp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12.xml"/><Relationship Id="rId16" Type="http://schemas.openxmlformats.org/officeDocument/2006/relationships/image" Target="../media/image47.png"/><Relationship Id="rId1" Type="http://schemas.openxmlformats.org/officeDocument/2006/relationships/slideLayout" Target="../slideLayouts/slideLayout4.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59.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png"/><Relationship Id="rId4" Type="http://schemas.openxmlformats.org/officeDocument/2006/relationships/image" Target="../media/image10.jpg"/><Relationship Id="rId9" Type="http://schemas.openxmlformats.org/officeDocument/2006/relationships/image" Target="../media/image15.jp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hyperlink" Target="https://www3.epa.gov/ttn/atw/area/arearules.html"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hyperlink" Target="https://www.epa.gov/urban-air-toxics/urban-air-toxic-pollutant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7.jpg"/><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4.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hyperlink" Target="http://www.ildceo.net/enviro" TargetMode="External"/><Relationship Id="rId5" Type="http://schemas.openxmlformats.org/officeDocument/2006/relationships/image" Target="../media/image70.png"/><Relationship Id="rId10" Type="http://schemas.openxmlformats.org/officeDocument/2006/relationships/hyperlink" Target="https://www2.illinois.gov/dceo/SmallBizAssistance/EnvironmentalAssistanceProgram/Pages/Industry-Specific-Information.aspx" TargetMode="External"/><Relationship Id="rId4" Type="http://schemas.openxmlformats.org/officeDocument/2006/relationships/image" Target="../media/image69.png"/><Relationship Id="rId9" Type="http://schemas.openxmlformats.org/officeDocument/2006/relationships/hyperlink" Target="https://www2.illinois.gov/dceo/SmallBizAssistance/EnvironmentalAssistanceProgram/Documents/2019DryCleanWrkbk.pdf"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79.jpg"/><Relationship Id="rId3" Type="http://schemas.openxmlformats.org/officeDocument/2006/relationships/image" Target="../media/image75.jpg"/><Relationship Id="rId7"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campaign.r20.constantcontact.com/render?m=1102237932385&amp;amp;ca=537a7a2e-628a-4d19-8a44-6631a5197105" TargetMode="External"/><Relationship Id="rId5" Type="http://schemas.openxmlformats.org/officeDocument/2006/relationships/image" Target="../media/image77.png"/><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9.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8.png"/><Relationship Id="rId2" Type="http://schemas.openxmlformats.org/officeDocument/2006/relationships/notesSlide" Target="../notesSlides/notesSlide26.xml"/><Relationship Id="rId16" Type="http://schemas.openxmlformats.org/officeDocument/2006/relationships/hyperlink" Target="mailto:Annette.Fulgenzi@Illinois.gov" TargetMode="External"/><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7.png"/><Relationship Id="rId5" Type="http://schemas.openxmlformats.org/officeDocument/2006/relationships/image" Target="../media/image82.png"/><Relationship Id="rId15" Type="http://schemas.openxmlformats.org/officeDocument/2006/relationships/image" Target="../media/image91.png"/><Relationship Id="rId10" Type="http://schemas.openxmlformats.org/officeDocument/2006/relationships/image" Target="../media/image86.png"/><Relationship Id="rId4" Type="http://schemas.openxmlformats.org/officeDocument/2006/relationships/image" Target="../media/image81.png"/><Relationship Id="rId9" Type="http://schemas.openxmlformats.org/officeDocument/2006/relationships/image" Target="../media/image41.png"/><Relationship Id="rId14" Type="http://schemas.openxmlformats.org/officeDocument/2006/relationships/image" Target="../media/image90.png"/></Relationships>
</file>

<file path=ppt/slides/_rels/slide3.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2.png"/><Relationship Id="rId7"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jpg"/><Relationship Id="rId11" Type="http://schemas.openxmlformats.org/officeDocument/2006/relationships/image" Target="../media/image23.jpg"/><Relationship Id="rId5" Type="http://schemas.openxmlformats.org/officeDocument/2006/relationships/image" Target="../media/image17.jpg"/><Relationship Id="rId10" Type="http://schemas.openxmlformats.org/officeDocument/2006/relationships/image" Target="../media/image22.jpg"/><Relationship Id="rId4" Type="http://schemas.openxmlformats.org/officeDocument/2006/relationships/image" Target="../media/image16.jpg"/><Relationship Id="rId9" Type="http://schemas.openxmlformats.org/officeDocument/2006/relationships/image" Target="../media/image21.jpg"/></Relationships>
</file>

<file path=ppt/slides/_rels/slide4.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2.png"/><Relationship Id="rId7"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jpg"/><Relationship Id="rId11" Type="http://schemas.openxmlformats.org/officeDocument/2006/relationships/image" Target="../media/image23.jpg"/><Relationship Id="rId5" Type="http://schemas.openxmlformats.org/officeDocument/2006/relationships/image" Target="../media/image17.jpg"/><Relationship Id="rId10" Type="http://schemas.openxmlformats.org/officeDocument/2006/relationships/image" Target="../media/image22.jpg"/><Relationship Id="rId4" Type="http://schemas.openxmlformats.org/officeDocument/2006/relationships/image" Target="../media/image24.jpg"/><Relationship Id="rId9" Type="http://schemas.openxmlformats.org/officeDocument/2006/relationships/image" Target="../media/image21.jpg"/></Relationships>
</file>

<file path=ppt/slides/_rels/slide5.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2.png"/><Relationship Id="rId7"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jpg"/><Relationship Id="rId11" Type="http://schemas.openxmlformats.org/officeDocument/2006/relationships/image" Target="../media/image23.jpg"/><Relationship Id="rId5" Type="http://schemas.openxmlformats.org/officeDocument/2006/relationships/image" Target="../media/image17.jpg"/><Relationship Id="rId10" Type="http://schemas.openxmlformats.org/officeDocument/2006/relationships/image" Target="../media/image22.jpg"/><Relationship Id="rId4" Type="http://schemas.openxmlformats.org/officeDocument/2006/relationships/image" Target="../media/image25.jpg"/><Relationship Id="rId9" Type="http://schemas.openxmlformats.org/officeDocument/2006/relationships/image" Target="../media/image21.jpg"/></Relationships>
</file>

<file path=ppt/slides/_rels/slide6.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2.png"/><Relationship Id="rId7"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jpg"/><Relationship Id="rId11" Type="http://schemas.openxmlformats.org/officeDocument/2006/relationships/image" Target="../media/image23.jpg"/><Relationship Id="rId5" Type="http://schemas.openxmlformats.org/officeDocument/2006/relationships/image" Target="../media/image17.jpg"/><Relationship Id="rId10" Type="http://schemas.openxmlformats.org/officeDocument/2006/relationships/image" Target="../media/image22.jpg"/><Relationship Id="rId4" Type="http://schemas.openxmlformats.org/officeDocument/2006/relationships/image" Target="../media/image25.jpg"/><Relationship Id="rId9" Type="http://schemas.openxmlformats.org/officeDocument/2006/relationships/image" Target="../media/image21.jpg"/></Relationships>
</file>

<file path=ppt/slides/_rels/slide7.xml.rels><?xml version="1.0" encoding="UTF-8" standalone="yes"?>
<Relationships xmlns="http://schemas.openxmlformats.org/package/2006/relationships"><Relationship Id="rId8" Type="http://schemas.openxmlformats.org/officeDocument/2006/relationships/image" Target="../media/image20.jpg"/><Relationship Id="rId13" Type="http://schemas.openxmlformats.org/officeDocument/2006/relationships/image" Target="../media/image26.jpg"/><Relationship Id="rId3" Type="http://schemas.openxmlformats.org/officeDocument/2006/relationships/image" Target="../media/image2.png"/><Relationship Id="rId7" Type="http://schemas.openxmlformats.org/officeDocument/2006/relationships/image" Target="../media/image19.jpg"/><Relationship Id="rId12"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jpg"/><Relationship Id="rId11" Type="http://schemas.openxmlformats.org/officeDocument/2006/relationships/image" Target="../media/image22.jpg"/><Relationship Id="rId5" Type="http://schemas.openxmlformats.org/officeDocument/2006/relationships/image" Target="../media/image17.jpg"/><Relationship Id="rId10" Type="http://schemas.openxmlformats.org/officeDocument/2006/relationships/hyperlink" Target="https://conta.cc/2D15BQk" TargetMode="External"/><Relationship Id="rId4" Type="http://schemas.openxmlformats.org/officeDocument/2006/relationships/image" Target="../media/image25.jpg"/><Relationship Id="rId9" Type="http://schemas.openxmlformats.org/officeDocument/2006/relationships/image" Target="../media/image21.jpg"/></Relationships>
</file>

<file path=ppt/slides/_rels/slide8.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25.jpg"/><Relationship Id="rId7"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9.jpg"/><Relationship Id="rId11" Type="http://schemas.openxmlformats.org/officeDocument/2006/relationships/image" Target="../media/image27.jpg"/><Relationship Id="rId5" Type="http://schemas.openxmlformats.org/officeDocument/2006/relationships/image" Target="../media/image18.jpg"/><Relationship Id="rId10" Type="http://schemas.openxmlformats.org/officeDocument/2006/relationships/image" Target="../media/image23.jpg"/><Relationship Id="rId4" Type="http://schemas.openxmlformats.org/officeDocument/2006/relationships/image" Target="../media/image17.jpg"/><Relationship Id="rId9" Type="http://schemas.openxmlformats.org/officeDocument/2006/relationships/image" Target="../media/image22.jpg"/></Relationships>
</file>

<file path=ppt/slides/_rels/slide9.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2.png"/><Relationship Id="rId7"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jpg"/><Relationship Id="rId11" Type="http://schemas.openxmlformats.org/officeDocument/2006/relationships/image" Target="../media/image23.jpg"/><Relationship Id="rId5" Type="http://schemas.openxmlformats.org/officeDocument/2006/relationships/image" Target="../media/image17.jpg"/><Relationship Id="rId10" Type="http://schemas.openxmlformats.org/officeDocument/2006/relationships/image" Target="../media/image22.jpg"/><Relationship Id="rId4" Type="http://schemas.openxmlformats.org/officeDocument/2006/relationships/image" Target="../media/image25.jpg"/><Relationship Id="rId9"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0" y="5812535"/>
            <a:ext cx="9144000" cy="295655"/>
          </a:xfrm>
          <a:prstGeom prst="rect">
            <a:avLst/>
          </a:prstGeom>
          <a:blipFill>
            <a:blip r:embed="rId4" cstate="print"/>
            <a:stretch>
              <a:fillRect/>
            </a:stretch>
          </a:blipFill>
        </p:spPr>
        <p:txBody>
          <a:bodyPr wrap="square" lIns="0" tIns="0" rIns="0" bIns="0" rtlCol="0"/>
          <a:lstStyle/>
          <a:p>
            <a:endParaRPr/>
          </a:p>
        </p:txBody>
      </p:sp>
      <p:sp>
        <p:nvSpPr>
          <p:cNvPr id="4" name="object 4"/>
          <p:cNvSpPr txBox="1"/>
          <p:nvPr/>
        </p:nvSpPr>
        <p:spPr>
          <a:xfrm>
            <a:off x="325791" y="5834729"/>
            <a:ext cx="5937885" cy="239395"/>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FFFFFF"/>
                </a:solidFill>
                <a:latin typeface="Arial"/>
                <a:cs typeface="Arial"/>
              </a:rPr>
              <a:t>ILLINOIS </a:t>
            </a:r>
            <a:r>
              <a:rPr sz="1400" spc="-20" dirty="0">
                <a:solidFill>
                  <a:srgbClr val="FFFFFF"/>
                </a:solidFill>
                <a:latin typeface="Arial"/>
                <a:cs typeface="Arial"/>
              </a:rPr>
              <a:t>DEPARTMENT </a:t>
            </a:r>
            <a:r>
              <a:rPr sz="1400" dirty="0">
                <a:solidFill>
                  <a:srgbClr val="FFFFFF"/>
                </a:solidFill>
                <a:latin typeface="Arial"/>
                <a:cs typeface="Arial"/>
              </a:rPr>
              <a:t>OF </a:t>
            </a:r>
            <a:r>
              <a:rPr sz="1400" spc="-5" dirty="0">
                <a:solidFill>
                  <a:srgbClr val="FFFFFF"/>
                </a:solidFill>
                <a:latin typeface="Arial"/>
                <a:cs typeface="Arial"/>
              </a:rPr>
              <a:t>COMMERCE </a:t>
            </a:r>
            <a:r>
              <a:rPr sz="1400" dirty="0">
                <a:solidFill>
                  <a:srgbClr val="FFFFFF"/>
                </a:solidFill>
                <a:latin typeface="Arial"/>
                <a:cs typeface="Arial"/>
              </a:rPr>
              <a:t>&amp; </a:t>
            </a:r>
            <a:r>
              <a:rPr sz="1400" spc="-5" dirty="0">
                <a:solidFill>
                  <a:srgbClr val="FFFFFF"/>
                </a:solidFill>
                <a:latin typeface="Arial"/>
                <a:cs typeface="Arial"/>
              </a:rPr>
              <a:t>ECONOMIC</a:t>
            </a:r>
            <a:r>
              <a:rPr sz="1400" spc="-55" dirty="0">
                <a:solidFill>
                  <a:srgbClr val="FFFFFF"/>
                </a:solidFill>
                <a:latin typeface="Arial"/>
                <a:cs typeface="Arial"/>
              </a:rPr>
              <a:t> </a:t>
            </a:r>
            <a:r>
              <a:rPr sz="1400" spc="-10" dirty="0">
                <a:solidFill>
                  <a:srgbClr val="FFFFFF"/>
                </a:solidFill>
                <a:latin typeface="Arial"/>
                <a:cs typeface="Arial"/>
              </a:rPr>
              <a:t>OPPORTUNITY</a:t>
            </a:r>
            <a:endParaRPr sz="1400">
              <a:latin typeface="Arial"/>
              <a:cs typeface="Arial"/>
            </a:endParaRPr>
          </a:p>
        </p:txBody>
      </p:sp>
      <p:sp>
        <p:nvSpPr>
          <p:cNvPr id="5" name="object 5"/>
          <p:cNvSpPr/>
          <p:nvPr/>
        </p:nvSpPr>
        <p:spPr>
          <a:xfrm>
            <a:off x="0" y="6112764"/>
            <a:ext cx="1447800" cy="745236"/>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8907780" y="5866269"/>
            <a:ext cx="82550" cy="147955"/>
          </a:xfrm>
          <a:prstGeom prst="rect">
            <a:avLst/>
          </a:prstGeom>
        </p:spPr>
        <p:txBody>
          <a:bodyPr vert="horz" wrap="square" lIns="0" tIns="12700" rIns="0" bIns="0" rtlCol="0">
            <a:spAutoFit/>
          </a:bodyPr>
          <a:lstStyle/>
          <a:p>
            <a:pPr marL="12700">
              <a:lnSpc>
                <a:spcPct val="100000"/>
              </a:lnSpc>
              <a:spcBef>
                <a:spcPts val="100"/>
              </a:spcBef>
            </a:pPr>
            <a:r>
              <a:rPr sz="800" dirty="0">
                <a:latin typeface="Arial"/>
                <a:cs typeface="Arial"/>
              </a:rPr>
              <a:t>1</a:t>
            </a:r>
            <a:endParaRPr sz="800">
              <a:latin typeface="Arial"/>
              <a:cs typeface="Arial"/>
            </a:endParaRPr>
          </a:p>
        </p:txBody>
      </p:sp>
      <p:sp>
        <p:nvSpPr>
          <p:cNvPr id="7" name="object 7"/>
          <p:cNvSpPr txBox="1">
            <a:spLocks noGrp="1"/>
          </p:cNvSpPr>
          <p:nvPr>
            <p:ph type="title"/>
          </p:nvPr>
        </p:nvSpPr>
        <p:spPr>
          <a:xfrm>
            <a:off x="38098" y="153347"/>
            <a:ext cx="8927465" cy="215900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FFFFFF"/>
                </a:solidFill>
                <a:latin typeface="Arial"/>
                <a:cs typeface="Arial"/>
              </a:rPr>
              <a:t>ILLINOIS </a:t>
            </a:r>
            <a:r>
              <a:rPr sz="2800" b="1" spc="-30" dirty="0">
                <a:solidFill>
                  <a:srgbClr val="FFFFFF"/>
                </a:solidFill>
                <a:latin typeface="Arial"/>
                <a:cs typeface="Arial"/>
              </a:rPr>
              <a:t>DEPARTMENT </a:t>
            </a:r>
            <a:r>
              <a:rPr sz="2800" b="1" spc="-10" dirty="0">
                <a:solidFill>
                  <a:srgbClr val="FFFFFF"/>
                </a:solidFill>
                <a:latin typeface="Arial"/>
                <a:cs typeface="Arial"/>
              </a:rPr>
              <a:t>OF</a:t>
            </a:r>
            <a:r>
              <a:rPr sz="2800" b="1" spc="90" dirty="0">
                <a:solidFill>
                  <a:srgbClr val="FFFFFF"/>
                </a:solidFill>
                <a:latin typeface="Arial"/>
                <a:cs typeface="Arial"/>
              </a:rPr>
              <a:t> </a:t>
            </a:r>
            <a:r>
              <a:rPr sz="2800" b="1" spc="-10" dirty="0">
                <a:solidFill>
                  <a:srgbClr val="FFFFFF"/>
                </a:solidFill>
                <a:latin typeface="Arial"/>
                <a:cs typeface="Arial"/>
              </a:rPr>
              <a:t>COMMERCE</a:t>
            </a:r>
            <a:endParaRPr sz="2800">
              <a:latin typeface="Arial"/>
              <a:cs typeface="Arial"/>
            </a:endParaRPr>
          </a:p>
          <a:p>
            <a:pPr marL="5854065" marR="5080">
              <a:lnSpc>
                <a:spcPct val="100000"/>
              </a:lnSpc>
            </a:pPr>
            <a:r>
              <a:rPr sz="2800" b="1" spc="-5" dirty="0">
                <a:solidFill>
                  <a:srgbClr val="FFFFFF"/>
                </a:solidFill>
                <a:latin typeface="Arial"/>
                <a:cs typeface="Arial"/>
              </a:rPr>
              <a:t>Office of  </a:t>
            </a:r>
            <a:r>
              <a:rPr sz="2800" b="1" spc="-10" dirty="0">
                <a:solidFill>
                  <a:srgbClr val="FFFFFF"/>
                </a:solidFill>
                <a:latin typeface="Arial"/>
                <a:cs typeface="Arial"/>
              </a:rPr>
              <a:t>En</a:t>
            </a:r>
            <a:r>
              <a:rPr sz="2800" b="1" dirty="0">
                <a:solidFill>
                  <a:srgbClr val="FFFFFF"/>
                </a:solidFill>
                <a:latin typeface="Arial"/>
                <a:cs typeface="Arial"/>
              </a:rPr>
              <a:t>t</a:t>
            </a:r>
            <a:r>
              <a:rPr sz="2800" b="1" spc="-5" dirty="0">
                <a:solidFill>
                  <a:srgbClr val="FFFFFF"/>
                </a:solidFill>
                <a:latin typeface="Arial"/>
                <a:cs typeface="Arial"/>
              </a:rPr>
              <a:t>r</a:t>
            </a:r>
            <a:r>
              <a:rPr sz="2800" b="1" dirty="0">
                <a:solidFill>
                  <a:srgbClr val="FFFFFF"/>
                </a:solidFill>
                <a:latin typeface="Arial"/>
                <a:cs typeface="Arial"/>
              </a:rPr>
              <a:t>e</a:t>
            </a:r>
            <a:r>
              <a:rPr sz="2800" b="1" spc="-10" dirty="0">
                <a:solidFill>
                  <a:srgbClr val="FFFFFF"/>
                </a:solidFill>
                <a:latin typeface="Arial"/>
                <a:cs typeface="Arial"/>
              </a:rPr>
              <a:t>p</a:t>
            </a:r>
            <a:r>
              <a:rPr sz="2800" b="1" spc="-5" dirty="0">
                <a:solidFill>
                  <a:srgbClr val="FFFFFF"/>
                </a:solidFill>
                <a:latin typeface="Arial"/>
                <a:cs typeface="Arial"/>
              </a:rPr>
              <a:t>re</a:t>
            </a:r>
            <a:r>
              <a:rPr sz="2800" b="1" spc="-10" dirty="0">
                <a:solidFill>
                  <a:srgbClr val="FFFFFF"/>
                </a:solidFill>
                <a:latin typeface="Arial"/>
                <a:cs typeface="Arial"/>
              </a:rPr>
              <a:t>n</a:t>
            </a:r>
            <a:r>
              <a:rPr sz="2800" b="1" spc="-5" dirty="0">
                <a:solidFill>
                  <a:srgbClr val="FFFFFF"/>
                </a:solidFill>
                <a:latin typeface="Arial"/>
                <a:cs typeface="Arial"/>
              </a:rPr>
              <a:t>e</a:t>
            </a:r>
            <a:r>
              <a:rPr sz="2800" b="1" spc="-10" dirty="0">
                <a:solidFill>
                  <a:srgbClr val="FFFFFF"/>
                </a:solidFill>
                <a:latin typeface="Arial"/>
                <a:cs typeface="Arial"/>
              </a:rPr>
              <a:t>u</a:t>
            </a:r>
            <a:r>
              <a:rPr sz="2800" b="1" spc="-5" dirty="0">
                <a:solidFill>
                  <a:srgbClr val="FFFFFF"/>
                </a:solidFill>
                <a:latin typeface="Arial"/>
                <a:cs typeface="Arial"/>
              </a:rPr>
              <a:t>rs</a:t>
            </a:r>
            <a:r>
              <a:rPr sz="2800" b="1" spc="-10" dirty="0">
                <a:solidFill>
                  <a:srgbClr val="FFFFFF"/>
                </a:solidFill>
                <a:latin typeface="Arial"/>
                <a:cs typeface="Arial"/>
              </a:rPr>
              <a:t>h</a:t>
            </a:r>
            <a:r>
              <a:rPr sz="2800" b="1" spc="-5" dirty="0">
                <a:solidFill>
                  <a:srgbClr val="FFFFFF"/>
                </a:solidFill>
                <a:latin typeface="Arial"/>
                <a:cs typeface="Arial"/>
              </a:rPr>
              <a:t>i</a:t>
            </a:r>
            <a:r>
              <a:rPr sz="2800" b="1" spc="-10" dirty="0">
                <a:solidFill>
                  <a:srgbClr val="FFFFFF"/>
                </a:solidFill>
                <a:latin typeface="Arial"/>
                <a:cs typeface="Arial"/>
              </a:rPr>
              <a:t>p</a:t>
            </a:r>
            <a:r>
              <a:rPr sz="2800" b="1" spc="-5" dirty="0">
                <a:solidFill>
                  <a:srgbClr val="FFFFFF"/>
                </a:solidFill>
                <a:latin typeface="Arial"/>
                <a:cs typeface="Arial"/>
              </a:rPr>
              <a:t>,  Innovation &amp;  </a:t>
            </a:r>
            <a:r>
              <a:rPr sz="2800" b="1" spc="-25" dirty="0">
                <a:solidFill>
                  <a:srgbClr val="FFFFFF"/>
                </a:solidFill>
                <a:latin typeface="Arial"/>
                <a:cs typeface="Arial"/>
              </a:rPr>
              <a:t>Technology</a:t>
            </a:r>
            <a:r>
              <a:rPr sz="2800" b="1" spc="10" dirty="0">
                <a:solidFill>
                  <a:srgbClr val="FFFFFF"/>
                </a:solidFill>
                <a:latin typeface="Arial"/>
                <a:cs typeface="Arial"/>
              </a:rPr>
              <a:t> </a:t>
            </a:r>
            <a:r>
              <a:rPr sz="2800" b="1" spc="-5" dirty="0">
                <a:solidFill>
                  <a:srgbClr val="FFFFFF"/>
                </a:solidFill>
                <a:latin typeface="Arial"/>
                <a:cs typeface="Arial"/>
              </a:rPr>
              <a:t>(EIT)</a:t>
            </a:r>
            <a:endParaRPr sz="2800">
              <a:latin typeface="Arial"/>
              <a:cs typeface="Arial"/>
            </a:endParaRPr>
          </a:p>
        </p:txBody>
      </p:sp>
      <p:sp>
        <p:nvSpPr>
          <p:cNvPr id="8" name="object 8"/>
          <p:cNvSpPr/>
          <p:nvPr/>
        </p:nvSpPr>
        <p:spPr>
          <a:xfrm>
            <a:off x="5981700" y="6111240"/>
            <a:ext cx="3162300" cy="746760"/>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4512564" y="6099047"/>
            <a:ext cx="1523999" cy="758952"/>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1441703" y="6132576"/>
            <a:ext cx="1504187" cy="725424"/>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2860548" y="6099047"/>
            <a:ext cx="1714499" cy="758952"/>
          </a:xfrm>
          <a:prstGeom prst="rect">
            <a:avLst/>
          </a:prstGeom>
          <a:blipFill>
            <a:blip r:embed="rId9" cstate="print"/>
            <a:stretch>
              <a:fillRect/>
            </a:stretch>
          </a:blipFill>
        </p:spPr>
        <p:txBody>
          <a:bodyPr wrap="square" lIns="0" tIns="0" rIns="0" bIns="0" rtlCol="0"/>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30174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5943600" y="5943600"/>
            <a:ext cx="1667255" cy="914400"/>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4191000" y="5718047"/>
            <a:ext cx="1752599" cy="1139952"/>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2743200" y="5780532"/>
            <a:ext cx="1523999" cy="1077467"/>
          </a:xfrm>
          <a:prstGeom prst="rect">
            <a:avLst/>
          </a:prstGeom>
          <a:blipFill>
            <a:blip r:embed="rId6" cstate="print"/>
            <a:stretch>
              <a:fillRect/>
            </a:stretch>
          </a:blipFill>
        </p:spPr>
        <p:txBody>
          <a:bodyPr wrap="square" lIns="0" tIns="0" rIns="0" bIns="0" rtlCol="0"/>
          <a:lstStyle/>
          <a:p>
            <a:endParaRPr/>
          </a:p>
        </p:txBody>
      </p:sp>
      <p:sp>
        <p:nvSpPr>
          <p:cNvPr id="6" name="object 6"/>
          <p:cNvSpPr/>
          <p:nvPr/>
        </p:nvSpPr>
        <p:spPr>
          <a:xfrm>
            <a:off x="7589519" y="5867400"/>
            <a:ext cx="1554479" cy="990600"/>
          </a:xfrm>
          <a:prstGeom prst="rect">
            <a:avLst/>
          </a:prstGeom>
          <a:blipFill>
            <a:blip r:embed="rId7" cstate="print"/>
            <a:stretch>
              <a:fillRect/>
            </a:stretch>
          </a:blipFill>
        </p:spPr>
        <p:txBody>
          <a:bodyPr wrap="square" lIns="0" tIns="0" rIns="0" bIns="0" rtlCol="0"/>
          <a:lstStyle/>
          <a:p>
            <a:endParaRPr/>
          </a:p>
        </p:txBody>
      </p:sp>
      <p:sp>
        <p:nvSpPr>
          <p:cNvPr id="7" name="object 7"/>
          <p:cNvSpPr/>
          <p:nvPr/>
        </p:nvSpPr>
        <p:spPr>
          <a:xfrm>
            <a:off x="1447800" y="5943600"/>
            <a:ext cx="1295399" cy="914400"/>
          </a:xfrm>
          <a:prstGeom prst="rect">
            <a:avLst/>
          </a:prstGeom>
          <a:blipFill>
            <a:blip r:embed="rId8" cstate="print"/>
            <a:stretch>
              <a:fillRect/>
            </a:stretch>
          </a:blipFill>
        </p:spPr>
        <p:txBody>
          <a:bodyPr wrap="square" lIns="0" tIns="0" rIns="0" bIns="0" rtlCol="0"/>
          <a:lstStyle/>
          <a:p>
            <a:endParaRPr/>
          </a:p>
        </p:txBody>
      </p:sp>
      <p:sp>
        <p:nvSpPr>
          <p:cNvPr id="8" name="object 8"/>
          <p:cNvSpPr txBox="1"/>
          <p:nvPr/>
        </p:nvSpPr>
        <p:spPr>
          <a:xfrm>
            <a:off x="1033306" y="3289626"/>
            <a:ext cx="5693410" cy="1579880"/>
          </a:xfrm>
          <a:prstGeom prst="rect">
            <a:avLst/>
          </a:prstGeom>
        </p:spPr>
        <p:txBody>
          <a:bodyPr vert="horz" wrap="square" lIns="0" tIns="12700" rIns="0" bIns="0" rtlCol="0">
            <a:spAutoFit/>
          </a:bodyPr>
          <a:lstStyle/>
          <a:p>
            <a:pPr marL="12700" marR="5080">
              <a:lnSpc>
                <a:spcPct val="141700"/>
              </a:lnSpc>
              <a:spcBef>
                <a:spcPts val="100"/>
              </a:spcBef>
            </a:pPr>
            <a:r>
              <a:rPr sz="2400" b="1" spc="-5" dirty="0">
                <a:latin typeface="Arial"/>
                <a:cs typeface="Arial"/>
              </a:rPr>
              <a:t>First Stop Business Information Center  (800)</a:t>
            </a:r>
            <a:r>
              <a:rPr sz="2400" b="1" dirty="0">
                <a:latin typeface="Arial"/>
                <a:cs typeface="Arial"/>
              </a:rPr>
              <a:t> </a:t>
            </a:r>
            <a:r>
              <a:rPr sz="2400" b="1" spc="-5" dirty="0">
                <a:latin typeface="Arial"/>
                <a:cs typeface="Arial"/>
              </a:rPr>
              <a:t>252-2923</a:t>
            </a:r>
            <a:endParaRPr sz="2400">
              <a:latin typeface="Arial"/>
              <a:cs typeface="Arial"/>
            </a:endParaRPr>
          </a:p>
          <a:p>
            <a:pPr marL="12700">
              <a:lnSpc>
                <a:spcPct val="100000"/>
              </a:lnSpc>
              <a:spcBef>
                <a:spcPts val="1200"/>
              </a:spcBef>
            </a:pPr>
            <a:r>
              <a:rPr sz="2400" b="1" spc="-5" dirty="0">
                <a:latin typeface="Arial"/>
                <a:cs typeface="Arial"/>
              </a:rPr>
              <a:t>Free </a:t>
            </a:r>
            <a:r>
              <a:rPr sz="2400" b="1" dirty="0">
                <a:latin typeface="Arial"/>
                <a:cs typeface="Arial"/>
              </a:rPr>
              <a:t>– </a:t>
            </a:r>
            <a:r>
              <a:rPr sz="2400" b="1" spc="-5" dirty="0">
                <a:latin typeface="Arial"/>
                <a:cs typeface="Arial"/>
              </a:rPr>
              <a:t>Confidential</a:t>
            </a:r>
            <a:endParaRPr sz="2400">
              <a:latin typeface="Arial"/>
              <a:cs typeface="Arial"/>
            </a:endParaRPr>
          </a:p>
        </p:txBody>
      </p:sp>
      <p:sp>
        <p:nvSpPr>
          <p:cNvPr id="9" name="object 9"/>
          <p:cNvSpPr/>
          <p:nvPr/>
        </p:nvSpPr>
        <p:spPr>
          <a:xfrm>
            <a:off x="0" y="5967984"/>
            <a:ext cx="1496567" cy="890016"/>
          </a:xfrm>
          <a:prstGeom prst="rect">
            <a:avLst/>
          </a:prstGeom>
          <a:blipFill>
            <a:blip r:embed="rId9" cstate="print"/>
            <a:stretch>
              <a:fillRect/>
            </a:stretch>
          </a:blipFill>
        </p:spPr>
        <p:txBody>
          <a:bodyPr wrap="square" lIns="0" tIns="0" rIns="0" bIns="0" rtlCol="0"/>
          <a:lstStyle/>
          <a:p>
            <a:endParaRPr/>
          </a:p>
        </p:txBody>
      </p:sp>
      <p:sp>
        <p:nvSpPr>
          <p:cNvPr id="10" name="object 10"/>
          <p:cNvSpPr/>
          <p:nvPr/>
        </p:nvSpPr>
        <p:spPr>
          <a:xfrm>
            <a:off x="0" y="5679947"/>
            <a:ext cx="9144000" cy="295655"/>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571590" y="379013"/>
            <a:ext cx="306705" cy="529590"/>
          </a:xfrm>
          <a:custGeom>
            <a:avLst/>
            <a:gdLst/>
            <a:ahLst/>
            <a:cxnLst/>
            <a:rect l="l" t="t" r="r" b="b"/>
            <a:pathLst>
              <a:path w="306705" h="529590">
                <a:moveTo>
                  <a:pt x="306233" y="91439"/>
                </a:moveTo>
                <a:lnTo>
                  <a:pt x="85308" y="91439"/>
                </a:lnTo>
                <a:lnTo>
                  <a:pt x="92161" y="82549"/>
                </a:lnTo>
                <a:lnTo>
                  <a:pt x="96398" y="74929"/>
                </a:lnTo>
                <a:lnTo>
                  <a:pt x="100789" y="68579"/>
                </a:lnTo>
                <a:lnTo>
                  <a:pt x="106036" y="62229"/>
                </a:lnTo>
                <a:lnTo>
                  <a:pt x="110182" y="58419"/>
                </a:lnTo>
                <a:lnTo>
                  <a:pt x="109767" y="52069"/>
                </a:lnTo>
                <a:lnTo>
                  <a:pt x="110182" y="45719"/>
                </a:lnTo>
                <a:lnTo>
                  <a:pt x="110182" y="44449"/>
                </a:lnTo>
                <a:lnTo>
                  <a:pt x="111011" y="41909"/>
                </a:lnTo>
                <a:lnTo>
                  <a:pt x="91112" y="26669"/>
                </a:lnTo>
                <a:lnTo>
                  <a:pt x="91112" y="24129"/>
                </a:lnTo>
                <a:lnTo>
                  <a:pt x="90283" y="16509"/>
                </a:lnTo>
                <a:lnTo>
                  <a:pt x="87795" y="13969"/>
                </a:lnTo>
                <a:lnTo>
                  <a:pt x="85308" y="10159"/>
                </a:lnTo>
                <a:lnTo>
                  <a:pt x="81992" y="6349"/>
                </a:lnTo>
                <a:lnTo>
                  <a:pt x="77846" y="5079"/>
                </a:lnTo>
                <a:lnTo>
                  <a:pt x="75359" y="1269"/>
                </a:lnTo>
                <a:lnTo>
                  <a:pt x="75359" y="0"/>
                </a:lnTo>
                <a:lnTo>
                  <a:pt x="293832" y="0"/>
                </a:lnTo>
                <a:lnTo>
                  <a:pt x="294149" y="5079"/>
                </a:lnTo>
                <a:lnTo>
                  <a:pt x="292018" y="11429"/>
                </a:lnTo>
                <a:lnTo>
                  <a:pt x="289343" y="16509"/>
                </a:lnTo>
                <a:lnTo>
                  <a:pt x="288028" y="22859"/>
                </a:lnTo>
                <a:lnTo>
                  <a:pt x="288028" y="25399"/>
                </a:lnTo>
                <a:lnTo>
                  <a:pt x="289686" y="29209"/>
                </a:lnTo>
                <a:lnTo>
                  <a:pt x="290930" y="31749"/>
                </a:lnTo>
                <a:lnTo>
                  <a:pt x="293003" y="36829"/>
                </a:lnTo>
                <a:lnTo>
                  <a:pt x="305070" y="64769"/>
                </a:lnTo>
                <a:lnTo>
                  <a:pt x="306233" y="69849"/>
                </a:lnTo>
                <a:lnTo>
                  <a:pt x="306233" y="91439"/>
                </a:lnTo>
                <a:close/>
              </a:path>
              <a:path w="306705" h="529590">
                <a:moveTo>
                  <a:pt x="306233" y="101599"/>
                </a:moveTo>
                <a:lnTo>
                  <a:pt x="56289" y="101599"/>
                </a:lnTo>
                <a:lnTo>
                  <a:pt x="62922" y="100329"/>
                </a:lnTo>
                <a:lnTo>
                  <a:pt x="69140" y="99059"/>
                </a:lnTo>
                <a:lnTo>
                  <a:pt x="72042" y="88899"/>
                </a:lnTo>
                <a:lnTo>
                  <a:pt x="80748" y="91439"/>
                </a:lnTo>
                <a:lnTo>
                  <a:pt x="306233" y="91439"/>
                </a:lnTo>
                <a:lnTo>
                  <a:pt x="306233" y="101599"/>
                </a:lnTo>
                <a:close/>
              </a:path>
              <a:path w="306705" h="529590">
                <a:moveTo>
                  <a:pt x="306233" y="179069"/>
                </a:moveTo>
                <a:lnTo>
                  <a:pt x="21880" y="179069"/>
                </a:lnTo>
                <a:lnTo>
                  <a:pt x="26855" y="177799"/>
                </a:lnTo>
                <a:lnTo>
                  <a:pt x="28513" y="176529"/>
                </a:lnTo>
                <a:lnTo>
                  <a:pt x="30586" y="173989"/>
                </a:lnTo>
                <a:lnTo>
                  <a:pt x="31415" y="171449"/>
                </a:lnTo>
                <a:lnTo>
                  <a:pt x="33903" y="167639"/>
                </a:lnTo>
                <a:lnTo>
                  <a:pt x="34317" y="163829"/>
                </a:lnTo>
                <a:lnTo>
                  <a:pt x="36390" y="160019"/>
                </a:lnTo>
                <a:lnTo>
                  <a:pt x="39707" y="152399"/>
                </a:lnTo>
                <a:lnTo>
                  <a:pt x="47583" y="147319"/>
                </a:lnTo>
                <a:lnTo>
                  <a:pt x="47169" y="139699"/>
                </a:lnTo>
                <a:lnTo>
                  <a:pt x="47169" y="137159"/>
                </a:lnTo>
                <a:lnTo>
                  <a:pt x="46340" y="134619"/>
                </a:lnTo>
                <a:lnTo>
                  <a:pt x="45096" y="132079"/>
                </a:lnTo>
                <a:lnTo>
                  <a:pt x="43438" y="128269"/>
                </a:lnTo>
                <a:lnTo>
                  <a:pt x="38877" y="124459"/>
                </a:lnTo>
                <a:lnTo>
                  <a:pt x="37219" y="120649"/>
                </a:lnTo>
                <a:lnTo>
                  <a:pt x="34732" y="114299"/>
                </a:lnTo>
                <a:lnTo>
                  <a:pt x="37219" y="104139"/>
                </a:lnTo>
                <a:lnTo>
                  <a:pt x="43438" y="101599"/>
                </a:lnTo>
                <a:lnTo>
                  <a:pt x="48827" y="99059"/>
                </a:lnTo>
                <a:lnTo>
                  <a:pt x="56289" y="101599"/>
                </a:lnTo>
                <a:lnTo>
                  <a:pt x="306233" y="101599"/>
                </a:lnTo>
                <a:lnTo>
                  <a:pt x="306233" y="179069"/>
                </a:lnTo>
                <a:close/>
              </a:path>
              <a:path w="306705" h="529590">
                <a:moveTo>
                  <a:pt x="62093" y="347979"/>
                </a:moveTo>
                <a:lnTo>
                  <a:pt x="57118" y="345439"/>
                </a:lnTo>
                <a:lnTo>
                  <a:pt x="56289" y="340359"/>
                </a:lnTo>
                <a:lnTo>
                  <a:pt x="55997" y="334009"/>
                </a:lnTo>
                <a:lnTo>
                  <a:pt x="56755" y="327659"/>
                </a:lnTo>
                <a:lnTo>
                  <a:pt x="57280" y="321309"/>
                </a:lnTo>
                <a:lnTo>
                  <a:pt x="44681" y="299719"/>
                </a:lnTo>
                <a:lnTo>
                  <a:pt x="42194" y="297179"/>
                </a:lnTo>
                <a:lnTo>
                  <a:pt x="39292" y="295909"/>
                </a:lnTo>
                <a:lnTo>
                  <a:pt x="32879" y="290829"/>
                </a:lnTo>
                <a:lnTo>
                  <a:pt x="27477" y="284479"/>
                </a:lnTo>
                <a:lnTo>
                  <a:pt x="22386" y="278129"/>
                </a:lnTo>
                <a:lnTo>
                  <a:pt x="16906" y="273049"/>
                </a:lnTo>
                <a:lnTo>
                  <a:pt x="12760" y="267969"/>
                </a:lnTo>
                <a:lnTo>
                  <a:pt x="10687" y="262889"/>
                </a:lnTo>
                <a:lnTo>
                  <a:pt x="9858" y="257809"/>
                </a:lnTo>
                <a:lnTo>
                  <a:pt x="9029" y="255269"/>
                </a:lnTo>
                <a:lnTo>
                  <a:pt x="5713" y="252729"/>
                </a:lnTo>
                <a:lnTo>
                  <a:pt x="4884" y="248919"/>
                </a:lnTo>
                <a:lnTo>
                  <a:pt x="3640" y="246379"/>
                </a:lnTo>
                <a:lnTo>
                  <a:pt x="6956" y="243839"/>
                </a:lnTo>
                <a:lnTo>
                  <a:pt x="5713" y="241299"/>
                </a:lnTo>
                <a:lnTo>
                  <a:pt x="3186" y="234949"/>
                </a:lnTo>
                <a:lnTo>
                  <a:pt x="1049" y="227329"/>
                </a:lnTo>
                <a:lnTo>
                  <a:pt x="0" y="220979"/>
                </a:lnTo>
                <a:lnTo>
                  <a:pt x="738" y="214629"/>
                </a:lnTo>
                <a:lnTo>
                  <a:pt x="2811" y="207009"/>
                </a:lnTo>
                <a:lnTo>
                  <a:pt x="8615" y="203199"/>
                </a:lnTo>
                <a:lnTo>
                  <a:pt x="15248" y="193039"/>
                </a:lnTo>
                <a:lnTo>
                  <a:pt x="9858" y="187959"/>
                </a:lnTo>
                <a:lnTo>
                  <a:pt x="14833" y="177799"/>
                </a:lnTo>
                <a:lnTo>
                  <a:pt x="21880" y="179069"/>
                </a:lnTo>
                <a:lnTo>
                  <a:pt x="306233" y="179069"/>
                </a:lnTo>
                <a:lnTo>
                  <a:pt x="306233" y="306069"/>
                </a:lnTo>
                <a:lnTo>
                  <a:pt x="301294" y="308609"/>
                </a:lnTo>
                <a:lnTo>
                  <a:pt x="300050" y="311149"/>
                </a:lnTo>
                <a:lnTo>
                  <a:pt x="299221" y="312419"/>
                </a:lnTo>
                <a:lnTo>
                  <a:pt x="302123" y="312419"/>
                </a:lnTo>
                <a:lnTo>
                  <a:pt x="303781" y="318769"/>
                </a:lnTo>
                <a:lnTo>
                  <a:pt x="296319" y="321309"/>
                </a:lnTo>
                <a:lnTo>
                  <a:pt x="297148" y="326389"/>
                </a:lnTo>
                <a:lnTo>
                  <a:pt x="297148" y="327659"/>
                </a:lnTo>
                <a:lnTo>
                  <a:pt x="299221" y="327659"/>
                </a:lnTo>
                <a:lnTo>
                  <a:pt x="300050" y="328929"/>
                </a:lnTo>
                <a:lnTo>
                  <a:pt x="302123" y="334009"/>
                </a:lnTo>
                <a:lnTo>
                  <a:pt x="305025" y="337819"/>
                </a:lnTo>
                <a:lnTo>
                  <a:pt x="305831" y="340359"/>
                </a:lnTo>
                <a:lnTo>
                  <a:pt x="72457" y="340359"/>
                </a:lnTo>
                <a:lnTo>
                  <a:pt x="70799" y="345439"/>
                </a:lnTo>
                <a:lnTo>
                  <a:pt x="67067" y="346709"/>
                </a:lnTo>
                <a:lnTo>
                  <a:pt x="62093" y="347979"/>
                </a:lnTo>
                <a:close/>
              </a:path>
              <a:path w="306705" h="529590">
                <a:moveTo>
                  <a:pt x="281809" y="406399"/>
                </a:moveTo>
                <a:lnTo>
                  <a:pt x="280980" y="406399"/>
                </a:lnTo>
                <a:lnTo>
                  <a:pt x="279737" y="405129"/>
                </a:lnTo>
                <a:lnTo>
                  <a:pt x="84479" y="405129"/>
                </a:lnTo>
                <a:lnTo>
                  <a:pt x="86500" y="397509"/>
                </a:lnTo>
                <a:lnTo>
                  <a:pt x="88832" y="391159"/>
                </a:lnTo>
                <a:lnTo>
                  <a:pt x="91475" y="384809"/>
                </a:lnTo>
                <a:lnTo>
                  <a:pt x="94428" y="377189"/>
                </a:lnTo>
                <a:lnTo>
                  <a:pt x="96916" y="372109"/>
                </a:lnTo>
                <a:lnTo>
                  <a:pt x="95258" y="365759"/>
                </a:lnTo>
                <a:lnTo>
                  <a:pt x="97745" y="359409"/>
                </a:lnTo>
                <a:lnTo>
                  <a:pt x="99818" y="355599"/>
                </a:lnTo>
                <a:lnTo>
                  <a:pt x="99403" y="354329"/>
                </a:lnTo>
                <a:lnTo>
                  <a:pt x="95303" y="347979"/>
                </a:lnTo>
                <a:lnTo>
                  <a:pt x="89609" y="344169"/>
                </a:lnTo>
                <a:lnTo>
                  <a:pt x="82905" y="341629"/>
                </a:lnTo>
                <a:lnTo>
                  <a:pt x="75773" y="340359"/>
                </a:lnTo>
                <a:lnTo>
                  <a:pt x="305831" y="340359"/>
                </a:lnTo>
                <a:lnTo>
                  <a:pt x="306233" y="341629"/>
                </a:lnTo>
                <a:lnTo>
                  <a:pt x="306233" y="350519"/>
                </a:lnTo>
                <a:lnTo>
                  <a:pt x="305439" y="351789"/>
                </a:lnTo>
                <a:lnTo>
                  <a:pt x="306233" y="354329"/>
                </a:lnTo>
                <a:lnTo>
                  <a:pt x="306233" y="370839"/>
                </a:lnTo>
                <a:lnTo>
                  <a:pt x="300879" y="370839"/>
                </a:lnTo>
                <a:lnTo>
                  <a:pt x="298806" y="375919"/>
                </a:lnTo>
                <a:lnTo>
                  <a:pt x="295490" y="380999"/>
                </a:lnTo>
                <a:lnTo>
                  <a:pt x="293832" y="386079"/>
                </a:lnTo>
                <a:lnTo>
                  <a:pt x="289272" y="391159"/>
                </a:lnTo>
                <a:lnTo>
                  <a:pt x="285540" y="394969"/>
                </a:lnTo>
                <a:lnTo>
                  <a:pt x="285540" y="401319"/>
                </a:lnTo>
                <a:lnTo>
                  <a:pt x="281809" y="406399"/>
                </a:lnTo>
                <a:close/>
              </a:path>
              <a:path w="306705" h="529590">
                <a:moveTo>
                  <a:pt x="121375" y="445769"/>
                </a:moveTo>
                <a:lnTo>
                  <a:pt x="117644" y="445769"/>
                </a:lnTo>
                <a:lnTo>
                  <a:pt x="115156" y="444499"/>
                </a:lnTo>
                <a:lnTo>
                  <a:pt x="116815" y="440689"/>
                </a:lnTo>
                <a:lnTo>
                  <a:pt x="115571" y="439419"/>
                </a:lnTo>
                <a:lnTo>
                  <a:pt x="111011" y="433069"/>
                </a:lnTo>
                <a:lnTo>
                  <a:pt x="103134" y="431799"/>
                </a:lnTo>
                <a:lnTo>
                  <a:pt x="91941" y="425449"/>
                </a:lnTo>
                <a:lnTo>
                  <a:pt x="89868" y="420369"/>
                </a:lnTo>
                <a:lnTo>
                  <a:pt x="81163" y="411479"/>
                </a:lnTo>
                <a:lnTo>
                  <a:pt x="82821" y="406399"/>
                </a:lnTo>
                <a:lnTo>
                  <a:pt x="84064" y="405129"/>
                </a:lnTo>
                <a:lnTo>
                  <a:pt x="279737" y="405129"/>
                </a:lnTo>
                <a:lnTo>
                  <a:pt x="278908" y="406399"/>
                </a:lnTo>
                <a:lnTo>
                  <a:pt x="276835" y="406399"/>
                </a:lnTo>
                <a:lnTo>
                  <a:pt x="274347" y="407669"/>
                </a:lnTo>
                <a:lnTo>
                  <a:pt x="272689" y="410209"/>
                </a:lnTo>
                <a:lnTo>
                  <a:pt x="270202" y="415289"/>
                </a:lnTo>
                <a:lnTo>
                  <a:pt x="275176" y="415289"/>
                </a:lnTo>
                <a:lnTo>
                  <a:pt x="274762" y="417829"/>
                </a:lnTo>
                <a:lnTo>
                  <a:pt x="274762" y="420369"/>
                </a:lnTo>
                <a:lnTo>
                  <a:pt x="271860" y="421639"/>
                </a:lnTo>
                <a:lnTo>
                  <a:pt x="271445" y="422909"/>
                </a:lnTo>
                <a:lnTo>
                  <a:pt x="271445" y="425449"/>
                </a:lnTo>
                <a:lnTo>
                  <a:pt x="275176" y="426719"/>
                </a:lnTo>
                <a:lnTo>
                  <a:pt x="271031" y="430529"/>
                </a:lnTo>
                <a:lnTo>
                  <a:pt x="268544" y="430529"/>
                </a:lnTo>
                <a:lnTo>
                  <a:pt x="268129" y="433069"/>
                </a:lnTo>
                <a:lnTo>
                  <a:pt x="268129" y="435609"/>
                </a:lnTo>
                <a:lnTo>
                  <a:pt x="267300" y="438149"/>
                </a:lnTo>
                <a:lnTo>
                  <a:pt x="264812" y="440689"/>
                </a:lnTo>
                <a:lnTo>
                  <a:pt x="266885" y="441959"/>
                </a:lnTo>
                <a:lnTo>
                  <a:pt x="269373" y="443229"/>
                </a:lnTo>
                <a:lnTo>
                  <a:pt x="125106" y="443229"/>
                </a:lnTo>
                <a:lnTo>
                  <a:pt x="121375" y="445769"/>
                </a:lnTo>
                <a:close/>
              </a:path>
              <a:path w="306705" h="529590">
                <a:moveTo>
                  <a:pt x="278078" y="407669"/>
                </a:moveTo>
                <a:lnTo>
                  <a:pt x="277664" y="407669"/>
                </a:lnTo>
                <a:lnTo>
                  <a:pt x="277249" y="406399"/>
                </a:lnTo>
                <a:lnTo>
                  <a:pt x="278908" y="406399"/>
                </a:lnTo>
                <a:lnTo>
                  <a:pt x="278078" y="407669"/>
                </a:lnTo>
                <a:close/>
              </a:path>
              <a:path w="306705" h="529590">
                <a:moveTo>
                  <a:pt x="167391" y="529589"/>
                </a:moveTo>
                <a:lnTo>
                  <a:pt x="165318" y="529589"/>
                </a:lnTo>
                <a:lnTo>
                  <a:pt x="164074" y="528319"/>
                </a:lnTo>
                <a:lnTo>
                  <a:pt x="159100" y="524509"/>
                </a:lnTo>
                <a:lnTo>
                  <a:pt x="154125" y="518159"/>
                </a:lnTo>
                <a:lnTo>
                  <a:pt x="153793" y="513079"/>
                </a:lnTo>
                <a:lnTo>
                  <a:pt x="153710" y="507999"/>
                </a:lnTo>
                <a:lnTo>
                  <a:pt x="148736" y="505459"/>
                </a:lnTo>
                <a:lnTo>
                  <a:pt x="149047" y="501649"/>
                </a:lnTo>
                <a:lnTo>
                  <a:pt x="149150" y="499109"/>
                </a:lnTo>
                <a:lnTo>
                  <a:pt x="151638" y="497839"/>
                </a:lnTo>
                <a:lnTo>
                  <a:pt x="154954" y="497839"/>
                </a:lnTo>
                <a:lnTo>
                  <a:pt x="157442" y="495299"/>
                </a:lnTo>
                <a:lnTo>
                  <a:pt x="156612" y="494029"/>
                </a:lnTo>
                <a:lnTo>
                  <a:pt x="153710" y="487679"/>
                </a:lnTo>
                <a:lnTo>
                  <a:pt x="149979" y="481329"/>
                </a:lnTo>
                <a:lnTo>
                  <a:pt x="148321" y="474979"/>
                </a:lnTo>
                <a:lnTo>
                  <a:pt x="147492" y="471169"/>
                </a:lnTo>
                <a:lnTo>
                  <a:pt x="149565" y="468629"/>
                </a:lnTo>
                <a:lnTo>
                  <a:pt x="148321" y="464819"/>
                </a:lnTo>
                <a:lnTo>
                  <a:pt x="146248" y="459739"/>
                </a:lnTo>
                <a:lnTo>
                  <a:pt x="139201" y="459739"/>
                </a:lnTo>
                <a:lnTo>
                  <a:pt x="135884" y="454659"/>
                </a:lnTo>
                <a:lnTo>
                  <a:pt x="133812" y="450849"/>
                </a:lnTo>
                <a:lnTo>
                  <a:pt x="131739" y="448309"/>
                </a:lnTo>
                <a:lnTo>
                  <a:pt x="125106" y="443229"/>
                </a:lnTo>
                <a:lnTo>
                  <a:pt x="268129" y="443229"/>
                </a:lnTo>
                <a:lnTo>
                  <a:pt x="266056" y="445769"/>
                </a:lnTo>
                <a:lnTo>
                  <a:pt x="264812" y="448309"/>
                </a:lnTo>
                <a:lnTo>
                  <a:pt x="265227" y="450849"/>
                </a:lnTo>
                <a:lnTo>
                  <a:pt x="265642" y="452119"/>
                </a:lnTo>
                <a:lnTo>
                  <a:pt x="268129" y="454659"/>
                </a:lnTo>
                <a:lnTo>
                  <a:pt x="266885" y="455929"/>
                </a:lnTo>
                <a:lnTo>
                  <a:pt x="263983" y="459739"/>
                </a:lnTo>
                <a:lnTo>
                  <a:pt x="262325" y="463549"/>
                </a:lnTo>
                <a:lnTo>
                  <a:pt x="259009" y="466089"/>
                </a:lnTo>
                <a:lnTo>
                  <a:pt x="254448" y="469899"/>
                </a:lnTo>
                <a:lnTo>
                  <a:pt x="261911" y="474979"/>
                </a:lnTo>
                <a:lnTo>
                  <a:pt x="263569" y="480059"/>
                </a:lnTo>
                <a:lnTo>
                  <a:pt x="263983" y="480059"/>
                </a:lnTo>
                <a:lnTo>
                  <a:pt x="264398" y="481329"/>
                </a:lnTo>
                <a:lnTo>
                  <a:pt x="263154" y="482599"/>
                </a:lnTo>
                <a:lnTo>
                  <a:pt x="241876" y="490219"/>
                </a:lnTo>
                <a:lnTo>
                  <a:pt x="234550" y="492759"/>
                </a:lnTo>
                <a:lnTo>
                  <a:pt x="233306" y="492759"/>
                </a:lnTo>
                <a:lnTo>
                  <a:pt x="232062" y="494029"/>
                </a:lnTo>
                <a:lnTo>
                  <a:pt x="230404" y="496569"/>
                </a:lnTo>
                <a:lnTo>
                  <a:pt x="232477" y="496569"/>
                </a:lnTo>
                <a:lnTo>
                  <a:pt x="227502" y="501649"/>
                </a:lnTo>
                <a:lnTo>
                  <a:pt x="231648" y="507999"/>
                </a:lnTo>
                <a:lnTo>
                  <a:pt x="186461" y="507999"/>
                </a:lnTo>
                <a:lnTo>
                  <a:pt x="181901" y="513079"/>
                </a:lnTo>
                <a:lnTo>
                  <a:pt x="177755" y="518159"/>
                </a:lnTo>
                <a:lnTo>
                  <a:pt x="177340" y="519429"/>
                </a:lnTo>
                <a:lnTo>
                  <a:pt x="177755" y="520699"/>
                </a:lnTo>
                <a:lnTo>
                  <a:pt x="166147" y="520699"/>
                </a:lnTo>
                <a:lnTo>
                  <a:pt x="165733" y="523239"/>
                </a:lnTo>
                <a:lnTo>
                  <a:pt x="165733" y="525779"/>
                </a:lnTo>
                <a:lnTo>
                  <a:pt x="170293" y="525779"/>
                </a:lnTo>
                <a:lnTo>
                  <a:pt x="168635" y="528319"/>
                </a:lnTo>
                <a:lnTo>
                  <a:pt x="167391" y="529589"/>
                </a:lnTo>
                <a:close/>
              </a:path>
              <a:path w="306705" h="529590">
                <a:moveTo>
                  <a:pt x="198897" y="513079"/>
                </a:moveTo>
                <a:lnTo>
                  <a:pt x="196825" y="511809"/>
                </a:lnTo>
                <a:lnTo>
                  <a:pt x="194337" y="507999"/>
                </a:lnTo>
                <a:lnTo>
                  <a:pt x="231648" y="507999"/>
                </a:lnTo>
                <a:lnTo>
                  <a:pt x="232477" y="509269"/>
                </a:lnTo>
                <a:lnTo>
                  <a:pt x="233969" y="510539"/>
                </a:lnTo>
                <a:lnTo>
                  <a:pt x="202629" y="510539"/>
                </a:lnTo>
                <a:lnTo>
                  <a:pt x="198897" y="513079"/>
                </a:lnTo>
                <a:close/>
              </a:path>
              <a:path w="306705" h="529590">
                <a:moveTo>
                  <a:pt x="228331" y="523239"/>
                </a:moveTo>
                <a:lnTo>
                  <a:pt x="224186" y="521969"/>
                </a:lnTo>
                <a:lnTo>
                  <a:pt x="222942" y="520699"/>
                </a:lnTo>
                <a:lnTo>
                  <a:pt x="221284" y="520699"/>
                </a:lnTo>
                <a:lnTo>
                  <a:pt x="215480" y="518159"/>
                </a:lnTo>
                <a:lnTo>
                  <a:pt x="209676" y="516889"/>
                </a:lnTo>
                <a:lnTo>
                  <a:pt x="204701" y="513079"/>
                </a:lnTo>
                <a:lnTo>
                  <a:pt x="202629" y="510539"/>
                </a:lnTo>
                <a:lnTo>
                  <a:pt x="233969" y="510539"/>
                </a:lnTo>
                <a:lnTo>
                  <a:pt x="239939" y="515619"/>
                </a:lnTo>
                <a:lnTo>
                  <a:pt x="234135" y="520699"/>
                </a:lnTo>
                <a:lnTo>
                  <a:pt x="232062" y="521969"/>
                </a:lnTo>
                <a:lnTo>
                  <a:pt x="228331" y="523239"/>
                </a:lnTo>
                <a:close/>
              </a:path>
              <a:path w="306705" h="529590">
                <a:moveTo>
                  <a:pt x="177340" y="521969"/>
                </a:moveTo>
                <a:lnTo>
                  <a:pt x="167806" y="521969"/>
                </a:lnTo>
                <a:lnTo>
                  <a:pt x="166147" y="520699"/>
                </a:lnTo>
                <a:lnTo>
                  <a:pt x="177340" y="520699"/>
                </a:lnTo>
                <a:lnTo>
                  <a:pt x="177340" y="521969"/>
                </a:lnTo>
                <a:close/>
              </a:path>
              <a:path w="306705" h="529590">
                <a:moveTo>
                  <a:pt x="178584" y="529589"/>
                </a:moveTo>
                <a:lnTo>
                  <a:pt x="174788" y="529589"/>
                </a:lnTo>
                <a:lnTo>
                  <a:pt x="171537" y="528319"/>
                </a:lnTo>
                <a:lnTo>
                  <a:pt x="171951" y="523239"/>
                </a:lnTo>
                <a:lnTo>
                  <a:pt x="169464" y="521969"/>
                </a:lnTo>
                <a:lnTo>
                  <a:pt x="176097" y="521969"/>
                </a:lnTo>
                <a:lnTo>
                  <a:pt x="176097" y="523239"/>
                </a:lnTo>
                <a:lnTo>
                  <a:pt x="175268" y="524509"/>
                </a:lnTo>
                <a:lnTo>
                  <a:pt x="176511" y="525779"/>
                </a:lnTo>
                <a:lnTo>
                  <a:pt x="177340" y="527049"/>
                </a:lnTo>
                <a:lnTo>
                  <a:pt x="178584" y="529589"/>
                </a:lnTo>
                <a:close/>
              </a:path>
            </a:pathLst>
          </a:custGeom>
          <a:solidFill>
            <a:srgbClr val="E91E23"/>
          </a:solidFill>
        </p:spPr>
        <p:txBody>
          <a:bodyPr wrap="square" lIns="0" tIns="0" rIns="0" bIns="0" rtlCol="0"/>
          <a:lstStyle/>
          <a:p>
            <a:endParaRPr/>
          </a:p>
        </p:txBody>
      </p:sp>
      <p:sp>
        <p:nvSpPr>
          <p:cNvPr id="12" name="object 12"/>
          <p:cNvSpPr txBox="1"/>
          <p:nvPr/>
        </p:nvSpPr>
        <p:spPr>
          <a:xfrm>
            <a:off x="8880347" y="5710135"/>
            <a:ext cx="138430" cy="147955"/>
          </a:xfrm>
          <a:prstGeom prst="rect">
            <a:avLst/>
          </a:prstGeom>
        </p:spPr>
        <p:txBody>
          <a:bodyPr vert="horz" wrap="square" lIns="0" tIns="12700" rIns="0" bIns="0" rtlCol="0">
            <a:spAutoFit/>
          </a:bodyPr>
          <a:lstStyle/>
          <a:p>
            <a:pPr marL="12700">
              <a:lnSpc>
                <a:spcPct val="100000"/>
              </a:lnSpc>
              <a:spcBef>
                <a:spcPts val="100"/>
              </a:spcBef>
            </a:pPr>
            <a:r>
              <a:rPr sz="800" spc="-5" dirty="0">
                <a:latin typeface="Arial"/>
                <a:cs typeface="Arial"/>
              </a:rPr>
              <a:t>10</a:t>
            </a:r>
            <a:endParaRPr sz="800">
              <a:latin typeface="Arial"/>
              <a:cs typeface="Arial"/>
            </a:endParaRPr>
          </a:p>
        </p:txBody>
      </p:sp>
      <p:sp>
        <p:nvSpPr>
          <p:cNvPr id="13" name="object 13"/>
          <p:cNvSpPr txBox="1"/>
          <p:nvPr/>
        </p:nvSpPr>
        <p:spPr>
          <a:xfrm>
            <a:off x="458547" y="5590566"/>
            <a:ext cx="5678805" cy="239395"/>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FFFFFF"/>
                </a:solidFill>
                <a:latin typeface="Arial"/>
                <a:cs typeface="Arial"/>
              </a:rPr>
              <a:t>PROVIDING PROFESSIONAL </a:t>
            </a:r>
            <a:r>
              <a:rPr sz="1400" spc="-5" dirty="0">
                <a:solidFill>
                  <a:srgbClr val="FFFFFF"/>
                </a:solidFill>
                <a:latin typeface="Arial"/>
                <a:cs typeface="Arial"/>
              </a:rPr>
              <a:t>GUIDANCE FOR </a:t>
            </a:r>
            <a:r>
              <a:rPr sz="1400" dirty="0">
                <a:solidFill>
                  <a:srgbClr val="FFFFFF"/>
                </a:solidFill>
                <a:latin typeface="Arial"/>
                <a:cs typeface="Arial"/>
              </a:rPr>
              <a:t>BUSINESS</a:t>
            </a:r>
            <a:r>
              <a:rPr sz="1400" spc="-105" dirty="0">
                <a:solidFill>
                  <a:srgbClr val="FFFFFF"/>
                </a:solidFill>
                <a:latin typeface="Arial"/>
                <a:cs typeface="Arial"/>
              </a:rPr>
              <a:t> </a:t>
            </a:r>
            <a:r>
              <a:rPr sz="1400" dirty="0">
                <a:solidFill>
                  <a:srgbClr val="FFFFFF"/>
                </a:solidFill>
                <a:latin typeface="Arial"/>
                <a:cs typeface="Arial"/>
              </a:rPr>
              <a:t>GROWTH</a:t>
            </a:r>
            <a:endParaRPr sz="1400">
              <a:latin typeface="Arial"/>
              <a:cs typeface="Arial"/>
            </a:endParaRPr>
          </a:p>
        </p:txBody>
      </p:sp>
      <p:sp>
        <p:nvSpPr>
          <p:cNvPr id="14" name="object 14"/>
          <p:cNvSpPr/>
          <p:nvPr/>
        </p:nvSpPr>
        <p:spPr>
          <a:xfrm>
            <a:off x="1517903" y="298704"/>
            <a:ext cx="6108191" cy="2871215"/>
          </a:xfrm>
          <a:prstGeom prst="rect">
            <a:avLst/>
          </a:prstGeom>
          <a:blipFill>
            <a:blip r:embed="rId11" cstate="print"/>
            <a:stretch>
              <a:fillRect/>
            </a:stretch>
          </a:blipFill>
        </p:spPr>
        <p:txBody>
          <a:bodyPr wrap="square" lIns="0" tIns="0" rIns="0" bIns="0" rtlCol="0"/>
          <a:lstStyle/>
          <a:p>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txBox="1"/>
          <p:nvPr/>
        </p:nvSpPr>
        <p:spPr>
          <a:xfrm>
            <a:off x="8710895" y="5767821"/>
            <a:ext cx="113030" cy="114300"/>
          </a:xfrm>
          <a:prstGeom prst="rect">
            <a:avLst/>
          </a:prstGeom>
        </p:spPr>
        <p:txBody>
          <a:bodyPr vert="horz" wrap="square" lIns="0" tIns="0" rIns="0" bIns="0" rtlCol="0">
            <a:spAutoFit/>
          </a:bodyPr>
          <a:lstStyle/>
          <a:p>
            <a:pPr>
              <a:lnSpc>
                <a:spcPts val="890"/>
              </a:lnSpc>
            </a:pPr>
            <a:r>
              <a:rPr sz="800" spc="-5" dirty="0">
                <a:latin typeface="Arial"/>
                <a:cs typeface="Arial"/>
              </a:rPr>
              <a:t>2</a:t>
            </a:r>
            <a:r>
              <a:rPr sz="800" spc="-894" dirty="0">
                <a:latin typeface="Arial"/>
                <a:cs typeface="Arial"/>
              </a:rPr>
              <a:t>9</a:t>
            </a:r>
            <a:r>
              <a:rPr sz="800" spc="-5" dirty="0">
                <a:latin typeface="Arial"/>
                <a:cs typeface="Arial"/>
              </a:rPr>
              <a:t>34</a:t>
            </a:r>
            <a:endParaRPr sz="800">
              <a:latin typeface="Arial"/>
              <a:cs typeface="Arial"/>
            </a:endParaRPr>
          </a:p>
        </p:txBody>
      </p:sp>
      <p:sp>
        <p:nvSpPr>
          <p:cNvPr id="4" name="object 4"/>
          <p:cNvSpPr/>
          <p:nvPr/>
        </p:nvSpPr>
        <p:spPr>
          <a:xfrm>
            <a:off x="4477511" y="5946647"/>
            <a:ext cx="4666488" cy="911352"/>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517135" y="5960364"/>
            <a:ext cx="4627245" cy="897890"/>
          </a:xfrm>
          <a:custGeom>
            <a:avLst/>
            <a:gdLst/>
            <a:ahLst/>
            <a:cxnLst/>
            <a:rect l="l" t="t" r="r" b="b"/>
            <a:pathLst>
              <a:path w="4627245" h="897890">
                <a:moveTo>
                  <a:pt x="0" y="897636"/>
                </a:moveTo>
                <a:lnTo>
                  <a:pt x="4626864" y="897636"/>
                </a:lnTo>
                <a:lnTo>
                  <a:pt x="4626864" y="0"/>
                </a:lnTo>
                <a:lnTo>
                  <a:pt x="0" y="0"/>
                </a:lnTo>
                <a:lnTo>
                  <a:pt x="0" y="897636"/>
                </a:lnTo>
                <a:close/>
              </a:path>
            </a:pathLst>
          </a:custGeom>
          <a:solidFill>
            <a:srgbClr val="202020">
              <a:alpha val="45881"/>
            </a:srgbClr>
          </a:solidFill>
        </p:spPr>
        <p:txBody>
          <a:bodyPr wrap="square" lIns="0" tIns="0" rIns="0" bIns="0" rtlCol="0"/>
          <a:lstStyle/>
          <a:p>
            <a:endParaRPr/>
          </a:p>
        </p:txBody>
      </p:sp>
      <p:sp>
        <p:nvSpPr>
          <p:cNvPr id="6" name="object 6"/>
          <p:cNvSpPr/>
          <p:nvPr/>
        </p:nvSpPr>
        <p:spPr>
          <a:xfrm>
            <a:off x="0" y="5679947"/>
            <a:ext cx="9144000" cy="295655"/>
          </a:xfrm>
          <a:prstGeom prst="rect">
            <a:avLst/>
          </a:prstGeom>
          <a:blipFill>
            <a:blip r:embed="rId5" cstate="print"/>
            <a:stretch>
              <a:fillRect/>
            </a:stretch>
          </a:blipFill>
        </p:spPr>
        <p:txBody>
          <a:bodyPr wrap="square" lIns="0" tIns="0" rIns="0" bIns="0" rtlCol="0"/>
          <a:lstStyle/>
          <a:p>
            <a:endParaRPr/>
          </a:p>
        </p:txBody>
      </p:sp>
      <p:sp>
        <p:nvSpPr>
          <p:cNvPr id="7" name="object 7"/>
          <p:cNvSpPr txBox="1"/>
          <p:nvPr/>
        </p:nvSpPr>
        <p:spPr>
          <a:xfrm>
            <a:off x="7141988" y="6209376"/>
            <a:ext cx="1598295" cy="635000"/>
          </a:xfrm>
          <a:prstGeom prst="rect">
            <a:avLst/>
          </a:prstGeom>
        </p:spPr>
        <p:txBody>
          <a:bodyPr vert="horz" wrap="square" lIns="0" tIns="12065" rIns="0" bIns="0" rtlCol="0">
            <a:spAutoFit/>
          </a:bodyPr>
          <a:lstStyle/>
          <a:p>
            <a:pPr marL="12700">
              <a:lnSpc>
                <a:spcPct val="100000"/>
              </a:lnSpc>
              <a:spcBef>
                <a:spcPts val="95"/>
              </a:spcBef>
            </a:pPr>
            <a:r>
              <a:rPr sz="1000" spc="-35" dirty="0">
                <a:solidFill>
                  <a:srgbClr val="FFFFFF"/>
                </a:solidFill>
                <a:latin typeface="Arial"/>
                <a:cs typeface="Arial"/>
              </a:rPr>
              <a:t>For </a:t>
            </a:r>
            <a:r>
              <a:rPr sz="1000" spc="-20" dirty="0">
                <a:solidFill>
                  <a:srgbClr val="FFFFFF"/>
                </a:solidFill>
                <a:latin typeface="Arial"/>
                <a:cs typeface="Arial"/>
              </a:rPr>
              <a:t>More</a:t>
            </a:r>
            <a:r>
              <a:rPr sz="1000" dirty="0">
                <a:solidFill>
                  <a:srgbClr val="FFFFFF"/>
                </a:solidFill>
                <a:latin typeface="Arial"/>
                <a:cs typeface="Arial"/>
              </a:rPr>
              <a:t> </a:t>
            </a:r>
            <a:r>
              <a:rPr sz="1000" spc="-25" dirty="0">
                <a:solidFill>
                  <a:srgbClr val="FFFFFF"/>
                </a:solidFill>
                <a:latin typeface="Arial"/>
                <a:cs typeface="Arial"/>
              </a:rPr>
              <a:t>Information:</a:t>
            </a:r>
            <a:endParaRPr sz="1000">
              <a:latin typeface="Arial"/>
              <a:cs typeface="Arial"/>
            </a:endParaRPr>
          </a:p>
          <a:p>
            <a:pPr marL="12700" marR="5080">
              <a:lnSpc>
                <a:spcPct val="100000"/>
              </a:lnSpc>
            </a:pPr>
            <a:r>
              <a:rPr sz="1000" spc="-20" dirty="0">
                <a:solidFill>
                  <a:srgbClr val="FFFFFF"/>
                </a:solidFill>
                <a:latin typeface="Arial"/>
                <a:cs typeface="Arial"/>
              </a:rPr>
              <a:t>First </a:t>
            </a:r>
            <a:r>
              <a:rPr sz="1000" spc="-10" dirty="0">
                <a:solidFill>
                  <a:srgbClr val="FFFFFF"/>
                </a:solidFill>
                <a:latin typeface="Arial"/>
                <a:cs typeface="Arial"/>
              </a:rPr>
              <a:t>Stop </a:t>
            </a:r>
            <a:r>
              <a:rPr sz="1000" spc="-20" dirty="0">
                <a:solidFill>
                  <a:srgbClr val="FFFFFF"/>
                </a:solidFill>
                <a:latin typeface="Arial"/>
                <a:cs typeface="Arial"/>
              </a:rPr>
              <a:t>Information</a:t>
            </a:r>
            <a:r>
              <a:rPr sz="1000" spc="-160" dirty="0">
                <a:solidFill>
                  <a:srgbClr val="FFFFFF"/>
                </a:solidFill>
                <a:latin typeface="Arial"/>
                <a:cs typeface="Arial"/>
              </a:rPr>
              <a:t> </a:t>
            </a:r>
            <a:r>
              <a:rPr sz="1000" spc="-10" dirty="0">
                <a:solidFill>
                  <a:srgbClr val="FFFFFF"/>
                </a:solidFill>
                <a:latin typeface="Arial"/>
                <a:cs typeface="Arial"/>
              </a:rPr>
              <a:t>Center  </a:t>
            </a:r>
            <a:r>
              <a:rPr sz="1000" spc="-20" dirty="0">
                <a:solidFill>
                  <a:srgbClr val="FFFFFF"/>
                </a:solidFill>
                <a:latin typeface="Arial"/>
                <a:cs typeface="Arial"/>
              </a:rPr>
              <a:t>Help</a:t>
            </a:r>
            <a:r>
              <a:rPr sz="1000" spc="-55" dirty="0">
                <a:solidFill>
                  <a:srgbClr val="FFFFFF"/>
                </a:solidFill>
                <a:latin typeface="Arial"/>
                <a:cs typeface="Arial"/>
              </a:rPr>
              <a:t> </a:t>
            </a:r>
            <a:r>
              <a:rPr sz="1000" spc="-25" dirty="0">
                <a:solidFill>
                  <a:srgbClr val="FFFFFF"/>
                </a:solidFill>
                <a:latin typeface="Arial"/>
                <a:cs typeface="Arial"/>
              </a:rPr>
              <a:t>Line</a:t>
            </a:r>
            <a:endParaRPr sz="1000">
              <a:latin typeface="Arial"/>
              <a:cs typeface="Arial"/>
            </a:endParaRPr>
          </a:p>
          <a:p>
            <a:pPr marL="12700">
              <a:lnSpc>
                <a:spcPct val="100000"/>
              </a:lnSpc>
            </a:pPr>
            <a:r>
              <a:rPr sz="1000" dirty="0">
                <a:solidFill>
                  <a:srgbClr val="FFFFFF"/>
                </a:solidFill>
                <a:latin typeface="Arial"/>
                <a:cs typeface="Arial"/>
              </a:rPr>
              <a:t>800.252.2923</a:t>
            </a:r>
            <a:endParaRPr sz="1000">
              <a:latin typeface="Arial"/>
              <a:cs typeface="Arial"/>
            </a:endParaRPr>
          </a:p>
        </p:txBody>
      </p:sp>
      <p:sp>
        <p:nvSpPr>
          <p:cNvPr id="8" name="object 8"/>
          <p:cNvSpPr/>
          <p:nvPr/>
        </p:nvSpPr>
        <p:spPr>
          <a:xfrm>
            <a:off x="4637604" y="6059494"/>
            <a:ext cx="739000" cy="737909"/>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5461972" y="6175772"/>
            <a:ext cx="1776654" cy="527120"/>
          </a:xfrm>
          <a:prstGeom prst="rect">
            <a:avLst/>
          </a:prstGeom>
          <a:blipFill>
            <a:blip r:embed="rId7" cstate="print"/>
            <a:stretch>
              <a:fillRect/>
            </a:stretch>
          </a:blipFill>
        </p:spPr>
        <p:txBody>
          <a:bodyPr wrap="square" lIns="0" tIns="0" rIns="0" bIns="0" rtlCol="0"/>
          <a:lstStyle/>
          <a:p>
            <a:endParaRPr/>
          </a:p>
        </p:txBody>
      </p:sp>
      <p:sp>
        <p:nvSpPr>
          <p:cNvPr id="10" name="object 10"/>
          <p:cNvSpPr txBox="1"/>
          <p:nvPr/>
        </p:nvSpPr>
        <p:spPr>
          <a:xfrm>
            <a:off x="2781300" y="563643"/>
            <a:ext cx="4991735" cy="2707640"/>
          </a:xfrm>
          <a:prstGeom prst="rect">
            <a:avLst/>
          </a:prstGeom>
        </p:spPr>
        <p:txBody>
          <a:bodyPr vert="horz" wrap="square" lIns="0" tIns="12065" rIns="0" bIns="0" rtlCol="0">
            <a:spAutoFit/>
          </a:bodyPr>
          <a:lstStyle/>
          <a:p>
            <a:pPr marL="12700">
              <a:lnSpc>
                <a:spcPct val="100000"/>
              </a:lnSpc>
              <a:spcBef>
                <a:spcPts val="95"/>
              </a:spcBef>
            </a:pPr>
            <a:r>
              <a:rPr sz="1600" b="1" spc="-20" dirty="0">
                <a:latin typeface="Arial"/>
                <a:cs typeface="Arial"/>
              </a:rPr>
              <a:t>THANK</a:t>
            </a:r>
            <a:r>
              <a:rPr sz="1600" b="1" spc="15" dirty="0">
                <a:latin typeface="Arial"/>
                <a:cs typeface="Arial"/>
              </a:rPr>
              <a:t> </a:t>
            </a:r>
            <a:r>
              <a:rPr sz="1600" b="1" spc="-10" dirty="0">
                <a:latin typeface="Arial"/>
                <a:cs typeface="Arial"/>
              </a:rPr>
              <a:t>YOU!</a:t>
            </a:r>
            <a:endParaRPr sz="1600">
              <a:latin typeface="Arial"/>
              <a:cs typeface="Arial"/>
            </a:endParaRPr>
          </a:p>
          <a:p>
            <a:pPr marL="12700">
              <a:lnSpc>
                <a:spcPct val="100000"/>
              </a:lnSpc>
            </a:pPr>
            <a:r>
              <a:rPr sz="1600" b="1" spc="-35" dirty="0">
                <a:latin typeface="Arial"/>
                <a:cs typeface="Arial"/>
              </a:rPr>
              <a:t>CONTACT</a:t>
            </a:r>
            <a:r>
              <a:rPr sz="1600" b="1" spc="60" dirty="0">
                <a:latin typeface="Arial"/>
                <a:cs typeface="Arial"/>
              </a:rPr>
              <a:t> </a:t>
            </a:r>
            <a:r>
              <a:rPr sz="1600" b="1" spc="-20" dirty="0">
                <a:latin typeface="Arial"/>
                <a:cs typeface="Arial"/>
              </a:rPr>
              <a:t>INFORMATION:</a:t>
            </a:r>
            <a:endParaRPr sz="1600">
              <a:latin typeface="Arial"/>
              <a:cs typeface="Arial"/>
            </a:endParaRPr>
          </a:p>
          <a:p>
            <a:pPr>
              <a:lnSpc>
                <a:spcPct val="100000"/>
              </a:lnSpc>
              <a:spcBef>
                <a:spcPts val="20"/>
              </a:spcBef>
            </a:pPr>
            <a:endParaRPr sz="1650">
              <a:latin typeface="Times New Roman"/>
              <a:cs typeface="Times New Roman"/>
            </a:endParaRPr>
          </a:p>
          <a:p>
            <a:pPr marL="12700">
              <a:lnSpc>
                <a:spcPct val="100000"/>
              </a:lnSpc>
            </a:pPr>
            <a:r>
              <a:rPr sz="1600" b="1" spc="-50" dirty="0">
                <a:latin typeface="Arial"/>
                <a:cs typeface="Arial"/>
              </a:rPr>
              <a:t>KATY</a:t>
            </a:r>
            <a:r>
              <a:rPr sz="1600" b="1" spc="20" dirty="0">
                <a:latin typeface="Arial"/>
                <a:cs typeface="Arial"/>
              </a:rPr>
              <a:t> </a:t>
            </a:r>
            <a:r>
              <a:rPr sz="1600" b="1" spc="-75" dirty="0">
                <a:latin typeface="Arial"/>
                <a:cs typeface="Arial"/>
              </a:rPr>
              <a:t>KHAYYAT</a:t>
            </a:r>
            <a:endParaRPr sz="1600">
              <a:latin typeface="Arial"/>
              <a:cs typeface="Arial"/>
            </a:endParaRPr>
          </a:p>
          <a:p>
            <a:pPr marL="12700" marR="5080">
              <a:lnSpc>
                <a:spcPct val="100000"/>
              </a:lnSpc>
            </a:pPr>
            <a:r>
              <a:rPr sz="1600" b="1" spc="-15" dirty="0">
                <a:latin typeface="Arial"/>
                <a:cs typeface="Arial"/>
              </a:rPr>
              <a:t>MANAGER, </a:t>
            </a:r>
            <a:r>
              <a:rPr sz="1600" b="1" spc="-10" dirty="0">
                <a:latin typeface="Arial"/>
                <a:cs typeface="Arial"/>
              </a:rPr>
              <a:t>OFFICE OF </a:t>
            </a:r>
            <a:r>
              <a:rPr sz="1600" b="1" spc="-35" dirty="0">
                <a:latin typeface="Arial"/>
                <a:cs typeface="Arial"/>
              </a:rPr>
              <a:t>REGULATORY </a:t>
            </a:r>
            <a:r>
              <a:rPr sz="1600" b="1" spc="-5" dirty="0">
                <a:latin typeface="Arial"/>
                <a:cs typeface="Arial"/>
              </a:rPr>
              <a:t>FLEXIBILITY  </a:t>
            </a:r>
            <a:r>
              <a:rPr sz="1600" b="1" spc="-10" dirty="0">
                <a:latin typeface="Arial"/>
                <a:cs typeface="Arial"/>
              </a:rPr>
              <a:t>800.252.2923</a:t>
            </a:r>
            <a:endParaRPr sz="1600">
              <a:latin typeface="Arial"/>
              <a:cs typeface="Arial"/>
            </a:endParaRPr>
          </a:p>
          <a:p>
            <a:pPr marL="12700">
              <a:lnSpc>
                <a:spcPct val="100000"/>
              </a:lnSpc>
            </a:pPr>
            <a:r>
              <a:rPr sz="1600" b="1" spc="-10" dirty="0">
                <a:latin typeface="Arial"/>
                <a:cs typeface="Arial"/>
              </a:rPr>
              <a:t>217.558.0190</a:t>
            </a:r>
            <a:endParaRPr sz="1600">
              <a:latin typeface="Arial"/>
              <a:cs typeface="Arial"/>
            </a:endParaRPr>
          </a:p>
          <a:p>
            <a:pPr>
              <a:lnSpc>
                <a:spcPct val="100000"/>
              </a:lnSpc>
              <a:spcBef>
                <a:spcPts val="25"/>
              </a:spcBef>
            </a:pPr>
            <a:endParaRPr sz="1650">
              <a:latin typeface="Times New Roman"/>
              <a:cs typeface="Times New Roman"/>
            </a:endParaRPr>
          </a:p>
          <a:p>
            <a:pPr marL="12700" marR="1915795">
              <a:lnSpc>
                <a:spcPct val="100000"/>
              </a:lnSpc>
            </a:pPr>
            <a:r>
              <a:rPr sz="1600" b="1" spc="-10" dirty="0">
                <a:latin typeface="Arial"/>
                <a:cs typeface="Arial"/>
                <a:hlinkClick r:id="rId8"/>
              </a:rPr>
              <a:t>K</a:t>
            </a:r>
            <a:r>
              <a:rPr sz="1600" b="1" spc="-175" dirty="0">
                <a:latin typeface="Arial"/>
                <a:cs typeface="Arial"/>
                <a:hlinkClick r:id="rId8"/>
              </a:rPr>
              <a:t>A</a:t>
            </a:r>
            <a:r>
              <a:rPr sz="1600" b="1" spc="-10" dirty="0">
                <a:latin typeface="Arial"/>
                <a:cs typeface="Arial"/>
                <a:hlinkClick r:id="rId8"/>
              </a:rPr>
              <a:t>T</a:t>
            </a:r>
            <a:r>
              <a:rPr sz="1600" b="1" spc="-185" dirty="0">
                <a:latin typeface="Arial"/>
                <a:cs typeface="Arial"/>
                <a:hlinkClick r:id="rId8"/>
              </a:rPr>
              <a:t>Y</a:t>
            </a:r>
            <a:r>
              <a:rPr sz="1600" b="1" spc="-5" dirty="0">
                <a:latin typeface="Arial"/>
                <a:cs typeface="Arial"/>
                <a:hlinkClick r:id="rId8"/>
              </a:rPr>
              <a:t>.K</a:t>
            </a:r>
            <a:r>
              <a:rPr sz="1600" b="1" spc="5" dirty="0">
                <a:latin typeface="Arial"/>
                <a:cs typeface="Arial"/>
                <a:hlinkClick r:id="rId8"/>
              </a:rPr>
              <a:t>H</a:t>
            </a:r>
            <a:r>
              <a:rPr sz="1600" b="1" spc="-190" dirty="0">
                <a:latin typeface="Arial"/>
                <a:cs typeface="Arial"/>
                <a:hlinkClick r:id="rId8"/>
              </a:rPr>
              <a:t>A</a:t>
            </a:r>
            <a:r>
              <a:rPr sz="1600" b="1" spc="-5" dirty="0">
                <a:latin typeface="Arial"/>
                <a:cs typeface="Arial"/>
                <a:hlinkClick r:id="rId8"/>
              </a:rPr>
              <a:t>Y</a:t>
            </a:r>
            <a:r>
              <a:rPr sz="1600" b="1" spc="-135" dirty="0">
                <a:latin typeface="Arial"/>
                <a:cs typeface="Arial"/>
                <a:hlinkClick r:id="rId8"/>
              </a:rPr>
              <a:t>Y</a:t>
            </a:r>
            <a:r>
              <a:rPr sz="1600" b="1" spc="-150" dirty="0">
                <a:latin typeface="Arial"/>
                <a:cs typeface="Arial"/>
                <a:hlinkClick r:id="rId8"/>
              </a:rPr>
              <a:t>A</a:t>
            </a:r>
            <a:r>
              <a:rPr sz="1600" b="1" dirty="0">
                <a:latin typeface="Arial"/>
                <a:cs typeface="Arial"/>
                <a:hlinkClick r:id="rId8"/>
              </a:rPr>
              <a:t>T</a:t>
            </a:r>
            <a:r>
              <a:rPr sz="1600" b="1" spc="-5" dirty="0">
                <a:latin typeface="Arial"/>
                <a:cs typeface="Arial"/>
                <a:hlinkClick r:id="rId8"/>
              </a:rPr>
              <a:t>@I</a:t>
            </a:r>
            <a:r>
              <a:rPr sz="1600" b="1" dirty="0">
                <a:latin typeface="Arial"/>
                <a:cs typeface="Arial"/>
                <a:hlinkClick r:id="rId8"/>
              </a:rPr>
              <a:t>L</a:t>
            </a:r>
            <a:r>
              <a:rPr sz="1600" b="1" spc="-10" dirty="0">
                <a:latin typeface="Arial"/>
                <a:cs typeface="Arial"/>
                <a:hlinkClick r:id="rId8"/>
              </a:rPr>
              <a:t>L</a:t>
            </a:r>
            <a:r>
              <a:rPr sz="1600" b="1" spc="-5" dirty="0">
                <a:latin typeface="Arial"/>
                <a:cs typeface="Arial"/>
                <a:hlinkClick r:id="rId8"/>
              </a:rPr>
              <a:t>I</a:t>
            </a:r>
            <a:r>
              <a:rPr sz="1600" b="1" spc="5" dirty="0">
                <a:latin typeface="Arial"/>
                <a:cs typeface="Arial"/>
                <a:hlinkClick r:id="rId8"/>
              </a:rPr>
              <a:t>N</a:t>
            </a:r>
            <a:r>
              <a:rPr sz="1600" b="1" dirty="0">
                <a:latin typeface="Arial"/>
                <a:cs typeface="Arial"/>
                <a:hlinkClick r:id="rId8"/>
              </a:rPr>
              <a:t>O</a:t>
            </a:r>
            <a:r>
              <a:rPr sz="1600" b="1" spc="-5" dirty="0">
                <a:latin typeface="Arial"/>
                <a:cs typeface="Arial"/>
                <a:hlinkClick r:id="rId8"/>
              </a:rPr>
              <a:t>IS</a:t>
            </a:r>
            <a:r>
              <a:rPr sz="1600" b="1" spc="5" dirty="0">
                <a:latin typeface="Arial"/>
                <a:cs typeface="Arial"/>
                <a:hlinkClick r:id="rId8"/>
              </a:rPr>
              <a:t>.</a:t>
            </a:r>
            <a:r>
              <a:rPr sz="1600" b="1" dirty="0">
                <a:latin typeface="Arial"/>
                <a:cs typeface="Arial"/>
                <a:hlinkClick r:id="rId8"/>
              </a:rPr>
              <a:t>G</a:t>
            </a:r>
            <a:r>
              <a:rPr sz="1600" b="1" spc="-15" dirty="0">
                <a:latin typeface="Arial"/>
                <a:cs typeface="Arial"/>
                <a:hlinkClick r:id="rId8"/>
              </a:rPr>
              <a:t>O</a:t>
            </a:r>
            <a:r>
              <a:rPr sz="1600" b="1" spc="-5" dirty="0">
                <a:latin typeface="Arial"/>
                <a:cs typeface="Arial"/>
                <a:hlinkClick r:id="rId8"/>
              </a:rPr>
              <a:t>V </a:t>
            </a:r>
            <a:r>
              <a:rPr sz="1600" b="1" spc="-5" dirty="0">
                <a:latin typeface="Arial"/>
                <a:cs typeface="Arial"/>
              </a:rPr>
              <a:t> </a:t>
            </a:r>
            <a:r>
              <a:rPr sz="1600" b="1" spc="-10" dirty="0">
                <a:latin typeface="Arial"/>
                <a:cs typeface="Arial"/>
                <a:hlinkClick r:id="rId9"/>
              </a:rPr>
              <a:t>WWW.ILDCEO.NET </a:t>
            </a:r>
            <a:r>
              <a:rPr sz="1600" b="1" spc="-10" dirty="0">
                <a:latin typeface="Arial"/>
                <a:cs typeface="Arial"/>
              </a:rPr>
              <a:t> </a:t>
            </a:r>
            <a:r>
              <a:rPr sz="1600" b="1" spc="-10" dirty="0">
                <a:latin typeface="Arial"/>
                <a:cs typeface="Arial"/>
                <a:hlinkClick r:id="rId10"/>
              </a:rPr>
              <a:t>WWW.ILDCEO.NET/REGALERT</a:t>
            </a:r>
            <a:endParaRPr sz="1600">
              <a:latin typeface="Arial"/>
              <a:cs typeface="Arial"/>
            </a:endParaRPr>
          </a:p>
        </p:txBody>
      </p:sp>
      <p:sp>
        <p:nvSpPr>
          <p:cNvPr id="11" name="object 11"/>
          <p:cNvSpPr txBox="1"/>
          <p:nvPr/>
        </p:nvSpPr>
        <p:spPr>
          <a:xfrm>
            <a:off x="266559" y="5696680"/>
            <a:ext cx="4195445" cy="239395"/>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FFFFFF"/>
                </a:solidFill>
                <a:latin typeface="Arial"/>
                <a:cs typeface="Arial"/>
              </a:rPr>
              <a:t>PLEASE </a:t>
            </a:r>
            <a:r>
              <a:rPr sz="1400" spc="-20" dirty="0">
                <a:solidFill>
                  <a:srgbClr val="FFFFFF"/>
                </a:solidFill>
                <a:latin typeface="Arial"/>
                <a:cs typeface="Arial"/>
              </a:rPr>
              <a:t>CONTACT </a:t>
            </a:r>
            <a:r>
              <a:rPr sz="1400" spc="-5" dirty="0">
                <a:solidFill>
                  <a:srgbClr val="FFFFFF"/>
                </a:solidFill>
                <a:latin typeface="Arial"/>
                <a:cs typeface="Arial"/>
              </a:rPr>
              <a:t>US FOR MORE</a:t>
            </a:r>
            <a:r>
              <a:rPr sz="1400" spc="-25" dirty="0">
                <a:solidFill>
                  <a:srgbClr val="FFFFFF"/>
                </a:solidFill>
                <a:latin typeface="Arial"/>
                <a:cs typeface="Arial"/>
              </a:rPr>
              <a:t> </a:t>
            </a:r>
            <a:r>
              <a:rPr sz="1400" spc="-15" dirty="0">
                <a:solidFill>
                  <a:srgbClr val="FFFFFF"/>
                </a:solidFill>
                <a:latin typeface="Arial"/>
                <a:cs typeface="Arial"/>
              </a:rPr>
              <a:t>INFORMATION</a:t>
            </a:r>
            <a:endParaRPr sz="1400">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04941" y="591991"/>
            <a:ext cx="5311140" cy="1562100"/>
          </a:xfrm>
          <a:prstGeom prst="rect">
            <a:avLst/>
          </a:prstGeom>
        </p:spPr>
        <p:txBody>
          <a:bodyPr vert="horz" wrap="square" lIns="0" tIns="74295" rIns="0" bIns="0" rtlCol="0">
            <a:spAutoFit/>
          </a:bodyPr>
          <a:lstStyle/>
          <a:p>
            <a:pPr marL="12700" marR="5080" algn="ctr">
              <a:lnSpc>
                <a:spcPts val="3890"/>
              </a:lnSpc>
              <a:spcBef>
                <a:spcPts val="585"/>
              </a:spcBef>
            </a:pPr>
            <a:r>
              <a:rPr spc="-5" dirty="0">
                <a:solidFill>
                  <a:srgbClr val="FFFFFF"/>
                </a:solidFill>
                <a:latin typeface="Century Gothic"/>
                <a:cs typeface="Century Gothic"/>
              </a:rPr>
              <a:t>ILLINOIS SMALL</a:t>
            </a:r>
            <a:r>
              <a:rPr spc="-80" dirty="0">
                <a:solidFill>
                  <a:srgbClr val="FFFFFF"/>
                </a:solidFill>
                <a:latin typeface="Century Gothic"/>
                <a:cs typeface="Century Gothic"/>
              </a:rPr>
              <a:t> </a:t>
            </a:r>
            <a:r>
              <a:rPr spc="-5" dirty="0">
                <a:solidFill>
                  <a:srgbClr val="FFFFFF"/>
                </a:solidFill>
                <a:latin typeface="Century Gothic"/>
                <a:cs typeface="Century Gothic"/>
              </a:rPr>
              <a:t>BUSINESS  ENVIRONMENTAL  ASSISTANCE</a:t>
            </a:r>
            <a:r>
              <a:rPr spc="-50" dirty="0">
                <a:solidFill>
                  <a:srgbClr val="FFFFFF"/>
                </a:solidFill>
                <a:latin typeface="Century Gothic"/>
                <a:cs typeface="Century Gothic"/>
              </a:rPr>
              <a:t> </a:t>
            </a:r>
            <a:r>
              <a:rPr dirty="0">
                <a:solidFill>
                  <a:srgbClr val="FFFFFF"/>
                </a:solidFill>
                <a:latin typeface="Century Gothic"/>
                <a:cs typeface="Century Gothic"/>
              </a:rPr>
              <a:t>PROGRAM</a:t>
            </a:r>
          </a:p>
        </p:txBody>
      </p:sp>
      <p:sp>
        <p:nvSpPr>
          <p:cNvPr id="3" name="object 3"/>
          <p:cNvSpPr/>
          <p:nvPr/>
        </p:nvSpPr>
        <p:spPr>
          <a:xfrm>
            <a:off x="594359" y="2753868"/>
            <a:ext cx="7955279" cy="295046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877823" y="6304788"/>
            <a:ext cx="5230367" cy="320039"/>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884704" y="6006696"/>
            <a:ext cx="5215775" cy="348500"/>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870203" y="6350508"/>
            <a:ext cx="5248910" cy="24765"/>
          </a:xfrm>
          <a:custGeom>
            <a:avLst/>
            <a:gdLst/>
            <a:ahLst/>
            <a:cxnLst/>
            <a:rect l="l" t="t" r="r" b="b"/>
            <a:pathLst>
              <a:path w="5248910" h="24764">
                <a:moveTo>
                  <a:pt x="0" y="24383"/>
                </a:moveTo>
                <a:lnTo>
                  <a:pt x="5248656" y="24383"/>
                </a:lnTo>
                <a:lnTo>
                  <a:pt x="5248656" y="0"/>
                </a:lnTo>
                <a:lnTo>
                  <a:pt x="0" y="0"/>
                </a:lnTo>
                <a:lnTo>
                  <a:pt x="0" y="24383"/>
                </a:lnTo>
                <a:close/>
              </a:path>
            </a:pathLst>
          </a:custGeom>
          <a:solidFill>
            <a:srgbClr val="EF522B"/>
          </a:solidFill>
        </p:spPr>
        <p:txBody>
          <a:bodyPr wrap="square" lIns="0" tIns="0" rIns="0" bIns="0" rtlCol="0"/>
          <a:lstStyle/>
          <a:p>
            <a:endParaRPr/>
          </a:p>
        </p:txBody>
      </p:sp>
      <p:sp>
        <p:nvSpPr>
          <p:cNvPr id="7" name="object 7"/>
          <p:cNvSpPr/>
          <p:nvPr/>
        </p:nvSpPr>
        <p:spPr>
          <a:xfrm>
            <a:off x="865632" y="6345935"/>
            <a:ext cx="5257800" cy="33655"/>
          </a:xfrm>
          <a:custGeom>
            <a:avLst/>
            <a:gdLst/>
            <a:ahLst/>
            <a:cxnLst/>
            <a:rect l="l" t="t" r="r" b="b"/>
            <a:pathLst>
              <a:path w="5257800" h="33654">
                <a:moveTo>
                  <a:pt x="0" y="33527"/>
                </a:moveTo>
                <a:lnTo>
                  <a:pt x="5257800" y="33527"/>
                </a:lnTo>
                <a:lnTo>
                  <a:pt x="5257800" y="0"/>
                </a:lnTo>
                <a:lnTo>
                  <a:pt x="0" y="0"/>
                </a:lnTo>
                <a:lnTo>
                  <a:pt x="0" y="33527"/>
                </a:lnTo>
                <a:close/>
              </a:path>
            </a:pathLst>
          </a:custGeom>
          <a:solidFill>
            <a:srgbClr val="5D9224"/>
          </a:solidFill>
        </p:spPr>
        <p:txBody>
          <a:bodyPr wrap="square" lIns="0" tIns="0" rIns="0" bIns="0" rtlCol="0"/>
          <a:lstStyle/>
          <a:p>
            <a:endParaRPr/>
          </a:p>
        </p:txBody>
      </p:sp>
      <p:sp>
        <p:nvSpPr>
          <p:cNvPr id="8" name="object 8"/>
          <p:cNvSpPr/>
          <p:nvPr/>
        </p:nvSpPr>
        <p:spPr>
          <a:xfrm>
            <a:off x="6342888" y="6304788"/>
            <a:ext cx="673607" cy="320039"/>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6355163" y="6011265"/>
            <a:ext cx="649699" cy="306958"/>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6379902" y="6035111"/>
            <a:ext cx="148221" cy="260083"/>
          </a:xfrm>
          <a:prstGeom prst="rect">
            <a:avLst/>
          </a:prstGeom>
          <a:blipFill>
            <a:blip r:embed="rId8" cstate="print"/>
            <a:stretch>
              <a:fillRect/>
            </a:stretch>
          </a:blipFill>
        </p:spPr>
        <p:txBody>
          <a:bodyPr wrap="square" lIns="0" tIns="0" rIns="0" bIns="0" rtlCol="0"/>
          <a:lstStyle/>
          <a:p>
            <a:endParaRPr/>
          </a:p>
        </p:txBody>
      </p:sp>
      <p:sp>
        <p:nvSpPr>
          <p:cNvPr id="11" name="object 11"/>
          <p:cNvSpPr/>
          <p:nvPr/>
        </p:nvSpPr>
        <p:spPr>
          <a:xfrm>
            <a:off x="6832999" y="6038882"/>
            <a:ext cx="144780" cy="253365"/>
          </a:xfrm>
          <a:custGeom>
            <a:avLst/>
            <a:gdLst/>
            <a:ahLst/>
            <a:cxnLst/>
            <a:rect l="l" t="t" r="r" b="b"/>
            <a:pathLst>
              <a:path w="144779" h="253364">
                <a:moveTo>
                  <a:pt x="71526" y="0"/>
                </a:moveTo>
                <a:lnTo>
                  <a:pt x="34963" y="13030"/>
                </a:lnTo>
                <a:lnTo>
                  <a:pt x="8940" y="51396"/>
                </a:lnTo>
                <a:lnTo>
                  <a:pt x="559" y="103130"/>
                </a:lnTo>
                <a:lnTo>
                  <a:pt x="0" y="126466"/>
                </a:lnTo>
                <a:lnTo>
                  <a:pt x="552" y="149712"/>
                </a:lnTo>
                <a:lnTo>
                  <a:pt x="8839" y="201333"/>
                </a:lnTo>
                <a:lnTo>
                  <a:pt x="34963" y="239801"/>
                </a:lnTo>
                <a:lnTo>
                  <a:pt x="71526" y="252933"/>
                </a:lnTo>
                <a:lnTo>
                  <a:pt x="81099" y="252130"/>
                </a:lnTo>
                <a:lnTo>
                  <a:pt x="115818" y="232893"/>
                </a:lnTo>
                <a:lnTo>
                  <a:pt x="138299" y="185220"/>
                </a:lnTo>
                <a:lnTo>
                  <a:pt x="144449" y="126466"/>
                </a:lnTo>
                <a:lnTo>
                  <a:pt x="143840" y="105397"/>
                </a:lnTo>
                <a:lnTo>
                  <a:pt x="134708" y="54190"/>
                </a:lnTo>
                <a:lnTo>
                  <a:pt x="115911" y="20483"/>
                </a:lnTo>
                <a:lnTo>
                  <a:pt x="80944" y="814"/>
                </a:lnTo>
                <a:lnTo>
                  <a:pt x="71526" y="0"/>
                </a:lnTo>
                <a:close/>
              </a:path>
            </a:pathLst>
          </a:custGeom>
          <a:ln w="9143">
            <a:solidFill>
              <a:srgbClr val="5D9224"/>
            </a:solidFill>
          </a:ln>
        </p:spPr>
        <p:txBody>
          <a:bodyPr wrap="square" lIns="0" tIns="0" rIns="0" bIns="0" rtlCol="0"/>
          <a:lstStyle/>
          <a:p>
            <a:endParaRPr/>
          </a:p>
        </p:txBody>
      </p:sp>
      <p:sp>
        <p:nvSpPr>
          <p:cNvPr id="12" name="object 12"/>
          <p:cNvSpPr/>
          <p:nvPr/>
        </p:nvSpPr>
        <p:spPr>
          <a:xfrm>
            <a:off x="6607447" y="6038882"/>
            <a:ext cx="144780" cy="253365"/>
          </a:xfrm>
          <a:custGeom>
            <a:avLst/>
            <a:gdLst/>
            <a:ahLst/>
            <a:cxnLst/>
            <a:rect l="l" t="t" r="r" b="b"/>
            <a:pathLst>
              <a:path w="144779" h="253364">
                <a:moveTo>
                  <a:pt x="71526" y="0"/>
                </a:moveTo>
                <a:lnTo>
                  <a:pt x="34963" y="13030"/>
                </a:lnTo>
                <a:lnTo>
                  <a:pt x="8940" y="51396"/>
                </a:lnTo>
                <a:lnTo>
                  <a:pt x="559" y="103130"/>
                </a:lnTo>
                <a:lnTo>
                  <a:pt x="0" y="126466"/>
                </a:lnTo>
                <a:lnTo>
                  <a:pt x="552" y="149712"/>
                </a:lnTo>
                <a:lnTo>
                  <a:pt x="8839" y="201333"/>
                </a:lnTo>
                <a:lnTo>
                  <a:pt x="34963" y="239801"/>
                </a:lnTo>
                <a:lnTo>
                  <a:pt x="71526" y="252933"/>
                </a:lnTo>
                <a:lnTo>
                  <a:pt x="81099" y="252130"/>
                </a:lnTo>
                <a:lnTo>
                  <a:pt x="115818" y="232893"/>
                </a:lnTo>
                <a:lnTo>
                  <a:pt x="138297" y="185220"/>
                </a:lnTo>
                <a:lnTo>
                  <a:pt x="144437" y="126466"/>
                </a:lnTo>
                <a:lnTo>
                  <a:pt x="143829" y="105397"/>
                </a:lnTo>
                <a:lnTo>
                  <a:pt x="134708" y="54190"/>
                </a:lnTo>
                <a:lnTo>
                  <a:pt x="115911" y="20483"/>
                </a:lnTo>
                <a:lnTo>
                  <a:pt x="80944" y="814"/>
                </a:lnTo>
                <a:lnTo>
                  <a:pt x="71526" y="0"/>
                </a:lnTo>
                <a:close/>
              </a:path>
            </a:pathLst>
          </a:custGeom>
          <a:ln w="9143">
            <a:solidFill>
              <a:srgbClr val="5D9224"/>
            </a:solidFill>
          </a:ln>
        </p:spPr>
        <p:txBody>
          <a:bodyPr wrap="square" lIns="0" tIns="0" rIns="0" bIns="0" rtlCol="0"/>
          <a:lstStyle/>
          <a:p>
            <a:endParaRPr/>
          </a:p>
        </p:txBody>
      </p:sp>
      <p:sp>
        <p:nvSpPr>
          <p:cNvPr id="13" name="object 13"/>
          <p:cNvSpPr/>
          <p:nvPr/>
        </p:nvSpPr>
        <p:spPr>
          <a:xfrm>
            <a:off x="6805377" y="6011260"/>
            <a:ext cx="200025" cy="307340"/>
          </a:xfrm>
          <a:custGeom>
            <a:avLst/>
            <a:gdLst/>
            <a:ahLst/>
            <a:cxnLst/>
            <a:rect l="l" t="t" r="r" b="b"/>
            <a:pathLst>
              <a:path w="200025" h="307339">
                <a:moveTo>
                  <a:pt x="98158" y="0"/>
                </a:moveTo>
                <a:lnTo>
                  <a:pt x="137757" y="9226"/>
                </a:lnTo>
                <a:lnTo>
                  <a:pt x="170253" y="36887"/>
                </a:lnTo>
                <a:lnTo>
                  <a:pt x="191935" y="83365"/>
                </a:lnTo>
                <a:lnTo>
                  <a:pt x="198640" y="127376"/>
                </a:lnTo>
                <a:lnTo>
                  <a:pt x="199478" y="153593"/>
                </a:lnTo>
                <a:lnTo>
                  <a:pt x="198654" y="179706"/>
                </a:lnTo>
                <a:lnTo>
                  <a:pt x="192052" y="223513"/>
                </a:lnTo>
                <a:lnTo>
                  <a:pt x="170554" y="269794"/>
                </a:lnTo>
                <a:lnTo>
                  <a:pt x="137865" y="297643"/>
                </a:lnTo>
                <a:lnTo>
                  <a:pt x="98158" y="306971"/>
                </a:lnTo>
                <a:lnTo>
                  <a:pt x="84496" y="305966"/>
                </a:lnTo>
                <a:lnTo>
                  <a:pt x="47688" y="290880"/>
                </a:lnTo>
                <a:lnTo>
                  <a:pt x="19543" y="257857"/>
                </a:lnTo>
                <a:lnTo>
                  <a:pt x="3154" y="204628"/>
                </a:lnTo>
                <a:lnTo>
                  <a:pt x="0" y="153593"/>
                </a:lnTo>
                <a:lnTo>
                  <a:pt x="776" y="126323"/>
                </a:lnTo>
                <a:lnTo>
                  <a:pt x="6986" y="81618"/>
                </a:lnTo>
                <a:lnTo>
                  <a:pt x="27395" y="36415"/>
                </a:lnTo>
                <a:lnTo>
                  <a:pt x="59146" y="9167"/>
                </a:lnTo>
                <a:lnTo>
                  <a:pt x="98158" y="0"/>
                </a:lnTo>
                <a:close/>
              </a:path>
            </a:pathLst>
          </a:custGeom>
          <a:ln w="9144">
            <a:solidFill>
              <a:srgbClr val="5D9224"/>
            </a:solidFill>
          </a:ln>
        </p:spPr>
        <p:txBody>
          <a:bodyPr wrap="square" lIns="0" tIns="0" rIns="0" bIns="0" rtlCol="0"/>
          <a:lstStyle/>
          <a:p>
            <a:endParaRPr/>
          </a:p>
        </p:txBody>
      </p:sp>
      <p:sp>
        <p:nvSpPr>
          <p:cNvPr id="14" name="object 14"/>
          <p:cNvSpPr/>
          <p:nvPr/>
        </p:nvSpPr>
        <p:spPr>
          <a:xfrm>
            <a:off x="6579825" y="6011260"/>
            <a:ext cx="200025" cy="307340"/>
          </a:xfrm>
          <a:custGeom>
            <a:avLst/>
            <a:gdLst/>
            <a:ahLst/>
            <a:cxnLst/>
            <a:rect l="l" t="t" r="r" b="b"/>
            <a:pathLst>
              <a:path w="200025" h="307339">
                <a:moveTo>
                  <a:pt x="98158" y="0"/>
                </a:moveTo>
                <a:lnTo>
                  <a:pt x="137757" y="9226"/>
                </a:lnTo>
                <a:lnTo>
                  <a:pt x="170253" y="36887"/>
                </a:lnTo>
                <a:lnTo>
                  <a:pt x="191935" y="83365"/>
                </a:lnTo>
                <a:lnTo>
                  <a:pt x="198640" y="127376"/>
                </a:lnTo>
                <a:lnTo>
                  <a:pt x="199478" y="153593"/>
                </a:lnTo>
                <a:lnTo>
                  <a:pt x="198654" y="179706"/>
                </a:lnTo>
                <a:lnTo>
                  <a:pt x="192052" y="223513"/>
                </a:lnTo>
                <a:lnTo>
                  <a:pt x="170554" y="269794"/>
                </a:lnTo>
                <a:lnTo>
                  <a:pt x="137865" y="297643"/>
                </a:lnTo>
                <a:lnTo>
                  <a:pt x="98158" y="306971"/>
                </a:lnTo>
                <a:lnTo>
                  <a:pt x="84496" y="305966"/>
                </a:lnTo>
                <a:lnTo>
                  <a:pt x="47688" y="290880"/>
                </a:lnTo>
                <a:lnTo>
                  <a:pt x="19543" y="257857"/>
                </a:lnTo>
                <a:lnTo>
                  <a:pt x="3154" y="204628"/>
                </a:lnTo>
                <a:lnTo>
                  <a:pt x="0" y="153593"/>
                </a:lnTo>
                <a:lnTo>
                  <a:pt x="776" y="126323"/>
                </a:lnTo>
                <a:lnTo>
                  <a:pt x="6986" y="81618"/>
                </a:lnTo>
                <a:lnTo>
                  <a:pt x="27395" y="36415"/>
                </a:lnTo>
                <a:lnTo>
                  <a:pt x="59146" y="9167"/>
                </a:lnTo>
                <a:lnTo>
                  <a:pt x="98158" y="0"/>
                </a:lnTo>
                <a:close/>
              </a:path>
            </a:pathLst>
          </a:custGeom>
          <a:ln w="9144">
            <a:solidFill>
              <a:srgbClr val="5D9224"/>
            </a:solidFill>
          </a:ln>
        </p:spPr>
        <p:txBody>
          <a:bodyPr wrap="square" lIns="0" tIns="0" rIns="0" bIns="0" rtlCol="0"/>
          <a:lstStyle/>
          <a:p>
            <a:endParaRPr/>
          </a:p>
        </p:txBody>
      </p:sp>
      <p:sp>
        <p:nvSpPr>
          <p:cNvPr id="15" name="object 15"/>
          <p:cNvSpPr/>
          <p:nvPr/>
        </p:nvSpPr>
        <p:spPr>
          <a:xfrm>
            <a:off x="6355073" y="6011260"/>
            <a:ext cx="198120" cy="307340"/>
          </a:xfrm>
          <a:custGeom>
            <a:avLst/>
            <a:gdLst/>
            <a:ahLst/>
            <a:cxnLst/>
            <a:rect l="l" t="t" r="r" b="b"/>
            <a:pathLst>
              <a:path w="198120" h="307339">
                <a:moveTo>
                  <a:pt x="100533" y="0"/>
                </a:moveTo>
                <a:lnTo>
                  <a:pt x="142849" y="10541"/>
                </a:lnTo>
                <a:lnTo>
                  <a:pt x="173355" y="39141"/>
                </a:lnTo>
                <a:lnTo>
                  <a:pt x="184378" y="77101"/>
                </a:lnTo>
                <a:lnTo>
                  <a:pt x="183726" y="86762"/>
                </a:lnTo>
                <a:lnTo>
                  <a:pt x="160910" y="126917"/>
                </a:lnTo>
                <a:lnTo>
                  <a:pt x="142659" y="139280"/>
                </a:lnTo>
                <a:lnTo>
                  <a:pt x="156411" y="146893"/>
                </a:lnTo>
                <a:lnTo>
                  <a:pt x="185077" y="172859"/>
                </a:lnTo>
                <a:lnTo>
                  <a:pt x="197891" y="215773"/>
                </a:lnTo>
                <a:lnTo>
                  <a:pt x="196512" y="232165"/>
                </a:lnTo>
                <a:lnTo>
                  <a:pt x="175831" y="275386"/>
                </a:lnTo>
                <a:lnTo>
                  <a:pt x="143002" y="299075"/>
                </a:lnTo>
                <a:lnTo>
                  <a:pt x="98552" y="306971"/>
                </a:lnTo>
                <a:lnTo>
                  <a:pt x="75775" y="305240"/>
                </a:lnTo>
                <a:lnTo>
                  <a:pt x="39014" y="291385"/>
                </a:lnTo>
                <a:lnTo>
                  <a:pt x="6257" y="250124"/>
                </a:lnTo>
                <a:lnTo>
                  <a:pt x="0" y="218160"/>
                </a:lnTo>
                <a:lnTo>
                  <a:pt x="819" y="206244"/>
                </a:lnTo>
                <a:lnTo>
                  <a:pt x="20759" y="164637"/>
                </a:lnTo>
                <a:lnTo>
                  <a:pt x="56819" y="139280"/>
                </a:lnTo>
                <a:lnTo>
                  <a:pt x="46763" y="133382"/>
                </a:lnTo>
                <a:lnTo>
                  <a:pt x="19944" y="103274"/>
                </a:lnTo>
                <a:lnTo>
                  <a:pt x="13906" y="76301"/>
                </a:lnTo>
                <a:lnTo>
                  <a:pt x="14620" y="66822"/>
                </a:lnTo>
                <a:lnTo>
                  <a:pt x="31589" y="30441"/>
                </a:lnTo>
                <a:lnTo>
                  <a:pt x="67211" y="5872"/>
                </a:lnTo>
                <a:lnTo>
                  <a:pt x="89014" y="652"/>
                </a:lnTo>
                <a:lnTo>
                  <a:pt x="100533" y="0"/>
                </a:lnTo>
                <a:close/>
              </a:path>
            </a:pathLst>
          </a:custGeom>
          <a:ln w="9144">
            <a:solidFill>
              <a:srgbClr val="5D9224"/>
            </a:solidFill>
          </a:ln>
        </p:spPr>
        <p:txBody>
          <a:bodyPr wrap="square" lIns="0" tIns="0" rIns="0" bIns="0" rtlCol="0"/>
          <a:lstStyle/>
          <a:p>
            <a:endParaRPr/>
          </a:p>
        </p:txBody>
      </p:sp>
      <p:sp>
        <p:nvSpPr>
          <p:cNvPr id="16" name="object 16"/>
          <p:cNvSpPr/>
          <p:nvPr/>
        </p:nvSpPr>
        <p:spPr>
          <a:xfrm>
            <a:off x="7018019" y="6397751"/>
            <a:ext cx="134111" cy="48767"/>
          </a:xfrm>
          <a:prstGeom prst="rect">
            <a:avLst/>
          </a:prstGeom>
          <a:blipFill>
            <a:blip r:embed="rId9" cstate="print"/>
            <a:stretch>
              <a:fillRect/>
            </a:stretch>
          </a:blipFill>
        </p:spPr>
        <p:txBody>
          <a:bodyPr wrap="square" lIns="0" tIns="0" rIns="0" bIns="0" rtlCol="0"/>
          <a:lstStyle/>
          <a:p>
            <a:endParaRPr/>
          </a:p>
        </p:txBody>
      </p:sp>
      <p:sp>
        <p:nvSpPr>
          <p:cNvPr id="17" name="object 17"/>
          <p:cNvSpPr/>
          <p:nvPr/>
        </p:nvSpPr>
        <p:spPr>
          <a:xfrm>
            <a:off x="7030935" y="6188891"/>
            <a:ext cx="109270" cy="24239"/>
          </a:xfrm>
          <a:prstGeom prst="rect">
            <a:avLst/>
          </a:prstGeom>
          <a:blipFill>
            <a:blip r:embed="rId10" cstate="print"/>
            <a:stretch>
              <a:fillRect/>
            </a:stretch>
          </a:blipFill>
        </p:spPr>
        <p:txBody>
          <a:bodyPr wrap="square" lIns="0" tIns="0" rIns="0" bIns="0" rtlCol="0"/>
          <a:lstStyle/>
          <a:p>
            <a:endParaRPr/>
          </a:p>
        </p:txBody>
      </p:sp>
      <p:sp>
        <p:nvSpPr>
          <p:cNvPr id="18" name="object 18"/>
          <p:cNvSpPr/>
          <p:nvPr/>
        </p:nvSpPr>
        <p:spPr>
          <a:xfrm>
            <a:off x="7030935" y="6188887"/>
            <a:ext cx="109855" cy="24765"/>
          </a:xfrm>
          <a:custGeom>
            <a:avLst/>
            <a:gdLst/>
            <a:ahLst/>
            <a:cxnLst/>
            <a:rect l="l" t="t" r="r" b="b"/>
            <a:pathLst>
              <a:path w="109854" h="24764">
                <a:moveTo>
                  <a:pt x="0" y="0"/>
                </a:moveTo>
                <a:lnTo>
                  <a:pt x="109283" y="0"/>
                </a:lnTo>
                <a:lnTo>
                  <a:pt x="109283" y="24244"/>
                </a:lnTo>
                <a:lnTo>
                  <a:pt x="0" y="24244"/>
                </a:lnTo>
                <a:lnTo>
                  <a:pt x="0" y="0"/>
                </a:lnTo>
                <a:close/>
              </a:path>
            </a:pathLst>
          </a:custGeom>
          <a:ln w="9144">
            <a:solidFill>
              <a:srgbClr val="5D9224"/>
            </a:solidFill>
          </a:ln>
        </p:spPr>
        <p:txBody>
          <a:bodyPr wrap="square" lIns="0" tIns="0" rIns="0" bIns="0" rtlCol="0"/>
          <a:lstStyle/>
          <a:p>
            <a:endParaRPr/>
          </a:p>
        </p:txBody>
      </p:sp>
      <p:sp>
        <p:nvSpPr>
          <p:cNvPr id="19" name="object 19"/>
          <p:cNvSpPr/>
          <p:nvPr/>
        </p:nvSpPr>
        <p:spPr>
          <a:xfrm>
            <a:off x="7153655" y="6304788"/>
            <a:ext cx="673607" cy="320039"/>
          </a:xfrm>
          <a:prstGeom prst="rect">
            <a:avLst/>
          </a:prstGeom>
          <a:blipFill>
            <a:blip r:embed="rId11" cstate="print"/>
            <a:stretch>
              <a:fillRect/>
            </a:stretch>
          </a:blipFill>
        </p:spPr>
        <p:txBody>
          <a:bodyPr wrap="square" lIns="0" tIns="0" rIns="0" bIns="0" rtlCol="0"/>
          <a:lstStyle/>
          <a:p>
            <a:endParaRPr/>
          </a:p>
        </p:txBody>
      </p:sp>
      <p:sp>
        <p:nvSpPr>
          <p:cNvPr id="20" name="object 20"/>
          <p:cNvSpPr/>
          <p:nvPr/>
        </p:nvSpPr>
        <p:spPr>
          <a:xfrm>
            <a:off x="7165771" y="6011265"/>
            <a:ext cx="649592" cy="306958"/>
          </a:xfrm>
          <a:prstGeom prst="rect">
            <a:avLst/>
          </a:prstGeom>
          <a:blipFill>
            <a:blip r:embed="rId12" cstate="print"/>
            <a:stretch>
              <a:fillRect/>
            </a:stretch>
          </a:blipFill>
        </p:spPr>
        <p:txBody>
          <a:bodyPr wrap="square" lIns="0" tIns="0" rIns="0" bIns="0" rtlCol="0"/>
          <a:lstStyle/>
          <a:p>
            <a:endParaRPr/>
          </a:p>
        </p:txBody>
      </p:sp>
      <p:sp>
        <p:nvSpPr>
          <p:cNvPr id="21" name="object 21"/>
          <p:cNvSpPr/>
          <p:nvPr/>
        </p:nvSpPr>
        <p:spPr>
          <a:xfrm>
            <a:off x="7395697" y="6018617"/>
            <a:ext cx="191135" cy="299720"/>
          </a:xfrm>
          <a:custGeom>
            <a:avLst/>
            <a:gdLst/>
            <a:ahLst/>
            <a:cxnLst/>
            <a:rect l="l" t="t" r="r" b="b"/>
            <a:pathLst>
              <a:path w="191134" h="299720">
                <a:moveTo>
                  <a:pt x="57023" y="0"/>
                </a:moveTo>
                <a:lnTo>
                  <a:pt x="183591" y="0"/>
                </a:lnTo>
                <a:lnTo>
                  <a:pt x="183591" y="27812"/>
                </a:lnTo>
                <a:lnTo>
                  <a:pt x="79730" y="27812"/>
                </a:lnTo>
                <a:lnTo>
                  <a:pt x="65100" y="107518"/>
                </a:lnTo>
                <a:lnTo>
                  <a:pt x="74391" y="105069"/>
                </a:lnTo>
                <a:lnTo>
                  <a:pt x="83213" y="103324"/>
                </a:lnTo>
                <a:lnTo>
                  <a:pt x="91564" y="102278"/>
                </a:lnTo>
                <a:lnTo>
                  <a:pt x="99441" y="101930"/>
                </a:lnTo>
                <a:lnTo>
                  <a:pt x="118512" y="103599"/>
                </a:lnTo>
                <a:lnTo>
                  <a:pt x="165239" y="128650"/>
                </a:lnTo>
                <a:lnTo>
                  <a:pt x="189515" y="177169"/>
                </a:lnTo>
                <a:lnTo>
                  <a:pt x="191135" y="197091"/>
                </a:lnTo>
                <a:lnTo>
                  <a:pt x="190303" y="211202"/>
                </a:lnTo>
                <a:lnTo>
                  <a:pt x="177825" y="249948"/>
                </a:lnTo>
                <a:lnTo>
                  <a:pt x="152547" y="279693"/>
                </a:lnTo>
                <a:lnTo>
                  <a:pt x="117247" y="296416"/>
                </a:lnTo>
                <a:lnTo>
                  <a:pt x="89204" y="299618"/>
                </a:lnTo>
                <a:lnTo>
                  <a:pt x="72124" y="298258"/>
                </a:lnTo>
                <a:lnTo>
                  <a:pt x="29210" y="277863"/>
                </a:lnTo>
                <a:lnTo>
                  <a:pt x="3612" y="238019"/>
                </a:lnTo>
                <a:lnTo>
                  <a:pt x="0" y="221538"/>
                </a:lnTo>
                <a:lnTo>
                  <a:pt x="29997" y="221538"/>
                </a:lnTo>
                <a:lnTo>
                  <a:pt x="31983" y="229582"/>
                </a:lnTo>
                <a:lnTo>
                  <a:pt x="34550" y="236834"/>
                </a:lnTo>
                <a:lnTo>
                  <a:pt x="62890" y="265937"/>
                </a:lnTo>
                <a:lnTo>
                  <a:pt x="90995" y="272402"/>
                </a:lnTo>
                <a:lnTo>
                  <a:pt x="104889" y="271037"/>
                </a:lnTo>
                <a:lnTo>
                  <a:pt x="140474" y="250570"/>
                </a:lnTo>
                <a:lnTo>
                  <a:pt x="159844" y="211696"/>
                </a:lnTo>
                <a:lnTo>
                  <a:pt x="161137" y="196011"/>
                </a:lnTo>
                <a:lnTo>
                  <a:pt x="159970" y="181924"/>
                </a:lnTo>
                <a:lnTo>
                  <a:pt x="142455" y="147993"/>
                </a:lnTo>
                <a:lnTo>
                  <a:pt x="107401" y="130694"/>
                </a:lnTo>
                <a:lnTo>
                  <a:pt x="92583" y="129539"/>
                </a:lnTo>
                <a:lnTo>
                  <a:pt x="78991" y="130521"/>
                </a:lnTo>
                <a:lnTo>
                  <a:pt x="64028" y="133464"/>
                </a:lnTo>
                <a:lnTo>
                  <a:pt x="47697" y="138369"/>
                </a:lnTo>
                <a:lnTo>
                  <a:pt x="29997" y="145237"/>
                </a:lnTo>
                <a:lnTo>
                  <a:pt x="57023" y="0"/>
                </a:lnTo>
                <a:close/>
              </a:path>
            </a:pathLst>
          </a:custGeom>
          <a:ln w="9144">
            <a:solidFill>
              <a:srgbClr val="5D9224"/>
            </a:solidFill>
          </a:ln>
        </p:spPr>
        <p:txBody>
          <a:bodyPr wrap="square" lIns="0" tIns="0" rIns="0" bIns="0" rtlCol="0"/>
          <a:lstStyle/>
          <a:p>
            <a:endParaRPr/>
          </a:p>
        </p:txBody>
      </p:sp>
      <p:sp>
        <p:nvSpPr>
          <p:cNvPr id="22" name="object 22"/>
          <p:cNvSpPr/>
          <p:nvPr/>
        </p:nvSpPr>
        <p:spPr>
          <a:xfrm>
            <a:off x="7616880" y="6011264"/>
            <a:ext cx="198755" cy="299720"/>
          </a:xfrm>
          <a:custGeom>
            <a:avLst/>
            <a:gdLst/>
            <a:ahLst/>
            <a:cxnLst/>
            <a:rect l="l" t="t" r="r" b="b"/>
            <a:pathLst>
              <a:path w="198754" h="299720">
                <a:moveTo>
                  <a:pt x="104305" y="0"/>
                </a:moveTo>
                <a:lnTo>
                  <a:pt x="156145" y="14648"/>
                </a:lnTo>
                <a:lnTo>
                  <a:pt x="188275" y="54411"/>
                </a:lnTo>
                <a:lnTo>
                  <a:pt x="194513" y="87464"/>
                </a:lnTo>
                <a:lnTo>
                  <a:pt x="193770" y="99692"/>
                </a:lnTo>
                <a:lnTo>
                  <a:pt x="175282" y="145921"/>
                </a:lnTo>
                <a:lnTo>
                  <a:pt x="136448" y="193014"/>
                </a:lnTo>
                <a:lnTo>
                  <a:pt x="63652" y="271411"/>
                </a:lnTo>
                <a:lnTo>
                  <a:pt x="198488" y="271411"/>
                </a:lnTo>
                <a:lnTo>
                  <a:pt x="198488" y="299618"/>
                </a:lnTo>
                <a:lnTo>
                  <a:pt x="0" y="299618"/>
                </a:lnTo>
                <a:lnTo>
                  <a:pt x="111658" y="178942"/>
                </a:lnTo>
                <a:lnTo>
                  <a:pt x="127165" y="161924"/>
                </a:lnTo>
                <a:lnTo>
                  <a:pt x="155867" y="124955"/>
                </a:lnTo>
                <a:lnTo>
                  <a:pt x="166103" y="87871"/>
                </a:lnTo>
                <a:lnTo>
                  <a:pt x="164953" y="75972"/>
                </a:lnTo>
                <a:lnTo>
                  <a:pt x="138020" y="37630"/>
                </a:lnTo>
                <a:lnTo>
                  <a:pt x="102717" y="27622"/>
                </a:lnTo>
                <a:lnTo>
                  <a:pt x="89304" y="28789"/>
                </a:lnTo>
                <a:lnTo>
                  <a:pt x="47834" y="56576"/>
                </a:lnTo>
                <a:lnTo>
                  <a:pt x="34963" y="98742"/>
                </a:lnTo>
                <a:lnTo>
                  <a:pt x="6946" y="98742"/>
                </a:lnTo>
                <a:lnTo>
                  <a:pt x="14776" y="59385"/>
                </a:lnTo>
                <a:lnTo>
                  <a:pt x="50535" y="15618"/>
                </a:lnTo>
                <a:lnTo>
                  <a:pt x="84754" y="1735"/>
                </a:lnTo>
                <a:lnTo>
                  <a:pt x="104305" y="0"/>
                </a:lnTo>
                <a:close/>
              </a:path>
            </a:pathLst>
          </a:custGeom>
          <a:ln w="9144">
            <a:solidFill>
              <a:srgbClr val="5D9224"/>
            </a:solidFill>
          </a:ln>
        </p:spPr>
        <p:txBody>
          <a:bodyPr wrap="square" lIns="0" tIns="0" rIns="0" bIns="0" rtlCol="0"/>
          <a:lstStyle/>
          <a:p>
            <a:endParaRPr/>
          </a:p>
        </p:txBody>
      </p:sp>
      <p:sp>
        <p:nvSpPr>
          <p:cNvPr id="23" name="object 23"/>
          <p:cNvSpPr/>
          <p:nvPr/>
        </p:nvSpPr>
        <p:spPr>
          <a:xfrm>
            <a:off x="7165776" y="6011264"/>
            <a:ext cx="198755" cy="299720"/>
          </a:xfrm>
          <a:custGeom>
            <a:avLst/>
            <a:gdLst/>
            <a:ahLst/>
            <a:cxnLst/>
            <a:rect l="l" t="t" r="r" b="b"/>
            <a:pathLst>
              <a:path w="198754" h="299720">
                <a:moveTo>
                  <a:pt x="104305" y="0"/>
                </a:moveTo>
                <a:lnTo>
                  <a:pt x="156145" y="14648"/>
                </a:lnTo>
                <a:lnTo>
                  <a:pt x="188275" y="54411"/>
                </a:lnTo>
                <a:lnTo>
                  <a:pt x="194513" y="87464"/>
                </a:lnTo>
                <a:lnTo>
                  <a:pt x="193770" y="99692"/>
                </a:lnTo>
                <a:lnTo>
                  <a:pt x="175282" y="145921"/>
                </a:lnTo>
                <a:lnTo>
                  <a:pt x="136448" y="193014"/>
                </a:lnTo>
                <a:lnTo>
                  <a:pt x="63652" y="271411"/>
                </a:lnTo>
                <a:lnTo>
                  <a:pt x="198488" y="271411"/>
                </a:lnTo>
                <a:lnTo>
                  <a:pt x="198488" y="299618"/>
                </a:lnTo>
                <a:lnTo>
                  <a:pt x="0" y="299618"/>
                </a:lnTo>
                <a:lnTo>
                  <a:pt x="111658" y="178942"/>
                </a:lnTo>
                <a:lnTo>
                  <a:pt x="127165" y="161924"/>
                </a:lnTo>
                <a:lnTo>
                  <a:pt x="155867" y="124955"/>
                </a:lnTo>
                <a:lnTo>
                  <a:pt x="166103" y="87871"/>
                </a:lnTo>
                <a:lnTo>
                  <a:pt x="164953" y="75972"/>
                </a:lnTo>
                <a:lnTo>
                  <a:pt x="138020" y="37630"/>
                </a:lnTo>
                <a:lnTo>
                  <a:pt x="102717" y="27622"/>
                </a:lnTo>
                <a:lnTo>
                  <a:pt x="89298" y="28789"/>
                </a:lnTo>
                <a:lnTo>
                  <a:pt x="47834" y="56576"/>
                </a:lnTo>
                <a:lnTo>
                  <a:pt x="34963" y="98742"/>
                </a:lnTo>
                <a:lnTo>
                  <a:pt x="6946" y="98742"/>
                </a:lnTo>
                <a:lnTo>
                  <a:pt x="14776" y="59385"/>
                </a:lnTo>
                <a:lnTo>
                  <a:pt x="50535" y="15618"/>
                </a:lnTo>
                <a:lnTo>
                  <a:pt x="84754" y="1735"/>
                </a:lnTo>
                <a:lnTo>
                  <a:pt x="104305" y="0"/>
                </a:lnTo>
                <a:close/>
              </a:path>
            </a:pathLst>
          </a:custGeom>
          <a:ln w="9144">
            <a:solidFill>
              <a:srgbClr val="5D9224"/>
            </a:solidFill>
          </a:ln>
        </p:spPr>
        <p:txBody>
          <a:bodyPr wrap="square" lIns="0" tIns="0" rIns="0" bIns="0" rtlCol="0"/>
          <a:lstStyle/>
          <a:p>
            <a:endParaRPr/>
          </a:p>
        </p:txBody>
      </p:sp>
      <p:sp>
        <p:nvSpPr>
          <p:cNvPr id="24" name="object 24"/>
          <p:cNvSpPr/>
          <p:nvPr/>
        </p:nvSpPr>
        <p:spPr>
          <a:xfrm>
            <a:off x="7830311" y="6397751"/>
            <a:ext cx="134111" cy="48767"/>
          </a:xfrm>
          <a:prstGeom prst="rect">
            <a:avLst/>
          </a:prstGeom>
          <a:blipFill>
            <a:blip r:embed="rId9" cstate="print"/>
            <a:stretch>
              <a:fillRect/>
            </a:stretch>
          </a:blipFill>
        </p:spPr>
        <p:txBody>
          <a:bodyPr wrap="square" lIns="0" tIns="0" rIns="0" bIns="0" rtlCol="0"/>
          <a:lstStyle/>
          <a:p>
            <a:endParaRPr/>
          </a:p>
        </p:txBody>
      </p:sp>
      <p:sp>
        <p:nvSpPr>
          <p:cNvPr id="25" name="object 25"/>
          <p:cNvSpPr/>
          <p:nvPr/>
        </p:nvSpPr>
        <p:spPr>
          <a:xfrm>
            <a:off x="7843228" y="6188891"/>
            <a:ext cx="109270" cy="24239"/>
          </a:xfrm>
          <a:prstGeom prst="rect">
            <a:avLst/>
          </a:prstGeom>
          <a:blipFill>
            <a:blip r:embed="rId10" cstate="print"/>
            <a:stretch>
              <a:fillRect/>
            </a:stretch>
          </a:blipFill>
        </p:spPr>
        <p:txBody>
          <a:bodyPr wrap="square" lIns="0" tIns="0" rIns="0" bIns="0" rtlCol="0"/>
          <a:lstStyle/>
          <a:p>
            <a:endParaRPr/>
          </a:p>
        </p:txBody>
      </p:sp>
      <p:sp>
        <p:nvSpPr>
          <p:cNvPr id="26" name="object 26"/>
          <p:cNvSpPr/>
          <p:nvPr/>
        </p:nvSpPr>
        <p:spPr>
          <a:xfrm>
            <a:off x="7843228" y="6188887"/>
            <a:ext cx="109855" cy="24765"/>
          </a:xfrm>
          <a:custGeom>
            <a:avLst/>
            <a:gdLst/>
            <a:ahLst/>
            <a:cxnLst/>
            <a:rect l="l" t="t" r="r" b="b"/>
            <a:pathLst>
              <a:path w="109854" h="24764">
                <a:moveTo>
                  <a:pt x="0" y="0"/>
                </a:moveTo>
                <a:lnTo>
                  <a:pt x="109270" y="0"/>
                </a:lnTo>
                <a:lnTo>
                  <a:pt x="109270" y="24244"/>
                </a:lnTo>
                <a:lnTo>
                  <a:pt x="0" y="24244"/>
                </a:lnTo>
                <a:lnTo>
                  <a:pt x="0" y="0"/>
                </a:lnTo>
                <a:close/>
              </a:path>
            </a:pathLst>
          </a:custGeom>
          <a:ln w="9144">
            <a:solidFill>
              <a:srgbClr val="5D9224"/>
            </a:solidFill>
          </a:ln>
        </p:spPr>
        <p:txBody>
          <a:bodyPr wrap="square" lIns="0" tIns="0" rIns="0" bIns="0" rtlCol="0"/>
          <a:lstStyle/>
          <a:p>
            <a:endParaRPr/>
          </a:p>
        </p:txBody>
      </p:sp>
      <p:sp>
        <p:nvSpPr>
          <p:cNvPr id="27" name="object 27"/>
          <p:cNvSpPr/>
          <p:nvPr/>
        </p:nvSpPr>
        <p:spPr>
          <a:xfrm>
            <a:off x="7967471" y="6304788"/>
            <a:ext cx="899147" cy="320039"/>
          </a:xfrm>
          <a:prstGeom prst="rect">
            <a:avLst/>
          </a:prstGeom>
          <a:blipFill>
            <a:blip r:embed="rId13" cstate="print"/>
            <a:stretch>
              <a:fillRect/>
            </a:stretch>
          </a:blipFill>
        </p:spPr>
        <p:txBody>
          <a:bodyPr wrap="square" lIns="0" tIns="0" rIns="0" bIns="0" rtlCol="0"/>
          <a:lstStyle/>
          <a:p>
            <a:endParaRPr/>
          </a:p>
        </p:txBody>
      </p:sp>
      <p:sp>
        <p:nvSpPr>
          <p:cNvPr id="28" name="object 28"/>
          <p:cNvSpPr/>
          <p:nvPr/>
        </p:nvSpPr>
        <p:spPr>
          <a:xfrm>
            <a:off x="7980248" y="6011265"/>
            <a:ext cx="873950" cy="306958"/>
          </a:xfrm>
          <a:prstGeom prst="rect">
            <a:avLst/>
          </a:prstGeom>
          <a:blipFill>
            <a:blip r:embed="rId14" cstate="print"/>
            <a:stretch>
              <a:fillRect/>
            </a:stretch>
          </a:blipFill>
        </p:spPr>
        <p:txBody>
          <a:bodyPr wrap="square" lIns="0" tIns="0" rIns="0" bIns="0" rtlCol="0"/>
          <a:lstStyle/>
          <a:p>
            <a:endParaRPr/>
          </a:p>
        </p:txBody>
      </p:sp>
      <p:sp>
        <p:nvSpPr>
          <p:cNvPr id="29" name="object 29"/>
          <p:cNvSpPr/>
          <p:nvPr/>
        </p:nvSpPr>
        <p:spPr>
          <a:xfrm>
            <a:off x="8685714" y="6165248"/>
            <a:ext cx="139700" cy="125730"/>
          </a:xfrm>
          <a:custGeom>
            <a:avLst/>
            <a:gdLst/>
            <a:ahLst/>
            <a:cxnLst/>
            <a:rect l="l" t="t" r="r" b="b"/>
            <a:pathLst>
              <a:path w="139700" h="125729">
                <a:moveTo>
                  <a:pt x="71031" y="0"/>
                </a:moveTo>
                <a:lnTo>
                  <a:pt x="31261" y="11010"/>
                </a:lnTo>
                <a:lnTo>
                  <a:pt x="5111" y="40752"/>
                </a:lnTo>
                <a:lnTo>
                  <a:pt x="0" y="65163"/>
                </a:lnTo>
                <a:lnTo>
                  <a:pt x="545" y="73100"/>
                </a:lnTo>
                <a:lnTo>
                  <a:pt x="19197" y="108235"/>
                </a:lnTo>
                <a:lnTo>
                  <a:pt x="59437" y="124889"/>
                </a:lnTo>
                <a:lnTo>
                  <a:pt x="69443" y="125374"/>
                </a:lnTo>
                <a:lnTo>
                  <a:pt x="84597" y="124193"/>
                </a:lnTo>
                <a:lnTo>
                  <a:pt x="120230" y="106489"/>
                </a:lnTo>
                <a:lnTo>
                  <a:pt x="139077" y="62382"/>
                </a:lnTo>
                <a:lnTo>
                  <a:pt x="137832" y="50509"/>
                </a:lnTo>
                <a:lnTo>
                  <a:pt x="108659" y="10672"/>
                </a:lnTo>
                <a:lnTo>
                  <a:pt x="71031" y="0"/>
                </a:lnTo>
                <a:close/>
              </a:path>
            </a:pathLst>
          </a:custGeom>
          <a:ln w="9144">
            <a:solidFill>
              <a:srgbClr val="5D9224"/>
            </a:solidFill>
          </a:ln>
        </p:spPr>
        <p:txBody>
          <a:bodyPr wrap="square" lIns="0" tIns="0" rIns="0" bIns="0" rtlCol="0"/>
          <a:lstStyle/>
          <a:p>
            <a:endParaRPr/>
          </a:p>
        </p:txBody>
      </p:sp>
      <p:sp>
        <p:nvSpPr>
          <p:cNvPr id="30" name="object 30"/>
          <p:cNvSpPr/>
          <p:nvPr/>
        </p:nvSpPr>
        <p:spPr>
          <a:xfrm>
            <a:off x="8460962" y="6035301"/>
            <a:ext cx="132130" cy="131940"/>
          </a:xfrm>
          <a:prstGeom prst="rect">
            <a:avLst/>
          </a:prstGeom>
          <a:blipFill>
            <a:blip r:embed="rId15" cstate="print"/>
            <a:stretch>
              <a:fillRect/>
            </a:stretch>
          </a:blipFill>
        </p:spPr>
        <p:txBody>
          <a:bodyPr wrap="square" lIns="0" tIns="0" rIns="0" bIns="0" rtlCol="0"/>
          <a:lstStyle/>
          <a:p>
            <a:endParaRPr/>
          </a:p>
        </p:txBody>
      </p:sp>
      <p:sp>
        <p:nvSpPr>
          <p:cNvPr id="31" name="object 31"/>
          <p:cNvSpPr/>
          <p:nvPr/>
        </p:nvSpPr>
        <p:spPr>
          <a:xfrm>
            <a:off x="8235410" y="6035301"/>
            <a:ext cx="132130" cy="131940"/>
          </a:xfrm>
          <a:prstGeom prst="rect">
            <a:avLst/>
          </a:prstGeom>
          <a:blipFill>
            <a:blip r:embed="rId16" cstate="print"/>
            <a:stretch>
              <a:fillRect/>
            </a:stretch>
          </a:blipFill>
        </p:spPr>
        <p:txBody>
          <a:bodyPr wrap="square" lIns="0" tIns="0" rIns="0" bIns="0" rtlCol="0"/>
          <a:lstStyle/>
          <a:p>
            <a:endParaRPr/>
          </a:p>
        </p:txBody>
      </p:sp>
      <p:sp>
        <p:nvSpPr>
          <p:cNvPr id="32" name="object 32"/>
          <p:cNvSpPr/>
          <p:nvPr/>
        </p:nvSpPr>
        <p:spPr>
          <a:xfrm>
            <a:off x="8699620" y="6039683"/>
            <a:ext cx="111760" cy="99695"/>
          </a:xfrm>
          <a:custGeom>
            <a:avLst/>
            <a:gdLst/>
            <a:ahLst/>
            <a:cxnLst/>
            <a:rect l="l" t="t" r="r" b="b"/>
            <a:pathLst>
              <a:path w="111759" h="99695">
                <a:moveTo>
                  <a:pt x="55740" y="0"/>
                </a:moveTo>
                <a:lnTo>
                  <a:pt x="15824" y="14198"/>
                </a:lnTo>
                <a:lnTo>
                  <a:pt x="0" y="48082"/>
                </a:lnTo>
                <a:lnTo>
                  <a:pt x="1064" y="57586"/>
                </a:lnTo>
                <a:lnTo>
                  <a:pt x="25891" y="90258"/>
                </a:lnTo>
                <a:lnTo>
                  <a:pt x="56730" y="99136"/>
                </a:lnTo>
                <a:lnTo>
                  <a:pt x="63898" y="98690"/>
                </a:lnTo>
                <a:lnTo>
                  <a:pt x="100415" y="78296"/>
                </a:lnTo>
                <a:lnTo>
                  <a:pt x="111671" y="47485"/>
                </a:lnTo>
                <a:lnTo>
                  <a:pt x="110775" y="38812"/>
                </a:lnTo>
                <a:lnTo>
                  <a:pt x="79770" y="3724"/>
                </a:lnTo>
                <a:lnTo>
                  <a:pt x="55740" y="0"/>
                </a:lnTo>
                <a:close/>
              </a:path>
            </a:pathLst>
          </a:custGeom>
          <a:ln w="9144">
            <a:solidFill>
              <a:srgbClr val="5D9224"/>
            </a:solidFill>
          </a:ln>
        </p:spPr>
        <p:txBody>
          <a:bodyPr wrap="square" lIns="0" tIns="0" rIns="0" bIns="0" rtlCol="0"/>
          <a:lstStyle/>
          <a:p>
            <a:endParaRPr/>
          </a:p>
        </p:txBody>
      </p:sp>
      <p:sp>
        <p:nvSpPr>
          <p:cNvPr id="33" name="object 33"/>
          <p:cNvSpPr/>
          <p:nvPr/>
        </p:nvSpPr>
        <p:spPr>
          <a:xfrm>
            <a:off x="8656313" y="6011260"/>
            <a:ext cx="198120" cy="307340"/>
          </a:xfrm>
          <a:custGeom>
            <a:avLst/>
            <a:gdLst/>
            <a:ahLst/>
            <a:cxnLst/>
            <a:rect l="l" t="t" r="r" b="b"/>
            <a:pathLst>
              <a:path w="198120" h="307339">
                <a:moveTo>
                  <a:pt x="100533" y="0"/>
                </a:moveTo>
                <a:lnTo>
                  <a:pt x="142849" y="10541"/>
                </a:lnTo>
                <a:lnTo>
                  <a:pt x="173355" y="39141"/>
                </a:lnTo>
                <a:lnTo>
                  <a:pt x="184378" y="77101"/>
                </a:lnTo>
                <a:lnTo>
                  <a:pt x="183726" y="86762"/>
                </a:lnTo>
                <a:lnTo>
                  <a:pt x="160910" y="126917"/>
                </a:lnTo>
                <a:lnTo>
                  <a:pt x="142659" y="139280"/>
                </a:lnTo>
                <a:lnTo>
                  <a:pt x="156411" y="146893"/>
                </a:lnTo>
                <a:lnTo>
                  <a:pt x="185077" y="172859"/>
                </a:lnTo>
                <a:lnTo>
                  <a:pt x="197891" y="215773"/>
                </a:lnTo>
                <a:lnTo>
                  <a:pt x="196512" y="232165"/>
                </a:lnTo>
                <a:lnTo>
                  <a:pt x="175831" y="275386"/>
                </a:lnTo>
                <a:lnTo>
                  <a:pt x="143002" y="299075"/>
                </a:lnTo>
                <a:lnTo>
                  <a:pt x="98552" y="306971"/>
                </a:lnTo>
                <a:lnTo>
                  <a:pt x="75775" y="305240"/>
                </a:lnTo>
                <a:lnTo>
                  <a:pt x="39014" y="291385"/>
                </a:lnTo>
                <a:lnTo>
                  <a:pt x="6257" y="250124"/>
                </a:lnTo>
                <a:lnTo>
                  <a:pt x="0" y="218160"/>
                </a:lnTo>
                <a:lnTo>
                  <a:pt x="819" y="206244"/>
                </a:lnTo>
                <a:lnTo>
                  <a:pt x="20759" y="164637"/>
                </a:lnTo>
                <a:lnTo>
                  <a:pt x="56819" y="139280"/>
                </a:lnTo>
                <a:lnTo>
                  <a:pt x="46763" y="133382"/>
                </a:lnTo>
                <a:lnTo>
                  <a:pt x="19944" y="103274"/>
                </a:lnTo>
                <a:lnTo>
                  <a:pt x="13906" y="76301"/>
                </a:lnTo>
                <a:lnTo>
                  <a:pt x="14620" y="66822"/>
                </a:lnTo>
                <a:lnTo>
                  <a:pt x="31591" y="30441"/>
                </a:lnTo>
                <a:lnTo>
                  <a:pt x="67211" y="5872"/>
                </a:lnTo>
                <a:lnTo>
                  <a:pt x="89014" y="652"/>
                </a:lnTo>
                <a:lnTo>
                  <a:pt x="100533" y="0"/>
                </a:lnTo>
                <a:close/>
              </a:path>
            </a:pathLst>
          </a:custGeom>
          <a:ln w="9144">
            <a:solidFill>
              <a:srgbClr val="5D9224"/>
            </a:solidFill>
          </a:ln>
        </p:spPr>
        <p:txBody>
          <a:bodyPr wrap="square" lIns="0" tIns="0" rIns="0" bIns="0" rtlCol="0"/>
          <a:lstStyle/>
          <a:p>
            <a:endParaRPr/>
          </a:p>
        </p:txBody>
      </p:sp>
      <p:sp>
        <p:nvSpPr>
          <p:cNvPr id="34" name="object 34"/>
          <p:cNvSpPr/>
          <p:nvPr/>
        </p:nvSpPr>
        <p:spPr>
          <a:xfrm>
            <a:off x="8436921" y="6011260"/>
            <a:ext cx="180340" cy="307340"/>
          </a:xfrm>
          <a:custGeom>
            <a:avLst/>
            <a:gdLst/>
            <a:ahLst/>
            <a:cxnLst/>
            <a:rect l="l" t="t" r="r" b="b"/>
            <a:pathLst>
              <a:path w="180340" h="307339">
                <a:moveTo>
                  <a:pt x="91198" y="0"/>
                </a:moveTo>
                <a:lnTo>
                  <a:pt x="136004" y="11734"/>
                </a:lnTo>
                <a:lnTo>
                  <a:pt x="168287" y="44513"/>
                </a:lnTo>
                <a:lnTo>
                  <a:pt x="180009" y="89420"/>
                </a:lnTo>
                <a:lnTo>
                  <a:pt x="179557" y="98564"/>
                </a:lnTo>
                <a:lnTo>
                  <a:pt x="168416" y="137656"/>
                </a:lnTo>
                <a:lnTo>
                  <a:pt x="146824" y="174853"/>
                </a:lnTo>
                <a:lnTo>
                  <a:pt x="58216" y="306971"/>
                </a:lnTo>
                <a:lnTo>
                  <a:pt x="34175" y="291477"/>
                </a:lnTo>
                <a:lnTo>
                  <a:pt x="113245" y="171805"/>
                </a:lnTo>
                <a:lnTo>
                  <a:pt x="105416" y="174091"/>
                </a:lnTo>
                <a:lnTo>
                  <a:pt x="97834" y="175726"/>
                </a:lnTo>
                <a:lnTo>
                  <a:pt x="90500" y="176709"/>
                </a:lnTo>
                <a:lnTo>
                  <a:pt x="83413" y="177038"/>
                </a:lnTo>
                <a:lnTo>
                  <a:pt x="66651" y="175466"/>
                </a:lnTo>
                <a:lnTo>
                  <a:pt x="24282" y="151904"/>
                </a:lnTo>
                <a:lnTo>
                  <a:pt x="1517" y="107659"/>
                </a:lnTo>
                <a:lnTo>
                  <a:pt x="0" y="90004"/>
                </a:lnTo>
                <a:lnTo>
                  <a:pt x="733" y="77703"/>
                </a:lnTo>
                <a:lnTo>
                  <a:pt x="18196" y="34888"/>
                </a:lnTo>
                <a:lnTo>
                  <a:pt x="55969" y="6825"/>
                </a:lnTo>
                <a:lnTo>
                  <a:pt x="79068" y="759"/>
                </a:lnTo>
                <a:lnTo>
                  <a:pt x="91198" y="0"/>
                </a:lnTo>
                <a:close/>
              </a:path>
            </a:pathLst>
          </a:custGeom>
          <a:ln w="9144">
            <a:solidFill>
              <a:srgbClr val="5D9224"/>
            </a:solidFill>
          </a:ln>
        </p:spPr>
        <p:txBody>
          <a:bodyPr wrap="square" lIns="0" tIns="0" rIns="0" bIns="0" rtlCol="0"/>
          <a:lstStyle/>
          <a:p>
            <a:endParaRPr/>
          </a:p>
        </p:txBody>
      </p:sp>
      <p:sp>
        <p:nvSpPr>
          <p:cNvPr id="35" name="object 35"/>
          <p:cNvSpPr/>
          <p:nvPr/>
        </p:nvSpPr>
        <p:spPr>
          <a:xfrm>
            <a:off x="8211369" y="6011260"/>
            <a:ext cx="180340" cy="307340"/>
          </a:xfrm>
          <a:custGeom>
            <a:avLst/>
            <a:gdLst/>
            <a:ahLst/>
            <a:cxnLst/>
            <a:rect l="l" t="t" r="r" b="b"/>
            <a:pathLst>
              <a:path w="180340" h="307339">
                <a:moveTo>
                  <a:pt x="91198" y="0"/>
                </a:moveTo>
                <a:lnTo>
                  <a:pt x="136004" y="11734"/>
                </a:lnTo>
                <a:lnTo>
                  <a:pt x="168287" y="44513"/>
                </a:lnTo>
                <a:lnTo>
                  <a:pt x="180009" y="89420"/>
                </a:lnTo>
                <a:lnTo>
                  <a:pt x="179557" y="98564"/>
                </a:lnTo>
                <a:lnTo>
                  <a:pt x="168416" y="137656"/>
                </a:lnTo>
                <a:lnTo>
                  <a:pt x="146824" y="174853"/>
                </a:lnTo>
                <a:lnTo>
                  <a:pt x="58216" y="306971"/>
                </a:lnTo>
                <a:lnTo>
                  <a:pt x="34175" y="291477"/>
                </a:lnTo>
                <a:lnTo>
                  <a:pt x="113245" y="171805"/>
                </a:lnTo>
                <a:lnTo>
                  <a:pt x="105418" y="174091"/>
                </a:lnTo>
                <a:lnTo>
                  <a:pt x="97839" y="175726"/>
                </a:lnTo>
                <a:lnTo>
                  <a:pt x="90505" y="176709"/>
                </a:lnTo>
                <a:lnTo>
                  <a:pt x="83413" y="177038"/>
                </a:lnTo>
                <a:lnTo>
                  <a:pt x="66651" y="175466"/>
                </a:lnTo>
                <a:lnTo>
                  <a:pt x="24282" y="151904"/>
                </a:lnTo>
                <a:lnTo>
                  <a:pt x="1517" y="107659"/>
                </a:lnTo>
                <a:lnTo>
                  <a:pt x="0" y="90004"/>
                </a:lnTo>
                <a:lnTo>
                  <a:pt x="733" y="77703"/>
                </a:lnTo>
                <a:lnTo>
                  <a:pt x="18196" y="34888"/>
                </a:lnTo>
                <a:lnTo>
                  <a:pt x="55969" y="6825"/>
                </a:lnTo>
                <a:lnTo>
                  <a:pt x="79068" y="759"/>
                </a:lnTo>
                <a:lnTo>
                  <a:pt x="91198" y="0"/>
                </a:lnTo>
                <a:close/>
              </a:path>
            </a:pathLst>
          </a:custGeom>
          <a:ln w="9144">
            <a:solidFill>
              <a:srgbClr val="5D9224"/>
            </a:solidFill>
          </a:ln>
        </p:spPr>
        <p:txBody>
          <a:bodyPr wrap="square" lIns="0" tIns="0" rIns="0" bIns="0" rtlCol="0"/>
          <a:lstStyle/>
          <a:p>
            <a:endParaRPr/>
          </a:p>
        </p:txBody>
      </p:sp>
      <p:sp>
        <p:nvSpPr>
          <p:cNvPr id="36" name="object 36"/>
          <p:cNvSpPr/>
          <p:nvPr/>
        </p:nvSpPr>
        <p:spPr>
          <a:xfrm>
            <a:off x="7980254" y="6011260"/>
            <a:ext cx="195580" cy="307340"/>
          </a:xfrm>
          <a:custGeom>
            <a:avLst/>
            <a:gdLst/>
            <a:ahLst/>
            <a:cxnLst/>
            <a:rect l="l" t="t" r="r" b="b"/>
            <a:pathLst>
              <a:path w="195579" h="307339">
                <a:moveTo>
                  <a:pt x="95364" y="0"/>
                </a:moveTo>
                <a:lnTo>
                  <a:pt x="137985" y="10439"/>
                </a:lnTo>
                <a:lnTo>
                  <a:pt x="168579" y="38557"/>
                </a:lnTo>
                <a:lnTo>
                  <a:pt x="179412" y="75501"/>
                </a:lnTo>
                <a:lnTo>
                  <a:pt x="177065" y="93398"/>
                </a:lnTo>
                <a:lnTo>
                  <a:pt x="170022" y="109332"/>
                </a:lnTo>
                <a:lnTo>
                  <a:pt x="158287" y="123302"/>
                </a:lnTo>
                <a:lnTo>
                  <a:pt x="141858" y="135305"/>
                </a:lnTo>
                <a:lnTo>
                  <a:pt x="151919" y="140078"/>
                </a:lnTo>
                <a:lnTo>
                  <a:pt x="184772" y="172318"/>
                </a:lnTo>
                <a:lnTo>
                  <a:pt x="195503" y="212394"/>
                </a:lnTo>
                <a:lnTo>
                  <a:pt x="194684" y="224672"/>
                </a:lnTo>
                <a:lnTo>
                  <a:pt x="175241" y="270422"/>
                </a:lnTo>
                <a:lnTo>
                  <a:pt x="134973" y="300044"/>
                </a:lnTo>
                <a:lnTo>
                  <a:pt x="95961" y="306971"/>
                </a:lnTo>
                <a:lnTo>
                  <a:pt x="77871" y="305612"/>
                </a:lnTo>
                <a:lnTo>
                  <a:pt x="32981" y="285216"/>
                </a:lnTo>
                <a:lnTo>
                  <a:pt x="4967" y="241128"/>
                </a:lnTo>
                <a:lnTo>
                  <a:pt x="0" y="221335"/>
                </a:lnTo>
                <a:lnTo>
                  <a:pt x="28613" y="221335"/>
                </a:lnTo>
                <a:lnTo>
                  <a:pt x="32794" y="234563"/>
                </a:lnTo>
                <a:lnTo>
                  <a:pt x="37796" y="245827"/>
                </a:lnTo>
                <a:lnTo>
                  <a:pt x="70829" y="274540"/>
                </a:lnTo>
                <a:lnTo>
                  <a:pt x="96354" y="278561"/>
                </a:lnTo>
                <a:lnTo>
                  <a:pt x="111468" y="277368"/>
                </a:lnTo>
                <a:lnTo>
                  <a:pt x="147421" y="259486"/>
                </a:lnTo>
                <a:lnTo>
                  <a:pt x="166700" y="214782"/>
                </a:lnTo>
                <a:lnTo>
                  <a:pt x="166097" y="206376"/>
                </a:lnTo>
                <a:lnTo>
                  <a:pt x="145783" y="169732"/>
                </a:lnTo>
                <a:lnTo>
                  <a:pt x="110590" y="154233"/>
                </a:lnTo>
                <a:lnTo>
                  <a:pt x="81064" y="151003"/>
                </a:lnTo>
                <a:lnTo>
                  <a:pt x="81064" y="124180"/>
                </a:lnTo>
                <a:lnTo>
                  <a:pt x="125297" y="113364"/>
                </a:lnTo>
                <a:lnTo>
                  <a:pt x="149009" y="83921"/>
                </a:lnTo>
                <a:lnTo>
                  <a:pt x="149009" y="75311"/>
                </a:lnTo>
                <a:lnTo>
                  <a:pt x="125710" y="36245"/>
                </a:lnTo>
                <a:lnTo>
                  <a:pt x="95364" y="28422"/>
                </a:lnTo>
                <a:lnTo>
                  <a:pt x="86248" y="29086"/>
                </a:lnTo>
                <a:lnTo>
                  <a:pt x="50118" y="53379"/>
                </a:lnTo>
                <a:lnTo>
                  <a:pt x="39535" y="75107"/>
                </a:lnTo>
                <a:lnTo>
                  <a:pt x="9728" y="75107"/>
                </a:lnTo>
                <a:lnTo>
                  <a:pt x="30337" y="30259"/>
                </a:lnTo>
                <a:lnTo>
                  <a:pt x="66062" y="4873"/>
                </a:lnTo>
                <a:lnTo>
                  <a:pt x="80190" y="1218"/>
                </a:lnTo>
                <a:lnTo>
                  <a:pt x="95364" y="0"/>
                </a:lnTo>
                <a:close/>
              </a:path>
            </a:pathLst>
          </a:custGeom>
          <a:ln w="9144">
            <a:solidFill>
              <a:srgbClr val="5D9224"/>
            </a:solidFill>
          </a:ln>
        </p:spPr>
        <p:txBody>
          <a:bodyPr wrap="square" lIns="0" tIns="0" rIns="0" bIns="0" rtlCol="0"/>
          <a:lstStyle/>
          <a:p>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23616" y="188976"/>
            <a:ext cx="4907279" cy="1283207"/>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prstGeom prst="rect">
            <a:avLst/>
          </a:prstGeom>
        </p:spPr>
        <p:txBody>
          <a:bodyPr vert="horz" wrap="square" lIns="0" tIns="292228" rIns="0" bIns="0" rtlCol="0">
            <a:spAutoFit/>
          </a:bodyPr>
          <a:lstStyle/>
          <a:p>
            <a:pPr marL="2341880" marR="5080" indent="1010285">
              <a:lnSpc>
                <a:spcPts val="5180"/>
              </a:lnSpc>
              <a:spcBef>
                <a:spcPts val="755"/>
              </a:spcBef>
            </a:pPr>
            <a:r>
              <a:rPr sz="4800" spc="-5" dirty="0">
                <a:solidFill>
                  <a:srgbClr val="FD801A"/>
                </a:solidFill>
              </a:rPr>
              <a:t>SECTION </a:t>
            </a:r>
            <a:r>
              <a:rPr sz="4800" dirty="0">
                <a:solidFill>
                  <a:srgbClr val="FD801A"/>
                </a:solidFill>
              </a:rPr>
              <a:t>507  </a:t>
            </a:r>
            <a:r>
              <a:rPr sz="4800" spc="-5" dirty="0">
                <a:solidFill>
                  <a:srgbClr val="FD801A"/>
                </a:solidFill>
              </a:rPr>
              <a:t>FEDERAL</a:t>
            </a:r>
            <a:r>
              <a:rPr sz="4800" spc="-80" dirty="0">
                <a:solidFill>
                  <a:srgbClr val="FD801A"/>
                </a:solidFill>
              </a:rPr>
              <a:t> </a:t>
            </a:r>
            <a:r>
              <a:rPr sz="4800" spc="-90" dirty="0">
                <a:solidFill>
                  <a:srgbClr val="FD801A"/>
                </a:solidFill>
              </a:rPr>
              <a:t>MANDATE</a:t>
            </a:r>
            <a:endParaRPr sz="4800"/>
          </a:p>
        </p:txBody>
      </p:sp>
      <p:sp>
        <p:nvSpPr>
          <p:cNvPr id="4" name="object 4"/>
          <p:cNvSpPr/>
          <p:nvPr/>
        </p:nvSpPr>
        <p:spPr>
          <a:xfrm>
            <a:off x="2013203" y="847344"/>
            <a:ext cx="6925055" cy="1283207"/>
          </a:xfrm>
          <a:prstGeom prst="rect">
            <a:avLst/>
          </a:prstGeom>
          <a:blipFill>
            <a:blip r:embed="rId4" cstate="print"/>
            <a:stretch>
              <a:fillRect/>
            </a:stretch>
          </a:blipFill>
        </p:spPr>
        <p:txBody>
          <a:bodyPr wrap="square" lIns="0" tIns="0" rIns="0" bIns="0" rtlCol="0"/>
          <a:lstStyle/>
          <a:p>
            <a:endParaRPr/>
          </a:p>
        </p:txBody>
      </p:sp>
      <p:sp>
        <p:nvSpPr>
          <p:cNvPr id="5" name="object 5"/>
          <p:cNvSpPr txBox="1"/>
          <p:nvPr/>
        </p:nvSpPr>
        <p:spPr>
          <a:xfrm>
            <a:off x="764540" y="1970023"/>
            <a:ext cx="4806950" cy="3936365"/>
          </a:xfrm>
          <a:prstGeom prst="rect">
            <a:avLst/>
          </a:prstGeom>
        </p:spPr>
        <p:txBody>
          <a:bodyPr vert="horz" wrap="square" lIns="0" tIns="53975" rIns="0" bIns="0" rtlCol="0">
            <a:spAutoFit/>
          </a:bodyPr>
          <a:lstStyle/>
          <a:p>
            <a:pPr marL="241300" marR="48260" indent="-228600">
              <a:lnSpc>
                <a:spcPts val="2590"/>
              </a:lnSpc>
              <a:spcBef>
                <a:spcPts val="425"/>
              </a:spcBef>
              <a:buSzPct val="95833"/>
              <a:buFont typeface="Wingdings"/>
              <a:buChar char=""/>
              <a:tabLst>
                <a:tab pos="253365" algn="l"/>
              </a:tabLst>
            </a:pPr>
            <a:r>
              <a:rPr sz="2400" spc="-5" dirty="0">
                <a:solidFill>
                  <a:srgbClr val="00AF50"/>
                </a:solidFill>
                <a:latin typeface="Arial"/>
                <a:cs typeface="Arial"/>
              </a:rPr>
              <a:t>Congress recognized that small  businesses lacked resources and  needed help </a:t>
            </a:r>
            <a:r>
              <a:rPr sz="2400" dirty="0">
                <a:solidFill>
                  <a:srgbClr val="00AF50"/>
                </a:solidFill>
                <a:latin typeface="Arial"/>
                <a:cs typeface="Arial"/>
              </a:rPr>
              <a:t>to </a:t>
            </a:r>
            <a:r>
              <a:rPr sz="2400" spc="-5" dirty="0">
                <a:solidFill>
                  <a:srgbClr val="00AF50"/>
                </a:solidFill>
                <a:latin typeface="Arial"/>
                <a:cs typeface="Arial"/>
              </a:rPr>
              <a:t>understand and  comply with complex  environmental</a:t>
            </a:r>
            <a:r>
              <a:rPr sz="2400" spc="25" dirty="0">
                <a:solidFill>
                  <a:srgbClr val="00AF50"/>
                </a:solidFill>
                <a:latin typeface="Arial"/>
                <a:cs typeface="Arial"/>
              </a:rPr>
              <a:t> </a:t>
            </a:r>
            <a:r>
              <a:rPr sz="2400" spc="-5" dirty="0">
                <a:solidFill>
                  <a:srgbClr val="00AF50"/>
                </a:solidFill>
                <a:latin typeface="Arial"/>
                <a:cs typeface="Arial"/>
              </a:rPr>
              <a:t>regulations.</a:t>
            </a:r>
            <a:endParaRPr sz="2400">
              <a:latin typeface="Arial"/>
              <a:cs typeface="Arial"/>
            </a:endParaRPr>
          </a:p>
          <a:p>
            <a:pPr>
              <a:lnSpc>
                <a:spcPct val="100000"/>
              </a:lnSpc>
              <a:spcBef>
                <a:spcPts val="50"/>
              </a:spcBef>
              <a:buClr>
                <a:srgbClr val="00AF50"/>
              </a:buClr>
              <a:buFont typeface="Wingdings"/>
              <a:buChar char=""/>
            </a:pPr>
            <a:endParaRPr sz="3950">
              <a:latin typeface="Times New Roman"/>
              <a:cs typeface="Times New Roman"/>
            </a:endParaRPr>
          </a:p>
          <a:p>
            <a:pPr marL="241300" marR="5080" indent="-228600">
              <a:lnSpc>
                <a:spcPts val="2590"/>
              </a:lnSpc>
              <a:spcBef>
                <a:spcPts val="5"/>
              </a:spcBef>
              <a:buSzPct val="95833"/>
              <a:buFont typeface="Wingdings"/>
              <a:buChar char=""/>
              <a:tabLst>
                <a:tab pos="253365" algn="l"/>
              </a:tabLst>
            </a:pPr>
            <a:r>
              <a:rPr sz="2400" spc="-5" dirty="0">
                <a:solidFill>
                  <a:srgbClr val="00AF50"/>
                </a:solidFill>
                <a:latin typeface="Arial"/>
                <a:cs typeface="Arial"/>
              </a:rPr>
              <a:t>Section 507 of </a:t>
            </a:r>
            <a:r>
              <a:rPr sz="2400" dirty="0">
                <a:solidFill>
                  <a:srgbClr val="00AF50"/>
                </a:solidFill>
                <a:latin typeface="Arial"/>
                <a:cs typeface="Arial"/>
              </a:rPr>
              <a:t>the </a:t>
            </a:r>
            <a:r>
              <a:rPr sz="2400" spc="-5" dirty="0">
                <a:solidFill>
                  <a:srgbClr val="00AF50"/>
                </a:solidFill>
                <a:latin typeface="Arial"/>
                <a:cs typeface="Arial"/>
              </a:rPr>
              <a:t>1990 </a:t>
            </a:r>
            <a:r>
              <a:rPr sz="2400" spc="-10" dirty="0">
                <a:solidFill>
                  <a:srgbClr val="00AF50"/>
                </a:solidFill>
                <a:latin typeface="Arial"/>
                <a:cs typeface="Arial"/>
              </a:rPr>
              <a:t>Clean</a:t>
            </a:r>
            <a:r>
              <a:rPr sz="2400" spc="-130" dirty="0">
                <a:solidFill>
                  <a:srgbClr val="00AF50"/>
                </a:solidFill>
                <a:latin typeface="Arial"/>
                <a:cs typeface="Arial"/>
              </a:rPr>
              <a:t> </a:t>
            </a:r>
            <a:r>
              <a:rPr sz="2400" spc="-5" dirty="0">
                <a:solidFill>
                  <a:srgbClr val="00AF50"/>
                </a:solidFill>
                <a:latin typeface="Arial"/>
                <a:cs typeface="Arial"/>
              </a:rPr>
              <a:t>Air  Act (CAA) Amendments requires  states and territories </a:t>
            </a:r>
            <a:r>
              <a:rPr sz="2400" dirty="0">
                <a:solidFill>
                  <a:srgbClr val="00AF50"/>
                </a:solidFill>
                <a:latin typeface="Arial"/>
                <a:cs typeface="Arial"/>
              </a:rPr>
              <a:t>to </a:t>
            </a:r>
            <a:r>
              <a:rPr sz="2400" spc="-5" dirty="0">
                <a:solidFill>
                  <a:srgbClr val="00AF50"/>
                </a:solidFill>
                <a:latin typeface="Arial"/>
                <a:cs typeface="Arial"/>
              </a:rPr>
              <a:t>set up  programs </a:t>
            </a:r>
            <a:r>
              <a:rPr sz="2400" dirty="0">
                <a:solidFill>
                  <a:srgbClr val="00AF50"/>
                </a:solidFill>
                <a:latin typeface="Arial"/>
                <a:cs typeface="Arial"/>
              </a:rPr>
              <a:t>to </a:t>
            </a:r>
            <a:r>
              <a:rPr sz="2400" spc="-5" dirty="0">
                <a:solidFill>
                  <a:srgbClr val="00AF50"/>
                </a:solidFill>
                <a:latin typeface="Arial"/>
                <a:cs typeface="Arial"/>
              </a:rPr>
              <a:t>help small  businesses</a:t>
            </a:r>
            <a:endParaRPr sz="2400">
              <a:latin typeface="Arial"/>
              <a:cs typeface="Arial"/>
            </a:endParaRPr>
          </a:p>
        </p:txBody>
      </p:sp>
      <p:sp>
        <p:nvSpPr>
          <p:cNvPr id="6" name="object 6"/>
          <p:cNvSpPr/>
          <p:nvPr/>
        </p:nvSpPr>
        <p:spPr>
          <a:xfrm>
            <a:off x="6320028" y="2362200"/>
            <a:ext cx="2526791" cy="4038599"/>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78480" y="591991"/>
            <a:ext cx="5593715" cy="1562100"/>
          </a:xfrm>
          <a:prstGeom prst="rect">
            <a:avLst/>
          </a:prstGeom>
        </p:spPr>
        <p:txBody>
          <a:bodyPr vert="horz" wrap="square" lIns="0" tIns="74295" rIns="0" bIns="0" rtlCol="0">
            <a:spAutoFit/>
          </a:bodyPr>
          <a:lstStyle/>
          <a:p>
            <a:pPr marL="12700" marR="5080" indent="2630170" algn="r">
              <a:lnSpc>
                <a:spcPts val="3890"/>
              </a:lnSpc>
              <a:spcBef>
                <a:spcPts val="585"/>
              </a:spcBef>
            </a:pPr>
            <a:r>
              <a:rPr dirty="0">
                <a:solidFill>
                  <a:srgbClr val="FFFFFF"/>
                </a:solidFill>
                <a:latin typeface="Century Gothic"/>
                <a:cs typeface="Century Gothic"/>
              </a:rPr>
              <a:t>3</a:t>
            </a:r>
            <a:r>
              <a:rPr spc="-65" dirty="0">
                <a:solidFill>
                  <a:srgbClr val="FFFFFF"/>
                </a:solidFill>
                <a:latin typeface="Century Gothic"/>
                <a:cs typeface="Century Gothic"/>
              </a:rPr>
              <a:t> </a:t>
            </a:r>
            <a:r>
              <a:rPr spc="-5" dirty="0">
                <a:solidFill>
                  <a:srgbClr val="FFFFFF"/>
                </a:solidFill>
                <a:latin typeface="Century Gothic"/>
                <a:cs typeface="Century Gothic"/>
              </a:rPr>
              <a:t>MANDATED </a:t>
            </a:r>
            <a:r>
              <a:rPr dirty="0">
                <a:solidFill>
                  <a:srgbClr val="FFFFFF"/>
                </a:solidFill>
                <a:latin typeface="Century Gothic"/>
                <a:cs typeface="Century Gothic"/>
              </a:rPr>
              <a:t> </a:t>
            </a:r>
            <a:r>
              <a:rPr spc="-5" dirty="0">
                <a:solidFill>
                  <a:srgbClr val="FFFFFF"/>
                </a:solidFill>
                <a:latin typeface="Century Gothic"/>
                <a:cs typeface="Century Gothic"/>
              </a:rPr>
              <a:t>COMPONENTS</a:t>
            </a:r>
            <a:r>
              <a:rPr spc="-85" dirty="0">
                <a:solidFill>
                  <a:srgbClr val="FFFFFF"/>
                </a:solidFill>
                <a:latin typeface="Century Gothic"/>
                <a:cs typeface="Century Gothic"/>
              </a:rPr>
              <a:t> </a:t>
            </a:r>
            <a:r>
              <a:rPr spc="-5" dirty="0">
                <a:solidFill>
                  <a:srgbClr val="FFFFFF"/>
                </a:solidFill>
                <a:latin typeface="Century Gothic"/>
                <a:cs typeface="Century Gothic"/>
              </a:rPr>
              <a:t>UNDER </a:t>
            </a:r>
            <a:r>
              <a:rPr dirty="0">
                <a:solidFill>
                  <a:srgbClr val="FFFFFF"/>
                </a:solidFill>
                <a:latin typeface="Century Gothic"/>
                <a:cs typeface="Century Gothic"/>
              </a:rPr>
              <a:t> </a:t>
            </a:r>
            <a:r>
              <a:rPr spc="-5" dirty="0">
                <a:solidFill>
                  <a:srgbClr val="FFFFFF"/>
                </a:solidFill>
                <a:latin typeface="Century Gothic"/>
                <a:cs typeface="Century Gothic"/>
              </a:rPr>
              <a:t>SECTION 507 </a:t>
            </a:r>
            <a:r>
              <a:rPr dirty="0">
                <a:solidFill>
                  <a:srgbClr val="FFFFFF"/>
                </a:solidFill>
                <a:latin typeface="Century Gothic"/>
                <a:cs typeface="Century Gothic"/>
              </a:rPr>
              <a:t>OF THE</a:t>
            </a:r>
            <a:r>
              <a:rPr spc="-55" dirty="0">
                <a:solidFill>
                  <a:srgbClr val="FFFFFF"/>
                </a:solidFill>
                <a:latin typeface="Century Gothic"/>
                <a:cs typeface="Century Gothic"/>
              </a:rPr>
              <a:t> </a:t>
            </a:r>
            <a:r>
              <a:rPr dirty="0">
                <a:solidFill>
                  <a:srgbClr val="FFFFFF"/>
                </a:solidFill>
                <a:latin typeface="Century Gothic"/>
                <a:cs typeface="Century Gothic"/>
              </a:rPr>
              <a:t>CAA</a:t>
            </a:r>
          </a:p>
        </p:txBody>
      </p:sp>
      <p:sp>
        <p:nvSpPr>
          <p:cNvPr id="3" name="object 3"/>
          <p:cNvSpPr/>
          <p:nvPr/>
        </p:nvSpPr>
        <p:spPr>
          <a:xfrm>
            <a:off x="594359" y="3116579"/>
            <a:ext cx="7955280" cy="554990"/>
          </a:xfrm>
          <a:custGeom>
            <a:avLst/>
            <a:gdLst/>
            <a:ahLst/>
            <a:cxnLst/>
            <a:rect l="l" t="t" r="r" b="b"/>
            <a:pathLst>
              <a:path w="7955280" h="554989">
                <a:moveTo>
                  <a:pt x="0" y="0"/>
                </a:moveTo>
                <a:lnTo>
                  <a:pt x="7955280" y="0"/>
                </a:lnTo>
                <a:lnTo>
                  <a:pt x="7955280" y="554736"/>
                </a:lnTo>
                <a:lnTo>
                  <a:pt x="0" y="554736"/>
                </a:lnTo>
                <a:lnTo>
                  <a:pt x="0" y="0"/>
                </a:lnTo>
                <a:close/>
              </a:path>
            </a:pathLst>
          </a:custGeom>
          <a:solidFill>
            <a:srgbClr val="FFFFFF">
              <a:alpha val="90194"/>
            </a:srgbClr>
          </a:solidFill>
        </p:spPr>
        <p:txBody>
          <a:bodyPr wrap="square" lIns="0" tIns="0" rIns="0" bIns="0" rtlCol="0"/>
          <a:lstStyle/>
          <a:p>
            <a:endParaRPr/>
          </a:p>
        </p:txBody>
      </p:sp>
      <p:sp>
        <p:nvSpPr>
          <p:cNvPr id="4" name="object 4"/>
          <p:cNvSpPr/>
          <p:nvPr/>
        </p:nvSpPr>
        <p:spPr>
          <a:xfrm>
            <a:off x="594359" y="3116579"/>
            <a:ext cx="7955280" cy="554990"/>
          </a:xfrm>
          <a:custGeom>
            <a:avLst/>
            <a:gdLst/>
            <a:ahLst/>
            <a:cxnLst/>
            <a:rect l="l" t="t" r="r" b="b"/>
            <a:pathLst>
              <a:path w="7955280" h="554989">
                <a:moveTo>
                  <a:pt x="0" y="0"/>
                </a:moveTo>
                <a:lnTo>
                  <a:pt x="7955280" y="0"/>
                </a:lnTo>
                <a:lnTo>
                  <a:pt x="7955280" y="554736"/>
                </a:lnTo>
                <a:lnTo>
                  <a:pt x="0" y="554736"/>
                </a:lnTo>
                <a:lnTo>
                  <a:pt x="0" y="0"/>
                </a:lnTo>
                <a:close/>
              </a:path>
            </a:pathLst>
          </a:custGeom>
          <a:ln w="12192">
            <a:solidFill>
              <a:srgbClr val="DF2D28"/>
            </a:solidFill>
          </a:ln>
        </p:spPr>
        <p:txBody>
          <a:bodyPr wrap="square" lIns="0" tIns="0" rIns="0" bIns="0" rtlCol="0"/>
          <a:lstStyle/>
          <a:p>
            <a:endParaRPr/>
          </a:p>
        </p:txBody>
      </p:sp>
      <p:sp>
        <p:nvSpPr>
          <p:cNvPr id="5" name="object 5"/>
          <p:cNvSpPr/>
          <p:nvPr/>
        </p:nvSpPr>
        <p:spPr>
          <a:xfrm>
            <a:off x="992124" y="2791971"/>
            <a:ext cx="5568950" cy="649605"/>
          </a:xfrm>
          <a:custGeom>
            <a:avLst/>
            <a:gdLst/>
            <a:ahLst/>
            <a:cxnLst/>
            <a:rect l="l" t="t" r="r" b="b"/>
            <a:pathLst>
              <a:path w="5568950" h="649604">
                <a:moveTo>
                  <a:pt x="5460492" y="0"/>
                </a:moveTo>
                <a:lnTo>
                  <a:pt x="108204" y="0"/>
                </a:lnTo>
                <a:lnTo>
                  <a:pt x="66088" y="8502"/>
                </a:lnTo>
                <a:lnTo>
                  <a:pt x="31694" y="31689"/>
                </a:lnTo>
                <a:lnTo>
                  <a:pt x="8504" y="66083"/>
                </a:lnTo>
                <a:lnTo>
                  <a:pt x="0" y="108203"/>
                </a:lnTo>
                <a:lnTo>
                  <a:pt x="0" y="541007"/>
                </a:lnTo>
                <a:lnTo>
                  <a:pt x="8504" y="583130"/>
                </a:lnTo>
                <a:lnTo>
                  <a:pt x="31694" y="617527"/>
                </a:lnTo>
                <a:lnTo>
                  <a:pt x="66088" y="640719"/>
                </a:lnTo>
                <a:lnTo>
                  <a:pt x="108204" y="649223"/>
                </a:lnTo>
                <a:lnTo>
                  <a:pt x="5460492" y="649223"/>
                </a:lnTo>
                <a:lnTo>
                  <a:pt x="5502607" y="640719"/>
                </a:lnTo>
                <a:lnTo>
                  <a:pt x="5537001" y="617527"/>
                </a:lnTo>
                <a:lnTo>
                  <a:pt x="5560191" y="583130"/>
                </a:lnTo>
                <a:lnTo>
                  <a:pt x="5568696" y="541007"/>
                </a:lnTo>
                <a:lnTo>
                  <a:pt x="5568696" y="108203"/>
                </a:lnTo>
                <a:lnTo>
                  <a:pt x="5560191" y="66083"/>
                </a:lnTo>
                <a:lnTo>
                  <a:pt x="5537001" y="31689"/>
                </a:lnTo>
                <a:lnTo>
                  <a:pt x="5502607" y="8502"/>
                </a:lnTo>
                <a:lnTo>
                  <a:pt x="5460492" y="0"/>
                </a:lnTo>
                <a:close/>
              </a:path>
            </a:pathLst>
          </a:custGeom>
          <a:solidFill>
            <a:srgbClr val="DF2D28"/>
          </a:solidFill>
        </p:spPr>
        <p:txBody>
          <a:bodyPr wrap="square" lIns="0" tIns="0" rIns="0" bIns="0" rtlCol="0"/>
          <a:lstStyle/>
          <a:p>
            <a:endParaRPr/>
          </a:p>
        </p:txBody>
      </p:sp>
      <p:sp>
        <p:nvSpPr>
          <p:cNvPr id="6" name="object 6"/>
          <p:cNvSpPr/>
          <p:nvPr/>
        </p:nvSpPr>
        <p:spPr>
          <a:xfrm>
            <a:off x="992124" y="2791971"/>
            <a:ext cx="5568950" cy="649605"/>
          </a:xfrm>
          <a:custGeom>
            <a:avLst/>
            <a:gdLst/>
            <a:ahLst/>
            <a:cxnLst/>
            <a:rect l="l" t="t" r="r" b="b"/>
            <a:pathLst>
              <a:path w="5568950" h="649604">
                <a:moveTo>
                  <a:pt x="0" y="108203"/>
                </a:moveTo>
                <a:lnTo>
                  <a:pt x="8504" y="66083"/>
                </a:lnTo>
                <a:lnTo>
                  <a:pt x="31694" y="31689"/>
                </a:lnTo>
                <a:lnTo>
                  <a:pt x="66088" y="8502"/>
                </a:lnTo>
                <a:lnTo>
                  <a:pt x="108204" y="0"/>
                </a:lnTo>
                <a:lnTo>
                  <a:pt x="5460492" y="0"/>
                </a:lnTo>
                <a:lnTo>
                  <a:pt x="5502607" y="8502"/>
                </a:lnTo>
                <a:lnTo>
                  <a:pt x="5537001" y="31689"/>
                </a:lnTo>
                <a:lnTo>
                  <a:pt x="5560191" y="66083"/>
                </a:lnTo>
                <a:lnTo>
                  <a:pt x="5568696" y="108203"/>
                </a:lnTo>
                <a:lnTo>
                  <a:pt x="5568696" y="541007"/>
                </a:lnTo>
                <a:lnTo>
                  <a:pt x="5560191" y="583130"/>
                </a:lnTo>
                <a:lnTo>
                  <a:pt x="5537001" y="617527"/>
                </a:lnTo>
                <a:lnTo>
                  <a:pt x="5502607" y="640719"/>
                </a:lnTo>
                <a:lnTo>
                  <a:pt x="5460492" y="649223"/>
                </a:lnTo>
                <a:lnTo>
                  <a:pt x="108204" y="649223"/>
                </a:lnTo>
                <a:lnTo>
                  <a:pt x="66088" y="640719"/>
                </a:lnTo>
                <a:lnTo>
                  <a:pt x="31694" y="617527"/>
                </a:lnTo>
                <a:lnTo>
                  <a:pt x="8504" y="583130"/>
                </a:lnTo>
                <a:lnTo>
                  <a:pt x="0" y="541007"/>
                </a:lnTo>
                <a:lnTo>
                  <a:pt x="0" y="108203"/>
                </a:lnTo>
                <a:close/>
              </a:path>
            </a:pathLst>
          </a:custGeom>
          <a:ln w="12192">
            <a:solidFill>
              <a:srgbClr val="FFFFFF"/>
            </a:solidFill>
          </a:ln>
        </p:spPr>
        <p:txBody>
          <a:bodyPr wrap="square" lIns="0" tIns="0" rIns="0" bIns="0" rtlCol="0"/>
          <a:lstStyle/>
          <a:p>
            <a:endParaRPr/>
          </a:p>
        </p:txBody>
      </p:sp>
      <p:sp>
        <p:nvSpPr>
          <p:cNvPr id="7" name="object 7"/>
          <p:cNvSpPr/>
          <p:nvPr/>
        </p:nvSpPr>
        <p:spPr>
          <a:xfrm>
            <a:off x="594359" y="4114800"/>
            <a:ext cx="7955280" cy="553720"/>
          </a:xfrm>
          <a:custGeom>
            <a:avLst/>
            <a:gdLst/>
            <a:ahLst/>
            <a:cxnLst/>
            <a:rect l="l" t="t" r="r" b="b"/>
            <a:pathLst>
              <a:path w="7955280" h="553720">
                <a:moveTo>
                  <a:pt x="0" y="0"/>
                </a:moveTo>
                <a:lnTo>
                  <a:pt x="7955280" y="0"/>
                </a:lnTo>
                <a:lnTo>
                  <a:pt x="7955280" y="553212"/>
                </a:lnTo>
                <a:lnTo>
                  <a:pt x="0" y="553212"/>
                </a:lnTo>
                <a:lnTo>
                  <a:pt x="0" y="0"/>
                </a:lnTo>
                <a:close/>
              </a:path>
            </a:pathLst>
          </a:custGeom>
          <a:solidFill>
            <a:srgbClr val="FFFFFF">
              <a:alpha val="90194"/>
            </a:srgbClr>
          </a:solidFill>
        </p:spPr>
        <p:txBody>
          <a:bodyPr wrap="square" lIns="0" tIns="0" rIns="0" bIns="0" rtlCol="0"/>
          <a:lstStyle/>
          <a:p>
            <a:endParaRPr/>
          </a:p>
        </p:txBody>
      </p:sp>
      <p:sp>
        <p:nvSpPr>
          <p:cNvPr id="8" name="object 8"/>
          <p:cNvSpPr/>
          <p:nvPr/>
        </p:nvSpPr>
        <p:spPr>
          <a:xfrm>
            <a:off x="594359" y="4114800"/>
            <a:ext cx="7955280" cy="553720"/>
          </a:xfrm>
          <a:custGeom>
            <a:avLst/>
            <a:gdLst/>
            <a:ahLst/>
            <a:cxnLst/>
            <a:rect l="l" t="t" r="r" b="b"/>
            <a:pathLst>
              <a:path w="7955280" h="553720">
                <a:moveTo>
                  <a:pt x="0" y="0"/>
                </a:moveTo>
                <a:lnTo>
                  <a:pt x="7955280" y="0"/>
                </a:lnTo>
                <a:lnTo>
                  <a:pt x="7955280" y="553212"/>
                </a:lnTo>
                <a:lnTo>
                  <a:pt x="0" y="553212"/>
                </a:lnTo>
                <a:lnTo>
                  <a:pt x="0" y="0"/>
                </a:lnTo>
                <a:close/>
              </a:path>
            </a:pathLst>
          </a:custGeom>
          <a:ln w="12192">
            <a:solidFill>
              <a:srgbClr val="DF2D28"/>
            </a:solidFill>
          </a:ln>
        </p:spPr>
        <p:txBody>
          <a:bodyPr wrap="square" lIns="0" tIns="0" rIns="0" bIns="0" rtlCol="0"/>
          <a:lstStyle/>
          <a:p>
            <a:endParaRPr/>
          </a:p>
        </p:txBody>
      </p:sp>
      <p:sp>
        <p:nvSpPr>
          <p:cNvPr id="9" name="object 9"/>
          <p:cNvSpPr/>
          <p:nvPr/>
        </p:nvSpPr>
        <p:spPr>
          <a:xfrm>
            <a:off x="992124" y="3790191"/>
            <a:ext cx="5568950" cy="649605"/>
          </a:xfrm>
          <a:custGeom>
            <a:avLst/>
            <a:gdLst/>
            <a:ahLst/>
            <a:cxnLst/>
            <a:rect l="l" t="t" r="r" b="b"/>
            <a:pathLst>
              <a:path w="5568950" h="649604">
                <a:moveTo>
                  <a:pt x="5460492" y="0"/>
                </a:moveTo>
                <a:lnTo>
                  <a:pt x="108204" y="0"/>
                </a:lnTo>
                <a:lnTo>
                  <a:pt x="66088" y="8502"/>
                </a:lnTo>
                <a:lnTo>
                  <a:pt x="31694" y="31689"/>
                </a:lnTo>
                <a:lnTo>
                  <a:pt x="8504" y="66083"/>
                </a:lnTo>
                <a:lnTo>
                  <a:pt x="0" y="108204"/>
                </a:lnTo>
                <a:lnTo>
                  <a:pt x="0" y="541007"/>
                </a:lnTo>
                <a:lnTo>
                  <a:pt x="8504" y="583130"/>
                </a:lnTo>
                <a:lnTo>
                  <a:pt x="31694" y="617527"/>
                </a:lnTo>
                <a:lnTo>
                  <a:pt x="66088" y="640719"/>
                </a:lnTo>
                <a:lnTo>
                  <a:pt x="108204" y="649224"/>
                </a:lnTo>
                <a:lnTo>
                  <a:pt x="5460492" y="649224"/>
                </a:lnTo>
                <a:lnTo>
                  <a:pt x="5502607" y="640719"/>
                </a:lnTo>
                <a:lnTo>
                  <a:pt x="5537001" y="617527"/>
                </a:lnTo>
                <a:lnTo>
                  <a:pt x="5560191" y="583130"/>
                </a:lnTo>
                <a:lnTo>
                  <a:pt x="5568696" y="541007"/>
                </a:lnTo>
                <a:lnTo>
                  <a:pt x="5568696" y="108204"/>
                </a:lnTo>
                <a:lnTo>
                  <a:pt x="5560191" y="66083"/>
                </a:lnTo>
                <a:lnTo>
                  <a:pt x="5537001" y="31689"/>
                </a:lnTo>
                <a:lnTo>
                  <a:pt x="5502607" y="8502"/>
                </a:lnTo>
                <a:lnTo>
                  <a:pt x="5460492" y="0"/>
                </a:lnTo>
                <a:close/>
              </a:path>
            </a:pathLst>
          </a:custGeom>
          <a:solidFill>
            <a:srgbClr val="DF2D28"/>
          </a:solidFill>
        </p:spPr>
        <p:txBody>
          <a:bodyPr wrap="square" lIns="0" tIns="0" rIns="0" bIns="0" rtlCol="0"/>
          <a:lstStyle/>
          <a:p>
            <a:endParaRPr/>
          </a:p>
        </p:txBody>
      </p:sp>
      <p:sp>
        <p:nvSpPr>
          <p:cNvPr id="10" name="object 10"/>
          <p:cNvSpPr/>
          <p:nvPr/>
        </p:nvSpPr>
        <p:spPr>
          <a:xfrm>
            <a:off x="992124" y="3790191"/>
            <a:ext cx="5568950" cy="649605"/>
          </a:xfrm>
          <a:custGeom>
            <a:avLst/>
            <a:gdLst/>
            <a:ahLst/>
            <a:cxnLst/>
            <a:rect l="l" t="t" r="r" b="b"/>
            <a:pathLst>
              <a:path w="5568950" h="649604">
                <a:moveTo>
                  <a:pt x="0" y="108204"/>
                </a:moveTo>
                <a:lnTo>
                  <a:pt x="8504" y="66083"/>
                </a:lnTo>
                <a:lnTo>
                  <a:pt x="31694" y="31689"/>
                </a:lnTo>
                <a:lnTo>
                  <a:pt x="66088" y="8502"/>
                </a:lnTo>
                <a:lnTo>
                  <a:pt x="108204" y="0"/>
                </a:lnTo>
                <a:lnTo>
                  <a:pt x="5460492" y="0"/>
                </a:lnTo>
                <a:lnTo>
                  <a:pt x="5502607" y="8502"/>
                </a:lnTo>
                <a:lnTo>
                  <a:pt x="5537001" y="31689"/>
                </a:lnTo>
                <a:lnTo>
                  <a:pt x="5560191" y="66083"/>
                </a:lnTo>
                <a:lnTo>
                  <a:pt x="5568696" y="108204"/>
                </a:lnTo>
                <a:lnTo>
                  <a:pt x="5568696" y="541007"/>
                </a:lnTo>
                <a:lnTo>
                  <a:pt x="5560191" y="583130"/>
                </a:lnTo>
                <a:lnTo>
                  <a:pt x="5537001" y="617527"/>
                </a:lnTo>
                <a:lnTo>
                  <a:pt x="5502607" y="640719"/>
                </a:lnTo>
                <a:lnTo>
                  <a:pt x="5460492" y="649224"/>
                </a:lnTo>
                <a:lnTo>
                  <a:pt x="108204" y="649224"/>
                </a:lnTo>
                <a:lnTo>
                  <a:pt x="66088" y="640719"/>
                </a:lnTo>
                <a:lnTo>
                  <a:pt x="31694" y="617527"/>
                </a:lnTo>
                <a:lnTo>
                  <a:pt x="8504" y="583130"/>
                </a:lnTo>
                <a:lnTo>
                  <a:pt x="0" y="541007"/>
                </a:lnTo>
                <a:lnTo>
                  <a:pt x="0" y="108204"/>
                </a:lnTo>
                <a:close/>
              </a:path>
            </a:pathLst>
          </a:custGeom>
          <a:ln w="12192">
            <a:solidFill>
              <a:srgbClr val="FFFFFF"/>
            </a:solidFill>
          </a:ln>
        </p:spPr>
        <p:txBody>
          <a:bodyPr wrap="square" lIns="0" tIns="0" rIns="0" bIns="0" rtlCol="0"/>
          <a:lstStyle/>
          <a:p>
            <a:endParaRPr/>
          </a:p>
        </p:txBody>
      </p:sp>
      <p:sp>
        <p:nvSpPr>
          <p:cNvPr id="11" name="object 11"/>
          <p:cNvSpPr/>
          <p:nvPr/>
        </p:nvSpPr>
        <p:spPr>
          <a:xfrm>
            <a:off x="594359" y="5111496"/>
            <a:ext cx="7955280" cy="554990"/>
          </a:xfrm>
          <a:custGeom>
            <a:avLst/>
            <a:gdLst/>
            <a:ahLst/>
            <a:cxnLst/>
            <a:rect l="l" t="t" r="r" b="b"/>
            <a:pathLst>
              <a:path w="7955280" h="554989">
                <a:moveTo>
                  <a:pt x="0" y="0"/>
                </a:moveTo>
                <a:lnTo>
                  <a:pt x="7955280" y="0"/>
                </a:lnTo>
                <a:lnTo>
                  <a:pt x="7955280" y="554735"/>
                </a:lnTo>
                <a:lnTo>
                  <a:pt x="0" y="554735"/>
                </a:lnTo>
                <a:lnTo>
                  <a:pt x="0" y="0"/>
                </a:lnTo>
                <a:close/>
              </a:path>
            </a:pathLst>
          </a:custGeom>
          <a:solidFill>
            <a:srgbClr val="FFFFFF">
              <a:alpha val="90194"/>
            </a:srgbClr>
          </a:solidFill>
        </p:spPr>
        <p:txBody>
          <a:bodyPr wrap="square" lIns="0" tIns="0" rIns="0" bIns="0" rtlCol="0"/>
          <a:lstStyle/>
          <a:p>
            <a:endParaRPr/>
          </a:p>
        </p:txBody>
      </p:sp>
      <p:sp>
        <p:nvSpPr>
          <p:cNvPr id="12" name="object 12"/>
          <p:cNvSpPr/>
          <p:nvPr/>
        </p:nvSpPr>
        <p:spPr>
          <a:xfrm>
            <a:off x="594359" y="5111496"/>
            <a:ext cx="7955280" cy="554990"/>
          </a:xfrm>
          <a:custGeom>
            <a:avLst/>
            <a:gdLst/>
            <a:ahLst/>
            <a:cxnLst/>
            <a:rect l="l" t="t" r="r" b="b"/>
            <a:pathLst>
              <a:path w="7955280" h="554989">
                <a:moveTo>
                  <a:pt x="0" y="0"/>
                </a:moveTo>
                <a:lnTo>
                  <a:pt x="7955280" y="0"/>
                </a:lnTo>
                <a:lnTo>
                  <a:pt x="7955280" y="554735"/>
                </a:lnTo>
                <a:lnTo>
                  <a:pt x="0" y="554735"/>
                </a:lnTo>
                <a:lnTo>
                  <a:pt x="0" y="0"/>
                </a:lnTo>
                <a:close/>
              </a:path>
            </a:pathLst>
          </a:custGeom>
          <a:ln w="12192">
            <a:solidFill>
              <a:srgbClr val="DF2D28"/>
            </a:solidFill>
          </a:ln>
        </p:spPr>
        <p:txBody>
          <a:bodyPr wrap="square" lIns="0" tIns="0" rIns="0" bIns="0" rtlCol="0"/>
          <a:lstStyle/>
          <a:p>
            <a:endParaRPr/>
          </a:p>
        </p:txBody>
      </p:sp>
      <p:sp>
        <p:nvSpPr>
          <p:cNvPr id="13" name="object 13"/>
          <p:cNvSpPr/>
          <p:nvPr/>
        </p:nvSpPr>
        <p:spPr>
          <a:xfrm>
            <a:off x="992124" y="4786889"/>
            <a:ext cx="5568950" cy="650875"/>
          </a:xfrm>
          <a:custGeom>
            <a:avLst/>
            <a:gdLst/>
            <a:ahLst/>
            <a:cxnLst/>
            <a:rect l="l" t="t" r="r" b="b"/>
            <a:pathLst>
              <a:path w="5568950" h="650875">
                <a:moveTo>
                  <a:pt x="5460238" y="0"/>
                </a:moveTo>
                <a:lnTo>
                  <a:pt x="108457" y="0"/>
                </a:lnTo>
                <a:lnTo>
                  <a:pt x="66243" y="8522"/>
                </a:lnTo>
                <a:lnTo>
                  <a:pt x="31769" y="31764"/>
                </a:lnTo>
                <a:lnTo>
                  <a:pt x="8524" y="66238"/>
                </a:lnTo>
                <a:lnTo>
                  <a:pt x="0" y="108458"/>
                </a:lnTo>
                <a:lnTo>
                  <a:pt x="0" y="542277"/>
                </a:lnTo>
                <a:lnTo>
                  <a:pt x="8524" y="584498"/>
                </a:lnTo>
                <a:lnTo>
                  <a:pt x="31769" y="618977"/>
                </a:lnTo>
                <a:lnTo>
                  <a:pt x="66243" y="642223"/>
                </a:lnTo>
                <a:lnTo>
                  <a:pt x="108457" y="650748"/>
                </a:lnTo>
                <a:lnTo>
                  <a:pt x="5460238" y="650748"/>
                </a:lnTo>
                <a:lnTo>
                  <a:pt x="5502452" y="642223"/>
                </a:lnTo>
                <a:lnTo>
                  <a:pt x="5536926" y="618977"/>
                </a:lnTo>
                <a:lnTo>
                  <a:pt x="5560171" y="584498"/>
                </a:lnTo>
                <a:lnTo>
                  <a:pt x="5568696" y="542277"/>
                </a:lnTo>
                <a:lnTo>
                  <a:pt x="5568696" y="108458"/>
                </a:lnTo>
                <a:lnTo>
                  <a:pt x="5560171" y="66238"/>
                </a:lnTo>
                <a:lnTo>
                  <a:pt x="5536926" y="31764"/>
                </a:lnTo>
                <a:lnTo>
                  <a:pt x="5502452" y="8522"/>
                </a:lnTo>
                <a:lnTo>
                  <a:pt x="5460238" y="0"/>
                </a:lnTo>
                <a:close/>
              </a:path>
            </a:pathLst>
          </a:custGeom>
          <a:solidFill>
            <a:srgbClr val="DF2D28"/>
          </a:solidFill>
        </p:spPr>
        <p:txBody>
          <a:bodyPr wrap="square" lIns="0" tIns="0" rIns="0" bIns="0" rtlCol="0"/>
          <a:lstStyle/>
          <a:p>
            <a:endParaRPr/>
          </a:p>
        </p:txBody>
      </p:sp>
      <p:sp>
        <p:nvSpPr>
          <p:cNvPr id="14" name="object 14"/>
          <p:cNvSpPr/>
          <p:nvPr/>
        </p:nvSpPr>
        <p:spPr>
          <a:xfrm>
            <a:off x="992124" y="4786889"/>
            <a:ext cx="5568950" cy="650875"/>
          </a:xfrm>
          <a:custGeom>
            <a:avLst/>
            <a:gdLst/>
            <a:ahLst/>
            <a:cxnLst/>
            <a:rect l="l" t="t" r="r" b="b"/>
            <a:pathLst>
              <a:path w="5568950" h="650875">
                <a:moveTo>
                  <a:pt x="0" y="108458"/>
                </a:moveTo>
                <a:lnTo>
                  <a:pt x="8524" y="66238"/>
                </a:lnTo>
                <a:lnTo>
                  <a:pt x="31769" y="31764"/>
                </a:lnTo>
                <a:lnTo>
                  <a:pt x="66243" y="8522"/>
                </a:lnTo>
                <a:lnTo>
                  <a:pt x="108457" y="0"/>
                </a:lnTo>
                <a:lnTo>
                  <a:pt x="5460238" y="0"/>
                </a:lnTo>
                <a:lnTo>
                  <a:pt x="5502452" y="8522"/>
                </a:lnTo>
                <a:lnTo>
                  <a:pt x="5536926" y="31764"/>
                </a:lnTo>
                <a:lnTo>
                  <a:pt x="5560171" y="66238"/>
                </a:lnTo>
                <a:lnTo>
                  <a:pt x="5568696" y="108458"/>
                </a:lnTo>
                <a:lnTo>
                  <a:pt x="5568696" y="542277"/>
                </a:lnTo>
                <a:lnTo>
                  <a:pt x="5560171" y="584498"/>
                </a:lnTo>
                <a:lnTo>
                  <a:pt x="5536926" y="618977"/>
                </a:lnTo>
                <a:lnTo>
                  <a:pt x="5502452" y="642223"/>
                </a:lnTo>
                <a:lnTo>
                  <a:pt x="5460238" y="650748"/>
                </a:lnTo>
                <a:lnTo>
                  <a:pt x="108457" y="650748"/>
                </a:lnTo>
                <a:lnTo>
                  <a:pt x="66243" y="642223"/>
                </a:lnTo>
                <a:lnTo>
                  <a:pt x="31769" y="618977"/>
                </a:lnTo>
                <a:lnTo>
                  <a:pt x="8524" y="584498"/>
                </a:lnTo>
                <a:lnTo>
                  <a:pt x="0" y="542277"/>
                </a:lnTo>
                <a:lnTo>
                  <a:pt x="0" y="108458"/>
                </a:lnTo>
                <a:close/>
              </a:path>
            </a:pathLst>
          </a:custGeom>
          <a:ln w="12191">
            <a:solidFill>
              <a:srgbClr val="FFFFFF"/>
            </a:solidFill>
          </a:ln>
        </p:spPr>
        <p:txBody>
          <a:bodyPr wrap="square" lIns="0" tIns="0" rIns="0" bIns="0" rtlCol="0"/>
          <a:lstStyle/>
          <a:p>
            <a:endParaRPr/>
          </a:p>
        </p:txBody>
      </p:sp>
      <p:sp>
        <p:nvSpPr>
          <p:cNvPr id="15" name="object 15"/>
          <p:cNvSpPr txBox="1"/>
          <p:nvPr/>
        </p:nvSpPr>
        <p:spPr>
          <a:xfrm>
            <a:off x="1221071" y="2917456"/>
            <a:ext cx="4046854" cy="2356485"/>
          </a:xfrm>
          <a:prstGeom prst="rect">
            <a:avLst/>
          </a:prstGeom>
        </p:spPr>
        <p:txBody>
          <a:bodyPr vert="horz" wrap="square" lIns="0" tIns="12065" rIns="0" bIns="0" rtlCol="0">
            <a:spAutoFit/>
          </a:bodyPr>
          <a:lstStyle/>
          <a:p>
            <a:pPr marL="12700">
              <a:lnSpc>
                <a:spcPct val="100000"/>
              </a:lnSpc>
              <a:spcBef>
                <a:spcPts val="95"/>
              </a:spcBef>
            </a:pPr>
            <a:r>
              <a:rPr sz="2200" spc="-5" dirty="0">
                <a:solidFill>
                  <a:srgbClr val="FFFFFF"/>
                </a:solidFill>
                <a:latin typeface="Century Gothic"/>
                <a:cs typeface="Century Gothic"/>
              </a:rPr>
              <a:t>Technical Assistance</a:t>
            </a:r>
            <a:r>
              <a:rPr sz="2200" spc="-25" dirty="0">
                <a:solidFill>
                  <a:srgbClr val="FFFFFF"/>
                </a:solidFill>
                <a:latin typeface="Century Gothic"/>
                <a:cs typeface="Century Gothic"/>
              </a:rPr>
              <a:t> </a:t>
            </a:r>
            <a:r>
              <a:rPr sz="2200" spc="-10" dirty="0">
                <a:solidFill>
                  <a:srgbClr val="FFFFFF"/>
                </a:solidFill>
                <a:latin typeface="Century Gothic"/>
                <a:cs typeface="Century Gothic"/>
              </a:rPr>
              <a:t>Program</a:t>
            </a:r>
            <a:endParaRPr sz="2200">
              <a:latin typeface="Century Gothic"/>
              <a:cs typeface="Century Gothic"/>
            </a:endParaRPr>
          </a:p>
          <a:p>
            <a:pPr>
              <a:lnSpc>
                <a:spcPct val="100000"/>
              </a:lnSpc>
            </a:pPr>
            <a:endParaRPr sz="2700">
              <a:latin typeface="Times New Roman"/>
              <a:cs typeface="Times New Roman"/>
            </a:endParaRPr>
          </a:p>
          <a:p>
            <a:pPr marL="12700">
              <a:lnSpc>
                <a:spcPct val="100000"/>
              </a:lnSpc>
              <a:spcBef>
                <a:spcPts val="2110"/>
              </a:spcBef>
            </a:pPr>
            <a:r>
              <a:rPr sz="2200" spc="-10" dirty="0">
                <a:solidFill>
                  <a:srgbClr val="FFFFFF"/>
                </a:solidFill>
                <a:latin typeface="Century Gothic"/>
                <a:cs typeface="Century Gothic"/>
              </a:rPr>
              <a:t>Ombudsman</a:t>
            </a:r>
            <a:endParaRPr sz="2200">
              <a:latin typeface="Century Gothic"/>
              <a:cs typeface="Century Gothic"/>
            </a:endParaRPr>
          </a:p>
          <a:p>
            <a:pPr>
              <a:lnSpc>
                <a:spcPct val="100000"/>
              </a:lnSpc>
            </a:pPr>
            <a:endParaRPr sz="2700">
              <a:latin typeface="Times New Roman"/>
              <a:cs typeface="Times New Roman"/>
            </a:endParaRPr>
          </a:p>
          <a:p>
            <a:pPr marL="12700">
              <a:lnSpc>
                <a:spcPct val="100000"/>
              </a:lnSpc>
              <a:spcBef>
                <a:spcPts val="2115"/>
              </a:spcBef>
            </a:pPr>
            <a:r>
              <a:rPr sz="2200" spc="-5" dirty="0">
                <a:solidFill>
                  <a:srgbClr val="FFFFFF"/>
                </a:solidFill>
                <a:latin typeface="Century Gothic"/>
                <a:cs typeface="Century Gothic"/>
              </a:rPr>
              <a:t>Compliance Advisory</a:t>
            </a:r>
            <a:r>
              <a:rPr sz="2200" spc="-15" dirty="0">
                <a:solidFill>
                  <a:srgbClr val="FFFFFF"/>
                </a:solidFill>
                <a:latin typeface="Century Gothic"/>
                <a:cs typeface="Century Gothic"/>
              </a:rPr>
              <a:t> </a:t>
            </a:r>
            <a:r>
              <a:rPr sz="2200" spc="-5" dirty="0">
                <a:solidFill>
                  <a:srgbClr val="FFFFFF"/>
                </a:solidFill>
                <a:latin typeface="Century Gothic"/>
                <a:cs typeface="Century Gothic"/>
              </a:rPr>
              <a:t>Panel</a:t>
            </a:r>
            <a:endParaRPr sz="2200">
              <a:latin typeface="Century Gothic"/>
              <a:cs typeface="Century Gothic"/>
            </a:endParaRPr>
          </a:p>
        </p:txBody>
      </p:sp>
      <p:sp>
        <p:nvSpPr>
          <p:cNvPr id="16" name="object 16"/>
          <p:cNvSpPr/>
          <p:nvPr/>
        </p:nvSpPr>
        <p:spPr>
          <a:xfrm>
            <a:off x="19811" y="403860"/>
            <a:ext cx="3032760" cy="1126235"/>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78235" y="2649727"/>
            <a:ext cx="7732395" cy="3548379"/>
          </a:xfrm>
          <a:prstGeom prst="rect">
            <a:avLst/>
          </a:prstGeom>
        </p:spPr>
        <p:txBody>
          <a:bodyPr vert="horz" wrap="square" lIns="0" tIns="12065" rIns="0" bIns="0" rtlCol="0">
            <a:spAutoFit/>
          </a:bodyPr>
          <a:lstStyle/>
          <a:p>
            <a:pPr marL="241300" indent="-228600">
              <a:lnSpc>
                <a:spcPct val="100000"/>
              </a:lnSpc>
              <a:spcBef>
                <a:spcPts val="95"/>
              </a:spcBef>
              <a:buClr>
                <a:srgbClr val="FFFFFF"/>
              </a:buClr>
              <a:buFont typeface="Arial"/>
              <a:buChar char="•"/>
              <a:tabLst>
                <a:tab pos="240665" algn="l"/>
                <a:tab pos="241300" algn="l"/>
              </a:tabLst>
            </a:pPr>
            <a:r>
              <a:rPr sz="2200" b="1" spc="-25" dirty="0">
                <a:solidFill>
                  <a:srgbClr val="FFFFFF"/>
                </a:solidFill>
                <a:latin typeface="Arial"/>
                <a:cs typeface="Arial"/>
              </a:rPr>
              <a:t>Technical </a:t>
            </a:r>
            <a:r>
              <a:rPr sz="2200" b="1" spc="-5" dirty="0">
                <a:solidFill>
                  <a:srgbClr val="FFFFFF"/>
                </a:solidFill>
                <a:latin typeface="Arial"/>
                <a:cs typeface="Arial"/>
              </a:rPr>
              <a:t>Assistance</a:t>
            </a:r>
            <a:r>
              <a:rPr sz="2200" b="1" spc="-20" dirty="0">
                <a:solidFill>
                  <a:srgbClr val="FFFFFF"/>
                </a:solidFill>
                <a:latin typeface="Arial"/>
                <a:cs typeface="Arial"/>
              </a:rPr>
              <a:t> </a:t>
            </a:r>
            <a:r>
              <a:rPr sz="2200" b="1" spc="-5" dirty="0">
                <a:solidFill>
                  <a:srgbClr val="FFFFFF"/>
                </a:solidFill>
                <a:latin typeface="Arial"/>
                <a:cs typeface="Arial"/>
              </a:rPr>
              <a:t>Component</a:t>
            </a:r>
            <a:endParaRPr sz="2200">
              <a:latin typeface="Arial"/>
              <a:cs typeface="Arial"/>
            </a:endParaRPr>
          </a:p>
          <a:p>
            <a:pPr>
              <a:lnSpc>
                <a:spcPct val="100000"/>
              </a:lnSpc>
              <a:spcBef>
                <a:spcPts val="10"/>
              </a:spcBef>
              <a:buClr>
                <a:srgbClr val="FFFFFF"/>
              </a:buClr>
              <a:buFont typeface="Arial"/>
              <a:buChar char="•"/>
            </a:pPr>
            <a:endParaRPr sz="2950">
              <a:latin typeface="Times New Roman"/>
              <a:cs typeface="Times New Roman"/>
            </a:endParaRPr>
          </a:p>
          <a:p>
            <a:pPr marL="241300" marR="232410" indent="-228600">
              <a:lnSpc>
                <a:spcPts val="2380"/>
              </a:lnSpc>
              <a:buFont typeface="Arial"/>
              <a:buChar char="•"/>
              <a:tabLst>
                <a:tab pos="240665" algn="l"/>
                <a:tab pos="241300" algn="l"/>
              </a:tabLst>
            </a:pPr>
            <a:r>
              <a:rPr sz="2200" b="1" spc="-5" dirty="0">
                <a:solidFill>
                  <a:srgbClr val="FFFFFF"/>
                </a:solidFill>
                <a:latin typeface="Arial"/>
                <a:cs typeface="Arial"/>
              </a:rPr>
              <a:t>Located in the non-regulatory state agency to alleviate  clients fears of enforcement in seeking</a:t>
            </a:r>
            <a:r>
              <a:rPr sz="2200" b="1" spc="110" dirty="0">
                <a:solidFill>
                  <a:srgbClr val="FFFFFF"/>
                </a:solidFill>
                <a:latin typeface="Arial"/>
                <a:cs typeface="Arial"/>
              </a:rPr>
              <a:t> </a:t>
            </a:r>
            <a:r>
              <a:rPr sz="2200" b="1" spc="-5" dirty="0">
                <a:solidFill>
                  <a:srgbClr val="FFFFFF"/>
                </a:solidFill>
                <a:latin typeface="Arial"/>
                <a:cs typeface="Arial"/>
              </a:rPr>
              <a:t>assistance</a:t>
            </a:r>
            <a:endParaRPr sz="2200">
              <a:latin typeface="Arial"/>
              <a:cs typeface="Arial"/>
            </a:endParaRPr>
          </a:p>
          <a:p>
            <a:pPr>
              <a:lnSpc>
                <a:spcPct val="100000"/>
              </a:lnSpc>
              <a:spcBef>
                <a:spcPts val="35"/>
              </a:spcBef>
              <a:buClr>
                <a:srgbClr val="FFFFFF"/>
              </a:buClr>
              <a:buFont typeface="Arial"/>
              <a:buChar char="•"/>
            </a:pPr>
            <a:endParaRPr sz="2650">
              <a:latin typeface="Times New Roman"/>
              <a:cs typeface="Times New Roman"/>
            </a:endParaRPr>
          </a:p>
          <a:p>
            <a:pPr marL="241300" indent="-228600">
              <a:lnSpc>
                <a:spcPct val="100000"/>
              </a:lnSpc>
              <a:buFont typeface="Arial"/>
              <a:buChar char="•"/>
              <a:tabLst>
                <a:tab pos="240665" algn="l"/>
                <a:tab pos="241300" algn="l"/>
              </a:tabLst>
            </a:pPr>
            <a:r>
              <a:rPr sz="2200" b="1" spc="-5" dirty="0">
                <a:solidFill>
                  <a:srgbClr val="FFFFFF"/>
                </a:solidFill>
                <a:latin typeface="Arial"/>
                <a:cs typeface="Arial"/>
              </a:rPr>
              <a:t>Free and</a:t>
            </a:r>
            <a:r>
              <a:rPr sz="2200" b="1" spc="20" dirty="0">
                <a:solidFill>
                  <a:srgbClr val="FFFFFF"/>
                </a:solidFill>
                <a:latin typeface="Arial"/>
                <a:cs typeface="Arial"/>
              </a:rPr>
              <a:t> </a:t>
            </a:r>
            <a:r>
              <a:rPr sz="2200" b="1" spc="-5" dirty="0">
                <a:solidFill>
                  <a:srgbClr val="FFFFFF"/>
                </a:solidFill>
                <a:latin typeface="Arial"/>
                <a:cs typeface="Arial"/>
              </a:rPr>
              <a:t>confidential</a:t>
            </a:r>
            <a:endParaRPr sz="2200">
              <a:latin typeface="Arial"/>
              <a:cs typeface="Arial"/>
            </a:endParaRPr>
          </a:p>
          <a:p>
            <a:pPr marL="3028315">
              <a:lnSpc>
                <a:spcPct val="100000"/>
              </a:lnSpc>
              <a:spcBef>
                <a:spcPts val="700"/>
              </a:spcBef>
            </a:pPr>
            <a:r>
              <a:rPr sz="2400" b="1" u="heavy" spc="-5" dirty="0">
                <a:solidFill>
                  <a:srgbClr val="DF2D28"/>
                </a:solidFill>
                <a:uFill>
                  <a:solidFill>
                    <a:srgbClr val="DF2D28"/>
                  </a:solidFill>
                </a:uFill>
                <a:latin typeface="Arial"/>
                <a:cs typeface="Arial"/>
              </a:rPr>
              <a:t>The</a:t>
            </a:r>
            <a:r>
              <a:rPr sz="2400" b="1" u="heavy" spc="-15" dirty="0">
                <a:solidFill>
                  <a:srgbClr val="DF2D28"/>
                </a:solidFill>
                <a:uFill>
                  <a:solidFill>
                    <a:srgbClr val="DF2D28"/>
                  </a:solidFill>
                </a:uFill>
                <a:latin typeface="Arial"/>
                <a:cs typeface="Arial"/>
              </a:rPr>
              <a:t> </a:t>
            </a:r>
            <a:r>
              <a:rPr sz="2400" b="1" u="heavy" dirty="0">
                <a:solidFill>
                  <a:srgbClr val="DF2D28"/>
                </a:solidFill>
                <a:uFill>
                  <a:solidFill>
                    <a:srgbClr val="DF2D28"/>
                  </a:solidFill>
                </a:uFill>
                <a:latin typeface="Arial"/>
                <a:cs typeface="Arial"/>
              </a:rPr>
              <a:t>Goal:</a:t>
            </a:r>
            <a:endParaRPr sz="2400">
              <a:latin typeface="Arial"/>
              <a:cs typeface="Arial"/>
            </a:endParaRPr>
          </a:p>
          <a:p>
            <a:pPr marL="143510" marR="5080" algn="ctr">
              <a:lnSpc>
                <a:spcPts val="2380"/>
              </a:lnSpc>
              <a:spcBef>
                <a:spcPts val="545"/>
              </a:spcBef>
            </a:pPr>
            <a:r>
              <a:rPr sz="2200" b="1" i="1" spc="-5" dirty="0">
                <a:solidFill>
                  <a:srgbClr val="81BA42"/>
                </a:solidFill>
                <a:latin typeface="Arial"/>
                <a:cs typeface="Arial"/>
              </a:rPr>
              <a:t>Reduce the regulatory burden on small businesses while  protecting the environment through education &amp;  compliance</a:t>
            </a:r>
            <a:r>
              <a:rPr sz="2200" b="1" i="1" spc="10" dirty="0">
                <a:solidFill>
                  <a:srgbClr val="81BA42"/>
                </a:solidFill>
                <a:latin typeface="Arial"/>
                <a:cs typeface="Arial"/>
              </a:rPr>
              <a:t> </a:t>
            </a:r>
            <a:r>
              <a:rPr sz="2200" b="1" i="1" spc="-5" dirty="0">
                <a:solidFill>
                  <a:srgbClr val="81BA42"/>
                </a:solidFill>
                <a:latin typeface="Arial"/>
                <a:cs typeface="Arial"/>
              </a:rPr>
              <a:t>assistance.</a:t>
            </a:r>
            <a:endParaRPr sz="2200">
              <a:latin typeface="Arial"/>
              <a:cs typeface="Arial"/>
            </a:endParaRPr>
          </a:p>
        </p:txBody>
      </p:sp>
      <p:sp>
        <p:nvSpPr>
          <p:cNvPr id="3" name="object 3"/>
          <p:cNvSpPr txBox="1">
            <a:spLocks noGrp="1"/>
          </p:cNvSpPr>
          <p:nvPr>
            <p:ph type="title"/>
          </p:nvPr>
        </p:nvSpPr>
        <p:spPr>
          <a:xfrm>
            <a:off x="1394618" y="1237509"/>
            <a:ext cx="6428740" cy="1122680"/>
          </a:xfrm>
          <a:prstGeom prst="rect">
            <a:avLst/>
          </a:prstGeom>
        </p:spPr>
        <p:txBody>
          <a:bodyPr vert="horz" wrap="square" lIns="0" tIns="12700" rIns="0" bIns="0" rtlCol="0">
            <a:spAutoFit/>
          </a:bodyPr>
          <a:lstStyle/>
          <a:p>
            <a:pPr marL="1037590" marR="5080" indent="-1025525">
              <a:lnSpc>
                <a:spcPct val="100000"/>
              </a:lnSpc>
              <a:spcBef>
                <a:spcPts val="100"/>
              </a:spcBef>
            </a:pPr>
            <a:r>
              <a:rPr b="1" spc="-5" dirty="0">
                <a:solidFill>
                  <a:srgbClr val="31C6A9"/>
                </a:solidFill>
                <a:latin typeface="Century Gothic"/>
                <a:cs typeface="Century Gothic"/>
              </a:rPr>
              <a:t>Small Business Environmental  </a:t>
            </a:r>
            <a:r>
              <a:rPr b="1" dirty="0">
                <a:solidFill>
                  <a:srgbClr val="31C6A9"/>
                </a:solidFill>
                <a:latin typeface="Century Gothic"/>
                <a:cs typeface="Century Gothic"/>
              </a:rPr>
              <a:t>Assistance</a:t>
            </a:r>
            <a:r>
              <a:rPr b="1" spc="-15" dirty="0">
                <a:solidFill>
                  <a:srgbClr val="31C6A9"/>
                </a:solidFill>
                <a:latin typeface="Century Gothic"/>
                <a:cs typeface="Century Gothic"/>
              </a:rPr>
              <a:t> </a:t>
            </a:r>
            <a:r>
              <a:rPr b="1" spc="-5" dirty="0">
                <a:solidFill>
                  <a:srgbClr val="31C6A9"/>
                </a:solidFill>
                <a:latin typeface="Century Gothic"/>
                <a:cs typeface="Century Gothic"/>
              </a:rPr>
              <a:t>Program</a:t>
            </a:r>
          </a:p>
        </p:txBody>
      </p:sp>
      <p:sp>
        <p:nvSpPr>
          <p:cNvPr id="4" name="object 4"/>
          <p:cNvSpPr/>
          <p:nvPr/>
        </p:nvSpPr>
        <p:spPr>
          <a:xfrm>
            <a:off x="4991100" y="192023"/>
            <a:ext cx="3364991" cy="950975"/>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971998" rIns="0" bIns="0" rtlCol="0">
            <a:spAutoFit/>
          </a:bodyPr>
          <a:lstStyle/>
          <a:p>
            <a:pPr marL="1649095" marR="5080" indent="-599440">
              <a:lnSpc>
                <a:spcPts val="3890"/>
              </a:lnSpc>
              <a:spcBef>
                <a:spcPts val="585"/>
              </a:spcBef>
            </a:pPr>
            <a:r>
              <a:rPr spc="-5" dirty="0">
                <a:solidFill>
                  <a:srgbClr val="FFFFFF"/>
                </a:solidFill>
                <a:latin typeface="Century Gothic"/>
                <a:cs typeface="Century Gothic"/>
              </a:rPr>
              <a:t>SMALL BUSINESS ENVIRONMENTAL  ASSISTANCE PROGRAM’S</a:t>
            </a:r>
            <a:r>
              <a:rPr spc="-60" dirty="0">
                <a:solidFill>
                  <a:srgbClr val="FFFFFF"/>
                </a:solidFill>
                <a:latin typeface="Century Gothic"/>
                <a:cs typeface="Century Gothic"/>
              </a:rPr>
              <a:t> </a:t>
            </a:r>
            <a:r>
              <a:rPr spc="-5" dirty="0">
                <a:solidFill>
                  <a:srgbClr val="FFFFFF"/>
                </a:solidFill>
                <a:latin typeface="Century Gothic"/>
                <a:cs typeface="Century Gothic"/>
              </a:rPr>
              <a:t>ROLE</a:t>
            </a:r>
          </a:p>
        </p:txBody>
      </p:sp>
      <p:sp>
        <p:nvSpPr>
          <p:cNvPr id="3" name="object 3"/>
          <p:cNvSpPr txBox="1"/>
          <p:nvPr/>
        </p:nvSpPr>
        <p:spPr>
          <a:xfrm>
            <a:off x="673100" y="2192527"/>
            <a:ext cx="7712709" cy="3686810"/>
          </a:xfrm>
          <a:prstGeom prst="rect">
            <a:avLst/>
          </a:prstGeom>
        </p:spPr>
        <p:txBody>
          <a:bodyPr vert="horz" wrap="square" lIns="0" tIns="47625" rIns="0" bIns="0" rtlCol="0">
            <a:spAutoFit/>
          </a:bodyPr>
          <a:lstStyle/>
          <a:p>
            <a:pPr marL="12700" marR="5080">
              <a:lnSpc>
                <a:spcPts val="2160"/>
              </a:lnSpc>
              <a:spcBef>
                <a:spcPts val="375"/>
              </a:spcBef>
            </a:pPr>
            <a:r>
              <a:rPr sz="2000" b="1" dirty="0">
                <a:solidFill>
                  <a:srgbClr val="81BA42"/>
                </a:solidFill>
                <a:latin typeface="Century Gothic"/>
                <a:cs typeface="Century Gothic"/>
              </a:rPr>
              <a:t>Provide </a:t>
            </a:r>
            <a:r>
              <a:rPr sz="2000" b="1" spc="-5" dirty="0">
                <a:solidFill>
                  <a:srgbClr val="81BA42"/>
                </a:solidFill>
                <a:latin typeface="Century Gothic"/>
                <a:cs typeface="Century Gothic"/>
              </a:rPr>
              <a:t>technical guidance, materials, and assistance to small  businesses</a:t>
            </a:r>
            <a:r>
              <a:rPr sz="2000" b="1" spc="-35" dirty="0">
                <a:solidFill>
                  <a:srgbClr val="81BA42"/>
                </a:solidFill>
                <a:latin typeface="Century Gothic"/>
                <a:cs typeface="Century Gothic"/>
              </a:rPr>
              <a:t> </a:t>
            </a:r>
            <a:r>
              <a:rPr sz="2000" b="1" dirty="0">
                <a:solidFill>
                  <a:srgbClr val="81BA42"/>
                </a:solidFill>
                <a:latin typeface="Century Gothic"/>
                <a:cs typeface="Century Gothic"/>
              </a:rPr>
              <a:t>on:</a:t>
            </a:r>
            <a:endParaRPr sz="2000">
              <a:latin typeface="Century Gothic"/>
              <a:cs typeface="Century Gothic"/>
            </a:endParaRPr>
          </a:p>
          <a:p>
            <a:pPr marL="241300" indent="-228600">
              <a:lnSpc>
                <a:spcPct val="100000"/>
              </a:lnSpc>
              <a:spcBef>
                <a:spcPts val="710"/>
              </a:spcBef>
              <a:buFont typeface="Wingdings"/>
              <a:buChar char=""/>
              <a:tabLst>
                <a:tab pos="241300" algn="l"/>
              </a:tabLst>
            </a:pPr>
            <a:r>
              <a:rPr sz="2000" dirty="0">
                <a:solidFill>
                  <a:srgbClr val="FD801A"/>
                </a:solidFill>
                <a:latin typeface="Century Gothic"/>
                <a:cs typeface="Century Gothic"/>
              </a:rPr>
              <a:t>Applicable</a:t>
            </a:r>
            <a:r>
              <a:rPr sz="2000" spc="-40" dirty="0">
                <a:solidFill>
                  <a:srgbClr val="FD801A"/>
                </a:solidFill>
                <a:latin typeface="Century Gothic"/>
                <a:cs typeface="Century Gothic"/>
              </a:rPr>
              <a:t> </a:t>
            </a:r>
            <a:r>
              <a:rPr sz="2000" dirty="0">
                <a:solidFill>
                  <a:srgbClr val="FD801A"/>
                </a:solidFill>
                <a:latin typeface="Century Gothic"/>
                <a:cs typeface="Century Gothic"/>
              </a:rPr>
              <a:t>requirements</a:t>
            </a:r>
            <a:endParaRPr sz="2000">
              <a:latin typeface="Century Gothic"/>
              <a:cs typeface="Century Gothic"/>
            </a:endParaRPr>
          </a:p>
          <a:p>
            <a:pPr marL="241300" marR="217170" indent="-228600">
              <a:lnSpc>
                <a:spcPts val="2160"/>
              </a:lnSpc>
              <a:spcBef>
                <a:spcPts val="1040"/>
              </a:spcBef>
              <a:buFont typeface="Wingdings"/>
              <a:buChar char=""/>
              <a:tabLst>
                <a:tab pos="241300" algn="l"/>
              </a:tabLst>
            </a:pPr>
            <a:r>
              <a:rPr sz="2000" dirty="0">
                <a:solidFill>
                  <a:srgbClr val="FD801A"/>
                </a:solidFill>
                <a:latin typeface="Century Gothic"/>
                <a:cs typeface="Century Gothic"/>
              </a:rPr>
              <a:t>General and </a:t>
            </a:r>
            <a:r>
              <a:rPr sz="2000" spc="-5" dirty="0">
                <a:solidFill>
                  <a:srgbClr val="FD801A"/>
                </a:solidFill>
                <a:latin typeface="Century Gothic"/>
                <a:cs typeface="Century Gothic"/>
              </a:rPr>
              <a:t>sector-specific </a:t>
            </a:r>
            <a:r>
              <a:rPr sz="2000" dirty="0">
                <a:solidFill>
                  <a:srgbClr val="FD801A"/>
                </a:solidFill>
                <a:latin typeface="Century Gothic"/>
                <a:cs typeface="Century Gothic"/>
              </a:rPr>
              <a:t>notices </a:t>
            </a:r>
            <a:r>
              <a:rPr sz="2000" spc="-5" dirty="0">
                <a:solidFill>
                  <a:srgbClr val="FD801A"/>
                </a:solidFill>
                <a:latin typeface="Century Gothic"/>
                <a:cs typeface="Century Gothic"/>
              </a:rPr>
              <a:t>of </a:t>
            </a:r>
            <a:r>
              <a:rPr sz="2000" dirty="0">
                <a:solidFill>
                  <a:srgbClr val="FD801A"/>
                </a:solidFill>
                <a:latin typeface="Century Gothic"/>
                <a:cs typeface="Century Gothic"/>
              </a:rPr>
              <a:t>upcoming rules and  regulations</a:t>
            </a:r>
            <a:endParaRPr sz="2000">
              <a:latin typeface="Century Gothic"/>
              <a:cs typeface="Century Gothic"/>
            </a:endParaRPr>
          </a:p>
          <a:p>
            <a:pPr marL="241300" indent="-228600">
              <a:lnSpc>
                <a:spcPct val="100000"/>
              </a:lnSpc>
              <a:spcBef>
                <a:spcPts val="725"/>
              </a:spcBef>
              <a:buFont typeface="Wingdings"/>
              <a:buChar char=""/>
              <a:tabLst>
                <a:tab pos="241300" algn="l"/>
              </a:tabLst>
            </a:pPr>
            <a:r>
              <a:rPr sz="2000" dirty="0">
                <a:solidFill>
                  <a:srgbClr val="FD801A"/>
                </a:solidFill>
                <a:latin typeface="Century Gothic"/>
                <a:cs typeface="Century Gothic"/>
              </a:rPr>
              <a:t>Rights </a:t>
            </a:r>
            <a:r>
              <a:rPr sz="2000" spc="-5" dirty="0">
                <a:solidFill>
                  <a:srgbClr val="FD801A"/>
                </a:solidFill>
                <a:latin typeface="Century Gothic"/>
                <a:cs typeface="Century Gothic"/>
              </a:rPr>
              <a:t>of </a:t>
            </a:r>
            <a:r>
              <a:rPr sz="2000" dirty="0">
                <a:solidFill>
                  <a:srgbClr val="FD801A"/>
                </a:solidFill>
                <a:latin typeface="Century Gothic"/>
                <a:cs typeface="Century Gothic"/>
              </a:rPr>
              <a:t>small</a:t>
            </a:r>
            <a:r>
              <a:rPr sz="2000" spc="-60" dirty="0">
                <a:solidFill>
                  <a:srgbClr val="FD801A"/>
                </a:solidFill>
                <a:latin typeface="Century Gothic"/>
                <a:cs typeface="Century Gothic"/>
              </a:rPr>
              <a:t> </a:t>
            </a:r>
            <a:r>
              <a:rPr sz="2000" dirty="0">
                <a:solidFill>
                  <a:srgbClr val="FD801A"/>
                </a:solidFill>
                <a:latin typeface="Century Gothic"/>
                <a:cs typeface="Century Gothic"/>
              </a:rPr>
              <a:t>businesses</a:t>
            </a:r>
            <a:endParaRPr sz="2000">
              <a:latin typeface="Century Gothic"/>
              <a:cs typeface="Century Gothic"/>
            </a:endParaRPr>
          </a:p>
          <a:p>
            <a:pPr marL="241300" indent="-228600">
              <a:lnSpc>
                <a:spcPct val="100000"/>
              </a:lnSpc>
              <a:spcBef>
                <a:spcPts val="755"/>
              </a:spcBef>
              <a:buFont typeface="Wingdings"/>
              <a:buChar char=""/>
              <a:tabLst>
                <a:tab pos="241300" algn="l"/>
              </a:tabLst>
            </a:pPr>
            <a:r>
              <a:rPr sz="2000" dirty="0">
                <a:solidFill>
                  <a:srgbClr val="FD801A"/>
                </a:solidFill>
                <a:latin typeface="Century Gothic"/>
                <a:cs typeface="Century Gothic"/>
              </a:rPr>
              <a:t>Compliance methods and control</a:t>
            </a:r>
            <a:r>
              <a:rPr sz="2000" spc="-95" dirty="0">
                <a:solidFill>
                  <a:srgbClr val="FD801A"/>
                </a:solidFill>
                <a:latin typeface="Century Gothic"/>
                <a:cs typeface="Century Gothic"/>
              </a:rPr>
              <a:t> </a:t>
            </a:r>
            <a:r>
              <a:rPr sz="2000" dirty="0">
                <a:solidFill>
                  <a:srgbClr val="FD801A"/>
                </a:solidFill>
                <a:latin typeface="Century Gothic"/>
                <a:cs typeface="Century Gothic"/>
              </a:rPr>
              <a:t>technologies</a:t>
            </a:r>
            <a:endParaRPr sz="2000">
              <a:latin typeface="Century Gothic"/>
              <a:cs typeface="Century Gothic"/>
            </a:endParaRPr>
          </a:p>
          <a:p>
            <a:pPr marL="241300" indent="-228600">
              <a:lnSpc>
                <a:spcPct val="100000"/>
              </a:lnSpc>
              <a:spcBef>
                <a:spcPts val="770"/>
              </a:spcBef>
              <a:buFont typeface="Wingdings"/>
              <a:buChar char=""/>
              <a:tabLst>
                <a:tab pos="241300" algn="l"/>
              </a:tabLst>
            </a:pPr>
            <a:r>
              <a:rPr sz="2000" dirty="0">
                <a:solidFill>
                  <a:srgbClr val="FD801A"/>
                </a:solidFill>
                <a:latin typeface="Century Gothic"/>
                <a:cs typeface="Century Gothic"/>
              </a:rPr>
              <a:t>Pollution and release</a:t>
            </a:r>
            <a:r>
              <a:rPr sz="2000" spc="-85" dirty="0">
                <a:solidFill>
                  <a:srgbClr val="FD801A"/>
                </a:solidFill>
                <a:latin typeface="Century Gothic"/>
                <a:cs typeface="Century Gothic"/>
              </a:rPr>
              <a:t> </a:t>
            </a:r>
            <a:r>
              <a:rPr sz="2000" dirty="0">
                <a:solidFill>
                  <a:srgbClr val="FD801A"/>
                </a:solidFill>
                <a:latin typeface="Century Gothic"/>
                <a:cs typeface="Century Gothic"/>
              </a:rPr>
              <a:t>prevention</a:t>
            </a:r>
            <a:endParaRPr sz="2000">
              <a:latin typeface="Century Gothic"/>
              <a:cs typeface="Century Gothic"/>
            </a:endParaRPr>
          </a:p>
          <a:p>
            <a:pPr marL="241300" indent="-228600">
              <a:lnSpc>
                <a:spcPct val="100000"/>
              </a:lnSpc>
              <a:spcBef>
                <a:spcPts val="755"/>
              </a:spcBef>
              <a:buFont typeface="Wingdings"/>
              <a:buChar char=""/>
              <a:tabLst>
                <a:tab pos="241300" algn="l"/>
              </a:tabLst>
            </a:pPr>
            <a:r>
              <a:rPr sz="2000" spc="-5" dirty="0">
                <a:solidFill>
                  <a:srgbClr val="FD801A"/>
                </a:solidFill>
                <a:latin typeface="Century Gothic"/>
                <a:cs typeface="Century Gothic"/>
              </a:rPr>
              <a:t>Permitting guidance </a:t>
            </a:r>
            <a:r>
              <a:rPr sz="2000" dirty="0">
                <a:solidFill>
                  <a:srgbClr val="FD801A"/>
                </a:solidFill>
                <a:latin typeface="Century Gothic"/>
                <a:cs typeface="Century Gothic"/>
              </a:rPr>
              <a:t>and</a:t>
            </a:r>
            <a:r>
              <a:rPr sz="2000" spc="-40" dirty="0">
                <a:solidFill>
                  <a:srgbClr val="FD801A"/>
                </a:solidFill>
                <a:latin typeface="Century Gothic"/>
                <a:cs typeface="Century Gothic"/>
              </a:rPr>
              <a:t> </a:t>
            </a:r>
            <a:r>
              <a:rPr sz="2000" dirty="0">
                <a:solidFill>
                  <a:srgbClr val="FD801A"/>
                </a:solidFill>
                <a:latin typeface="Century Gothic"/>
                <a:cs typeface="Century Gothic"/>
              </a:rPr>
              <a:t>assistance</a:t>
            </a:r>
            <a:endParaRPr sz="2000">
              <a:latin typeface="Century Gothic"/>
              <a:cs typeface="Century Gothic"/>
            </a:endParaRPr>
          </a:p>
          <a:p>
            <a:pPr marL="241300" indent="-228600">
              <a:lnSpc>
                <a:spcPct val="100000"/>
              </a:lnSpc>
              <a:spcBef>
                <a:spcPts val="755"/>
              </a:spcBef>
              <a:buFont typeface="Wingdings"/>
              <a:buChar char=""/>
              <a:tabLst>
                <a:tab pos="241300" algn="l"/>
              </a:tabLst>
            </a:pPr>
            <a:r>
              <a:rPr sz="2000" dirty="0">
                <a:solidFill>
                  <a:srgbClr val="FD801A"/>
                </a:solidFill>
                <a:latin typeface="Century Gothic"/>
                <a:cs typeface="Century Gothic"/>
              </a:rPr>
              <a:t>Refer small businesses </a:t>
            </a:r>
            <a:r>
              <a:rPr sz="2000" spc="5" dirty="0">
                <a:solidFill>
                  <a:srgbClr val="FD801A"/>
                </a:solidFill>
                <a:latin typeface="Century Gothic"/>
                <a:cs typeface="Century Gothic"/>
              </a:rPr>
              <a:t>to </a:t>
            </a:r>
            <a:r>
              <a:rPr sz="2000" spc="-5" dirty="0">
                <a:solidFill>
                  <a:srgbClr val="FD801A"/>
                </a:solidFill>
                <a:latin typeface="Century Gothic"/>
                <a:cs typeface="Century Gothic"/>
              </a:rPr>
              <a:t>appropriate</a:t>
            </a:r>
            <a:r>
              <a:rPr sz="2000" spc="-170" dirty="0">
                <a:solidFill>
                  <a:srgbClr val="FD801A"/>
                </a:solidFill>
                <a:latin typeface="Century Gothic"/>
                <a:cs typeface="Century Gothic"/>
              </a:rPr>
              <a:t> </a:t>
            </a:r>
            <a:r>
              <a:rPr sz="2000" spc="-5" dirty="0">
                <a:solidFill>
                  <a:srgbClr val="FD801A"/>
                </a:solidFill>
                <a:latin typeface="Century Gothic"/>
                <a:cs typeface="Century Gothic"/>
              </a:rPr>
              <a:t>specialists</a:t>
            </a:r>
            <a:endParaRPr sz="2000">
              <a:latin typeface="Century Gothic"/>
              <a:cs typeface="Century Gothic"/>
            </a:endParaRPr>
          </a:p>
        </p:txBody>
      </p:sp>
      <p:sp>
        <p:nvSpPr>
          <p:cNvPr id="4" name="object 4"/>
          <p:cNvSpPr/>
          <p:nvPr/>
        </p:nvSpPr>
        <p:spPr>
          <a:xfrm>
            <a:off x="5184647" y="152400"/>
            <a:ext cx="3364991" cy="95249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705600" y="5841491"/>
            <a:ext cx="2278379" cy="844295"/>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13452" y="1286179"/>
            <a:ext cx="3877310" cy="1183005"/>
          </a:xfrm>
          <a:prstGeom prst="rect">
            <a:avLst/>
          </a:prstGeom>
        </p:spPr>
        <p:txBody>
          <a:bodyPr vert="horz" wrap="square" lIns="0" tIns="81280" rIns="0" bIns="0" rtlCol="0">
            <a:spAutoFit/>
          </a:bodyPr>
          <a:lstStyle/>
          <a:p>
            <a:pPr marL="486409" marR="5080" indent="-474345">
              <a:lnSpc>
                <a:spcPts val="4320"/>
              </a:lnSpc>
              <a:spcBef>
                <a:spcPts val="640"/>
              </a:spcBef>
            </a:pPr>
            <a:r>
              <a:rPr sz="4000" spc="-10" dirty="0">
                <a:solidFill>
                  <a:srgbClr val="FFFFFF"/>
                </a:solidFill>
                <a:latin typeface="Century Gothic"/>
                <a:cs typeface="Century Gothic"/>
              </a:rPr>
              <a:t>SMALL </a:t>
            </a:r>
            <a:r>
              <a:rPr sz="4000" spc="-5" dirty="0">
                <a:solidFill>
                  <a:srgbClr val="FFFFFF"/>
                </a:solidFill>
                <a:latin typeface="Century Gothic"/>
                <a:cs typeface="Century Gothic"/>
              </a:rPr>
              <a:t>BUSINESS  </a:t>
            </a:r>
            <a:r>
              <a:rPr sz="4000" spc="-10" dirty="0">
                <a:solidFill>
                  <a:srgbClr val="FFFFFF"/>
                </a:solidFill>
                <a:latin typeface="Century Gothic"/>
                <a:cs typeface="Century Gothic"/>
              </a:rPr>
              <a:t>O</a:t>
            </a:r>
            <a:r>
              <a:rPr sz="4000" spc="-5" dirty="0">
                <a:solidFill>
                  <a:srgbClr val="FFFFFF"/>
                </a:solidFill>
                <a:latin typeface="Century Gothic"/>
                <a:cs typeface="Century Gothic"/>
              </a:rPr>
              <a:t>MBUD</a:t>
            </a:r>
            <a:r>
              <a:rPr sz="4000" spc="-10" dirty="0">
                <a:solidFill>
                  <a:srgbClr val="FFFFFF"/>
                </a:solidFill>
                <a:latin typeface="Century Gothic"/>
                <a:cs typeface="Century Gothic"/>
              </a:rPr>
              <a:t>SM</a:t>
            </a:r>
            <a:r>
              <a:rPr sz="4000" spc="-15" dirty="0">
                <a:solidFill>
                  <a:srgbClr val="FFFFFF"/>
                </a:solidFill>
                <a:latin typeface="Century Gothic"/>
                <a:cs typeface="Century Gothic"/>
              </a:rPr>
              <a:t>A</a:t>
            </a:r>
            <a:r>
              <a:rPr sz="4000" spc="-5" dirty="0">
                <a:solidFill>
                  <a:srgbClr val="FFFFFF"/>
                </a:solidFill>
                <a:latin typeface="Century Gothic"/>
                <a:cs typeface="Century Gothic"/>
              </a:rPr>
              <a:t>N</a:t>
            </a:r>
            <a:endParaRPr sz="4000">
              <a:latin typeface="Century Gothic"/>
              <a:cs typeface="Century Gothic"/>
            </a:endParaRPr>
          </a:p>
        </p:txBody>
      </p:sp>
      <p:sp>
        <p:nvSpPr>
          <p:cNvPr id="3" name="object 3"/>
          <p:cNvSpPr/>
          <p:nvPr/>
        </p:nvSpPr>
        <p:spPr>
          <a:xfrm>
            <a:off x="4114800" y="228600"/>
            <a:ext cx="3811524" cy="1271015"/>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993139" y="2505486"/>
            <a:ext cx="7393940" cy="3728720"/>
          </a:xfrm>
          <a:prstGeom prst="rect">
            <a:avLst/>
          </a:prstGeom>
        </p:spPr>
        <p:txBody>
          <a:bodyPr vert="horz" wrap="square" lIns="0" tIns="12700" rIns="0" bIns="0" rtlCol="0">
            <a:spAutoFit/>
          </a:bodyPr>
          <a:lstStyle/>
          <a:p>
            <a:pPr marL="299085" marR="183515" indent="-286385">
              <a:lnSpc>
                <a:spcPct val="150000"/>
              </a:lnSpc>
              <a:spcBef>
                <a:spcPts val="100"/>
              </a:spcBef>
              <a:buFont typeface="Wingdings"/>
              <a:buChar char=""/>
              <a:tabLst>
                <a:tab pos="299720" algn="l"/>
              </a:tabLst>
            </a:pPr>
            <a:r>
              <a:rPr sz="1800" dirty="0">
                <a:solidFill>
                  <a:srgbClr val="FD801A"/>
                </a:solidFill>
                <a:latin typeface="Century Gothic"/>
                <a:cs typeface="Century Gothic"/>
              </a:rPr>
              <a:t>Develop, </a:t>
            </a:r>
            <a:r>
              <a:rPr sz="1800" spc="-5" dirty="0">
                <a:solidFill>
                  <a:srgbClr val="FD801A"/>
                </a:solidFill>
                <a:latin typeface="Century Gothic"/>
                <a:cs typeface="Century Gothic"/>
              </a:rPr>
              <a:t>or </a:t>
            </a:r>
            <a:r>
              <a:rPr sz="1800" dirty="0">
                <a:solidFill>
                  <a:srgbClr val="FD801A"/>
                </a:solidFill>
                <a:latin typeface="Century Gothic"/>
                <a:cs typeface="Century Gothic"/>
              </a:rPr>
              <a:t>review </a:t>
            </a:r>
            <a:r>
              <a:rPr sz="1800" spc="-10" dirty="0">
                <a:solidFill>
                  <a:srgbClr val="FD801A"/>
                </a:solidFill>
                <a:latin typeface="Century Gothic"/>
                <a:cs typeface="Century Gothic"/>
              </a:rPr>
              <a:t>and </a:t>
            </a:r>
            <a:r>
              <a:rPr sz="1800" spc="-5" dirty="0">
                <a:solidFill>
                  <a:srgbClr val="FD801A"/>
                </a:solidFill>
                <a:latin typeface="Century Gothic"/>
                <a:cs typeface="Century Gothic"/>
              </a:rPr>
              <a:t>comment on, pertinent environmental  materials </a:t>
            </a:r>
            <a:r>
              <a:rPr sz="1800" spc="-10" dirty="0">
                <a:solidFill>
                  <a:srgbClr val="FD801A"/>
                </a:solidFill>
                <a:latin typeface="Century Gothic"/>
                <a:cs typeface="Century Gothic"/>
              </a:rPr>
              <a:t>and </a:t>
            </a:r>
            <a:r>
              <a:rPr sz="1800" spc="-5" dirty="0">
                <a:solidFill>
                  <a:srgbClr val="FD801A"/>
                </a:solidFill>
                <a:latin typeface="Century Gothic"/>
                <a:cs typeface="Century Gothic"/>
              </a:rPr>
              <a:t>guidance for small</a:t>
            </a:r>
            <a:r>
              <a:rPr sz="1800" spc="10" dirty="0">
                <a:solidFill>
                  <a:srgbClr val="FD801A"/>
                </a:solidFill>
                <a:latin typeface="Century Gothic"/>
                <a:cs typeface="Century Gothic"/>
              </a:rPr>
              <a:t> </a:t>
            </a:r>
            <a:r>
              <a:rPr sz="1800" spc="-5" dirty="0">
                <a:solidFill>
                  <a:srgbClr val="FD801A"/>
                </a:solidFill>
                <a:latin typeface="Century Gothic"/>
                <a:cs typeface="Century Gothic"/>
              </a:rPr>
              <a:t>businesses</a:t>
            </a:r>
            <a:endParaRPr sz="1800">
              <a:latin typeface="Century Gothic"/>
              <a:cs typeface="Century Gothic"/>
            </a:endParaRPr>
          </a:p>
          <a:p>
            <a:pPr marL="299085" marR="5080" indent="-286385">
              <a:lnSpc>
                <a:spcPct val="150000"/>
              </a:lnSpc>
              <a:buFont typeface="Wingdings"/>
              <a:buChar char=""/>
              <a:tabLst>
                <a:tab pos="299720" algn="l"/>
              </a:tabLst>
            </a:pPr>
            <a:r>
              <a:rPr sz="1800" spc="-5" dirty="0">
                <a:solidFill>
                  <a:srgbClr val="FD801A"/>
                </a:solidFill>
                <a:latin typeface="Century Gothic"/>
                <a:cs typeface="Century Gothic"/>
              </a:rPr>
              <a:t>Disseminate pertinent environmental materials </a:t>
            </a:r>
            <a:r>
              <a:rPr sz="1800" spc="-10" dirty="0">
                <a:solidFill>
                  <a:srgbClr val="FD801A"/>
                </a:solidFill>
                <a:latin typeface="Century Gothic"/>
                <a:cs typeface="Century Gothic"/>
              </a:rPr>
              <a:t>and </a:t>
            </a:r>
            <a:r>
              <a:rPr sz="1800" spc="-5" dirty="0">
                <a:solidFill>
                  <a:srgbClr val="FD801A"/>
                </a:solidFill>
                <a:latin typeface="Century Gothic"/>
                <a:cs typeface="Century Gothic"/>
              </a:rPr>
              <a:t>guidance to  small</a:t>
            </a:r>
            <a:r>
              <a:rPr sz="1800" spc="-15" dirty="0">
                <a:solidFill>
                  <a:srgbClr val="FD801A"/>
                </a:solidFill>
                <a:latin typeface="Century Gothic"/>
                <a:cs typeface="Century Gothic"/>
              </a:rPr>
              <a:t> </a:t>
            </a:r>
            <a:r>
              <a:rPr sz="1800" spc="-5" dirty="0">
                <a:solidFill>
                  <a:srgbClr val="FD801A"/>
                </a:solidFill>
                <a:latin typeface="Century Gothic"/>
                <a:cs typeface="Century Gothic"/>
              </a:rPr>
              <a:t>businesses</a:t>
            </a:r>
            <a:endParaRPr sz="1800">
              <a:latin typeface="Century Gothic"/>
              <a:cs typeface="Century Gothic"/>
            </a:endParaRPr>
          </a:p>
          <a:p>
            <a:pPr marL="299085" marR="878205" indent="-286385">
              <a:lnSpc>
                <a:spcPct val="150000"/>
              </a:lnSpc>
              <a:buFont typeface="Wingdings"/>
              <a:buChar char=""/>
              <a:tabLst>
                <a:tab pos="299720" algn="l"/>
              </a:tabLst>
            </a:pPr>
            <a:r>
              <a:rPr sz="1800" spc="-5" dirty="0">
                <a:solidFill>
                  <a:srgbClr val="FD801A"/>
                </a:solidFill>
                <a:latin typeface="Century Gothic"/>
                <a:cs typeface="Century Gothic"/>
              </a:rPr>
              <a:t>Make recommendations to regulators about regulations  </a:t>
            </a:r>
            <a:r>
              <a:rPr sz="1800" dirty="0">
                <a:solidFill>
                  <a:srgbClr val="FD801A"/>
                </a:solidFill>
                <a:latin typeface="Century Gothic"/>
                <a:cs typeface="Century Gothic"/>
              </a:rPr>
              <a:t>impacting </a:t>
            </a:r>
            <a:r>
              <a:rPr sz="1800" spc="-5" dirty="0">
                <a:solidFill>
                  <a:srgbClr val="FD801A"/>
                </a:solidFill>
                <a:latin typeface="Century Gothic"/>
                <a:cs typeface="Century Gothic"/>
              </a:rPr>
              <a:t>small</a:t>
            </a:r>
            <a:r>
              <a:rPr sz="1800" spc="-30" dirty="0">
                <a:solidFill>
                  <a:srgbClr val="FD801A"/>
                </a:solidFill>
                <a:latin typeface="Century Gothic"/>
                <a:cs typeface="Century Gothic"/>
              </a:rPr>
              <a:t> </a:t>
            </a:r>
            <a:r>
              <a:rPr sz="1800" spc="-5" dirty="0">
                <a:solidFill>
                  <a:srgbClr val="FD801A"/>
                </a:solidFill>
                <a:latin typeface="Century Gothic"/>
                <a:cs typeface="Century Gothic"/>
              </a:rPr>
              <a:t>businesses</a:t>
            </a:r>
            <a:endParaRPr sz="1800">
              <a:latin typeface="Century Gothic"/>
              <a:cs typeface="Century Gothic"/>
            </a:endParaRPr>
          </a:p>
          <a:p>
            <a:pPr marL="299085" indent="-286385">
              <a:lnSpc>
                <a:spcPct val="100000"/>
              </a:lnSpc>
              <a:spcBef>
                <a:spcPts val="1080"/>
              </a:spcBef>
              <a:buFont typeface="Wingdings"/>
              <a:buChar char=""/>
              <a:tabLst>
                <a:tab pos="299720" algn="l"/>
              </a:tabLst>
            </a:pPr>
            <a:r>
              <a:rPr sz="1800" dirty="0">
                <a:solidFill>
                  <a:srgbClr val="FD801A"/>
                </a:solidFill>
                <a:latin typeface="Century Gothic"/>
                <a:cs typeface="Century Gothic"/>
              </a:rPr>
              <a:t>Advocate </a:t>
            </a:r>
            <a:r>
              <a:rPr sz="1800" spc="-5" dirty="0">
                <a:solidFill>
                  <a:srgbClr val="FD801A"/>
                </a:solidFill>
                <a:latin typeface="Century Gothic"/>
                <a:cs typeface="Century Gothic"/>
              </a:rPr>
              <a:t>for small businesses within the </a:t>
            </a:r>
            <a:r>
              <a:rPr sz="1800" spc="-10" dirty="0">
                <a:solidFill>
                  <a:srgbClr val="FD801A"/>
                </a:solidFill>
                <a:latin typeface="Century Gothic"/>
                <a:cs typeface="Century Gothic"/>
              </a:rPr>
              <a:t>state</a:t>
            </a:r>
            <a:r>
              <a:rPr sz="1800" spc="85" dirty="0">
                <a:solidFill>
                  <a:srgbClr val="FD801A"/>
                </a:solidFill>
                <a:latin typeface="Century Gothic"/>
                <a:cs typeface="Century Gothic"/>
              </a:rPr>
              <a:t> </a:t>
            </a:r>
            <a:r>
              <a:rPr sz="1800" spc="-10" dirty="0">
                <a:solidFill>
                  <a:srgbClr val="FD801A"/>
                </a:solidFill>
                <a:latin typeface="Century Gothic"/>
                <a:cs typeface="Century Gothic"/>
              </a:rPr>
              <a:t>agency</a:t>
            </a:r>
            <a:endParaRPr sz="1800">
              <a:latin typeface="Century Gothic"/>
              <a:cs typeface="Century Gothic"/>
            </a:endParaRPr>
          </a:p>
          <a:p>
            <a:pPr marL="299085" marR="735330" indent="-286385">
              <a:lnSpc>
                <a:spcPct val="150000"/>
              </a:lnSpc>
              <a:buFont typeface="Wingdings"/>
              <a:buChar char=""/>
              <a:tabLst>
                <a:tab pos="299720" algn="l"/>
              </a:tabLst>
            </a:pPr>
            <a:r>
              <a:rPr sz="1800" spc="-5" dirty="0">
                <a:solidFill>
                  <a:srgbClr val="FD801A"/>
                </a:solidFill>
                <a:latin typeface="Century Gothic"/>
                <a:cs typeface="Century Gothic"/>
              </a:rPr>
              <a:t>Facilitate </a:t>
            </a:r>
            <a:r>
              <a:rPr sz="1800" spc="-10" dirty="0">
                <a:solidFill>
                  <a:srgbClr val="FD801A"/>
                </a:solidFill>
                <a:latin typeface="Century Gothic"/>
                <a:cs typeface="Century Gothic"/>
              </a:rPr>
              <a:t>and </a:t>
            </a:r>
            <a:r>
              <a:rPr sz="1800" spc="-5" dirty="0">
                <a:solidFill>
                  <a:srgbClr val="FD801A"/>
                </a:solidFill>
                <a:latin typeface="Century Gothic"/>
                <a:cs typeface="Century Gothic"/>
              </a:rPr>
              <a:t>promote </a:t>
            </a:r>
            <a:r>
              <a:rPr sz="1800" dirty="0">
                <a:solidFill>
                  <a:srgbClr val="FD801A"/>
                </a:solidFill>
                <a:latin typeface="Century Gothic"/>
                <a:cs typeface="Century Gothic"/>
              </a:rPr>
              <a:t>discussion </a:t>
            </a:r>
            <a:r>
              <a:rPr sz="1800" spc="-5" dirty="0">
                <a:solidFill>
                  <a:srgbClr val="FD801A"/>
                </a:solidFill>
                <a:latin typeface="Century Gothic"/>
                <a:cs typeface="Century Gothic"/>
              </a:rPr>
              <a:t>of issues between small  businesses </a:t>
            </a:r>
            <a:r>
              <a:rPr sz="1800" spc="-10" dirty="0">
                <a:solidFill>
                  <a:srgbClr val="FD801A"/>
                </a:solidFill>
                <a:latin typeface="Century Gothic"/>
                <a:cs typeface="Century Gothic"/>
              </a:rPr>
              <a:t>and </a:t>
            </a:r>
            <a:r>
              <a:rPr sz="1800" spc="-5" dirty="0">
                <a:solidFill>
                  <a:srgbClr val="FD801A"/>
                </a:solidFill>
                <a:latin typeface="Century Gothic"/>
                <a:cs typeface="Century Gothic"/>
              </a:rPr>
              <a:t>the</a:t>
            </a:r>
            <a:r>
              <a:rPr sz="1800" spc="75" dirty="0">
                <a:solidFill>
                  <a:srgbClr val="FD801A"/>
                </a:solidFill>
                <a:latin typeface="Century Gothic"/>
                <a:cs typeface="Century Gothic"/>
              </a:rPr>
              <a:t> </a:t>
            </a:r>
            <a:r>
              <a:rPr sz="1800" spc="-10" dirty="0">
                <a:solidFill>
                  <a:srgbClr val="FD801A"/>
                </a:solidFill>
                <a:latin typeface="Century Gothic"/>
                <a:cs typeface="Century Gothic"/>
              </a:rPr>
              <a:t>agency</a:t>
            </a:r>
            <a:endParaRPr sz="1800">
              <a:latin typeface="Century Gothic"/>
              <a:cs typeface="Century Gothic"/>
            </a:endParaRPr>
          </a:p>
        </p:txBody>
      </p:sp>
      <p:sp>
        <p:nvSpPr>
          <p:cNvPr id="5" name="object 5"/>
          <p:cNvSpPr/>
          <p:nvPr/>
        </p:nvSpPr>
        <p:spPr>
          <a:xfrm>
            <a:off x="1307795" y="808581"/>
            <a:ext cx="1831975" cy="1274445"/>
          </a:xfrm>
          <a:custGeom>
            <a:avLst/>
            <a:gdLst/>
            <a:ahLst/>
            <a:cxnLst/>
            <a:rect l="l" t="t" r="r" b="b"/>
            <a:pathLst>
              <a:path w="1831975" h="1274445">
                <a:moveTo>
                  <a:pt x="81343" y="1011097"/>
                </a:moveTo>
                <a:lnTo>
                  <a:pt x="0" y="1061415"/>
                </a:lnTo>
                <a:lnTo>
                  <a:pt x="298919" y="1274229"/>
                </a:lnTo>
                <a:lnTo>
                  <a:pt x="357073" y="1238250"/>
                </a:lnTo>
                <a:lnTo>
                  <a:pt x="342598" y="1143114"/>
                </a:lnTo>
                <a:lnTo>
                  <a:pt x="258876" y="1143114"/>
                </a:lnTo>
                <a:lnTo>
                  <a:pt x="81343" y="1011097"/>
                </a:lnTo>
                <a:close/>
              </a:path>
              <a:path w="1831975" h="1274445">
                <a:moveTo>
                  <a:pt x="301764" y="874725"/>
                </a:moveTo>
                <a:lnTo>
                  <a:pt x="220637" y="924915"/>
                </a:lnTo>
                <a:lnTo>
                  <a:pt x="258876" y="1143114"/>
                </a:lnTo>
                <a:lnTo>
                  <a:pt x="342598" y="1143114"/>
                </a:lnTo>
                <a:lnTo>
                  <a:pt x="301764" y="874725"/>
                </a:lnTo>
                <a:close/>
              </a:path>
              <a:path w="1831975" h="1274445">
                <a:moveTo>
                  <a:pt x="497103" y="753872"/>
                </a:moveTo>
                <a:lnTo>
                  <a:pt x="415556" y="804329"/>
                </a:lnTo>
                <a:lnTo>
                  <a:pt x="482879" y="1160424"/>
                </a:lnTo>
                <a:lnTo>
                  <a:pt x="561898" y="1111529"/>
                </a:lnTo>
                <a:lnTo>
                  <a:pt x="550684" y="1049121"/>
                </a:lnTo>
                <a:lnTo>
                  <a:pt x="653935" y="985240"/>
                </a:lnTo>
                <a:lnTo>
                  <a:pt x="766041" y="985240"/>
                </a:lnTo>
                <a:lnTo>
                  <a:pt x="775401" y="979449"/>
                </a:lnTo>
                <a:lnTo>
                  <a:pt x="536130" y="979449"/>
                </a:lnTo>
                <a:lnTo>
                  <a:pt x="510819" y="868349"/>
                </a:lnTo>
                <a:lnTo>
                  <a:pt x="645641" y="868349"/>
                </a:lnTo>
                <a:lnTo>
                  <a:pt x="497103" y="753872"/>
                </a:lnTo>
                <a:close/>
              </a:path>
              <a:path w="1831975" h="1274445">
                <a:moveTo>
                  <a:pt x="766041" y="985240"/>
                </a:moveTo>
                <a:lnTo>
                  <a:pt x="653935" y="985240"/>
                </a:lnTo>
                <a:lnTo>
                  <a:pt x="703516" y="1023924"/>
                </a:lnTo>
                <a:lnTo>
                  <a:pt x="766041" y="985240"/>
                </a:lnTo>
                <a:close/>
              </a:path>
              <a:path w="1831975" h="1274445">
                <a:moveTo>
                  <a:pt x="645641" y="868349"/>
                </a:moveTo>
                <a:lnTo>
                  <a:pt x="510819" y="868349"/>
                </a:lnTo>
                <a:lnTo>
                  <a:pt x="598512" y="940854"/>
                </a:lnTo>
                <a:lnTo>
                  <a:pt x="536130" y="979449"/>
                </a:lnTo>
                <a:lnTo>
                  <a:pt x="775401" y="979449"/>
                </a:lnTo>
                <a:lnTo>
                  <a:pt x="783386" y="974509"/>
                </a:lnTo>
                <a:lnTo>
                  <a:pt x="645641" y="868349"/>
                </a:lnTo>
                <a:close/>
              </a:path>
              <a:path w="1831975" h="1274445">
                <a:moveTo>
                  <a:pt x="850328" y="547001"/>
                </a:moveTo>
                <a:lnTo>
                  <a:pt x="808131" y="558031"/>
                </a:lnTo>
                <a:lnTo>
                  <a:pt x="748710" y="592773"/>
                </a:lnTo>
                <a:lnTo>
                  <a:pt x="710468" y="640469"/>
                </a:lnTo>
                <a:lnTo>
                  <a:pt x="688471" y="708201"/>
                </a:lnTo>
                <a:lnTo>
                  <a:pt x="688255" y="746125"/>
                </a:lnTo>
                <a:lnTo>
                  <a:pt x="696991" y="783210"/>
                </a:lnTo>
                <a:lnTo>
                  <a:pt x="714699" y="819480"/>
                </a:lnTo>
                <a:lnTo>
                  <a:pt x="739159" y="851368"/>
                </a:lnTo>
                <a:lnTo>
                  <a:pt x="802405" y="892369"/>
                </a:lnTo>
                <a:lnTo>
                  <a:pt x="841171" y="901458"/>
                </a:lnTo>
                <a:lnTo>
                  <a:pt x="872790" y="902932"/>
                </a:lnTo>
                <a:lnTo>
                  <a:pt x="903141" y="899180"/>
                </a:lnTo>
                <a:lnTo>
                  <a:pt x="960043" y="875995"/>
                </a:lnTo>
                <a:lnTo>
                  <a:pt x="990352" y="852219"/>
                </a:lnTo>
                <a:lnTo>
                  <a:pt x="1018908" y="819480"/>
                </a:lnTo>
                <a:lnTo>
                  <a:pt x="1016754" y="815998"/>
                </a:lnTo>
                <a:lnTo>
                  <a:pt x="872958" y="815998"/>
                </a:lnTo>
                <a:lnTo>
                  <a:pt x="856970" y="815276"/>
                </a:lnTo>
                <a:lnTo>
                  <a:pt x="820307" y="801657"/>
                </a:lnTo>
                <a:lnTo>
                  <a:pt x="792226" y="771474"/>
                </a:lnTo>
                <a:lnTo>
                  <a:pt x="777659" y="732715"/>
                </a:lnTo>
                <a:lnTo>
                  <a:pt x="777392" y="713268"/>
                </a:lnTo>
                <a:lnTo>
                  <a:pt x="781799" y="693775"/>
                </a:lnTo>
                <a:lnTo>
                  <a:pt x="808197" y="654718"/>
                </a:lnTo>
                <a:lnTo>
                  <a:pt x="845739" y="634153"/>
                </a:lnTo>
                <a:lnTo>
                  <a:pt x="872134" y="630364"/>
                </a:lnTo>
                <a:lnTo>
                  <a:pt x="901904" y="630364"/>
                </a:lnTo>
                <a:lnTo>
                  <a:pt x="850328" y="547001"/>
                </a:lnTo>
                <a:close/>
              </a:path>
              <a:path w="1831975" h="1274445">
                <a:moveTo>
                  <a:pt x="963498" y="729919"/>
                </a:moveTo>
                <a:lnTo>
                  <a:pt x="947110" y="774357"/>
                </a:lnTo>
                <a:lnTo>
                  <a:pt x="918476" y="801484"/>
                </a:lnTo>
                <a:lnTo>
                  <a:pt x="872958" y="815998"/>
                </a:lnTo>
                <a:lnTo>
                  <a:pt x="1016754" y="815998"/>
                </a:lnTo>
                <a:lnTo>
                  <a:pt x="963498" y="729919"/>
                </a:lnTo>
                <a:close/>
              </a:path>
              <a:path w="1831975" h="1274445">
                <a:moveTo>
                  <a:pt x="1056995" y="407492"/>
                </a:moveTo>
                <a:lnTo>
                  <a:pt x="975436" y="457949"/>
                </a:lnTo>
                <a:lnTo>
                  <a:pt x="1042758" y="814044"/>
                </a:lnTo>
                <a:lnTo>
                  <a:pt x="1121791" y="765149"/>
                </a:lnTo>
                <a:lnTo>
                  <a:pt x="1110564" y="702741"/>
                </a:lnTo>
                <a:lnTo>
                  <a:pt x="1213827" y="638860"/>
                </a:lnTo>
                <a:lnTo>
                  <a:pt x="1325921" y="638860"/>
                </a:lnTo>
                <a:lnTo>
                  <a:pt x="1335281" y="633069"/>
                </a:lnTo>
                <a:lnTo>
                  <a:pt x="1096022" y="633069"/>
                </a:lnTo>
                <a:lnTo>
                  <a:pt x="1070711" y="521970"/>
                </a:lnTo>
                <a:lnTo>
                  <a:pt x="1205527" y="521970"/>
                </a:lnTo>
                <a:lnTo>
                  <a:pt x="1056995" y="407492"/>
                </a:lnTo>
                <a:close/>
              </a:path>
              <a:path w="1831975" h="1274445">
                <a:moveTo>
                  <a:pt x="1325921" y="638860"/>
                </a:moveTo>
                <a:lnTo>
                  <a:pt x="1213827" y="638860"/>
                </a:lnTo>
                <a:lnTo>
                  <a:pt x="1263395" y="677545"/>
                </a:lnTo>
                <a:lnTo>
                  <a:pt x="1325921" y="638860"/>
                </a:lnTo>
                <a:close/>
              </a:path>
              <a:path w="1831975" h="1274445">
                <a:moveTo>
                  <a:pt x="901904" y="630364"/>
                </a:moveTo>
                <a:lnTo>
                  <a:pt x="872134" y="630364"/>
                </a:lnTo>
                <a:lnTo>
                  <a:pt x="879878" y="630672"/>
                </a:lnTo>
                <a:lnTo>
                  <a:pt x="888060" y="631805"/>
                </a:lnTo>
                <a:lnTo>
                  <a:pt x="896680" y="633768"/>
                </a:lnTo>
                <a:lnTo>
                  <a:pt x="905738" y="636562"/>
                </a:lnTo>
                <a:lnTo>
                  <a:pt x="901904" y="630364"/>
                </a:lnTo>
                <a:close/>
              </a:path>
              <a:path w="1831975" h="1274445">
                <a:moveTo>
                  <a:pt x="1205527" y="521970"/>
                </a:moveTo>
                <a:lnTo>
                  <a:pt x="1070711" y="521970"/>
                </a:lnTo>
                <a:lnTo>
                  <a:pt x="1158392" y="594474"/>
                </a:lnTo>
                <a:lnTo>
                  <a:pt x="1096022" y="633069"/>
                </a:lnTo>
                <a:lnTo>
                  <a:pt x="1335281" y="633069"/>
                </a:lnTo>
                <a:lnTo>
                  <a:pt x="1343266" y="628129"/>
                </a:lnTo>
                <a:lnTo>
                  <a:pt x="1205527" y="521970"/>
                </a:lnTo>
                <a:close/>
              </a:path>
              <a:path w="1831975" h="1274445">
                <a:moveTo>
                  <a:pt x="1272667" y="274066"/>
                </a:moveTo>
                <a:lnTo>
                  <a:pt x="1197851" y="320344"/>
                </a:lnTo>
                <a:lnTo>
                  <a:pt x="1375803" y="607999"/>
                </a:lnTo>
                <a:lnTo>
                  <a:pt x="1450619" y="561708"/>
                </a:lnTo>
                <a:lnTo>
                  <a:pt x="1341628" y="385546"/>
                </a:lnTo>
                <a:lnTo>
                  <a:pt x="1635350" y="385546"/>
                </a:lnTo>
                <a:lnTo>
                  <a:pt x="1622575" y="364896"/>
                </a:lnTo>
                <a:lnTo>
                  <a:pt x="1519135" y="364896"/>
                </a:lnTo>
                <a:lnTo>
                  <a:pt x="1272667" y="274066"/>
                </a:lnTo>
                <a:close/>
              </a:path>
              <a:path w="1831975" h="1274445">
                <a:moveTo>
                  <a:pt x="1635350" y="385546"/>
                </a:moveTo>
                <a:lnTo>
                  <a:pt x="1341628" y="385546"/>
                </a:lnTo>
                <a:lnTo>
                  <a:pt x="1588223" y="476580"/>
                </a:lnTo>
                <a:lnTo>
                  <a:pt x="1663039" y="430301"/>
                </a:lnTo>
                <a:lnTo>
                  <a:pt x="1635350" y="385546"/>
                </a:lnTo>
                <a:close/>
              </a:path>
              <a:path w="1831975" h="1274445">
                <a:moveTo>
                  <a:pt x="1720931" y="146977"/>
                </a:moveTo>
                <a:lnTo>
                  <a:pt x="1617497" y="146977"/>
                </a:lnTo>
                <a:lnTo>
                  <a:pt x="1756867" y="372249"/>
                </a:lnTo>
                <a:lnTo>
                  <a:pt x="1831670" y="325970"/>
                </a:lnTo>
                <a:lnTo>
                  <a:pt x="1720931" y="146977"/>
                </a:lnTo>
                <a:close/>
              </a:path>
              <a:path w="1831975" h="1274445">
                <a:moveTo>
                  <a:pt x="1485074" y="142646"/>
                </a:moveTo>
                <a:lnTo>
                  <a:pt x="1410271" y="188937"/>
                </a:lnTo>
                <a:lnTo>
                  <a:pt x="1519135" y="364896"/>
                </a:lnTo>
                <a:lnTo>
                  <a:pt x="1622575" y="364896"/>
                </a:lnTo>
                <a:lnTo>
                  <a:pt x="1485074" y="142646"/>
                </a:lnTo>
                <a:close/>
              </a:path>
              <a:path w="1831975" h="1274445">
                <a:moveTo>
                  <a:pt x="1715668" y="0"/>
                </a:moveTo>
                <a:lnTo>
                  <a:pt x="1518005" y="122288"/>
                </a:lnTo>
                <a:lnTo>
                  <a:pt x="1556588" y="184658"/>
                </a:lnTo>
                <a:lnTo>
                  <a:pt x="1617497" y="146977"/>
                </a:lnTo>
                <a:lnTo>
                  <a:pt x="1720931" y="146977"/>
                </a:lnTo>
                <a:lnTo>
                  <a:pt x="1692300" y="100698"/>
                </a:lnTo>
                <a:lnTo>
                  <a:pt x="1754263" y="62369"/>
                </a:lnTo>
                <a:lnTo>
                  <a:pt x="1715668" y="0"/>
                </a:lnTo>
                <a:close/>
              </a:path>
            </a:pathLst>
          </a:custGeom>
          <a:solidFill>
            <a:srgbClr val="DF2D28"/>
          </a:solidFill>
        </p:spPr>
        <p:txBody>
          <a:bodyPr wrap="square" lIns="0" tIns="0" rIns="0" bIns="0" rtlCol="0"/>
          <a:lstStyle/>
          <a: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304487" rIns="0" bIns="0" rtlCol="0">
            <a:spAutoFit/>
          </a:bodyPr>
          <a:lstStyle/>
          <a:p>
            <a:pPr marL="1811655" marR="5080" indent="1628775">
              <a:lnSpc>
                <a:spcPts val="3890"/>
              </a:lnSpc>
              <a:spcBef>
                <a:spcPts val="585"/>
              </a:spcBef>
            </a:pPr>
            <a:r>
              <a:rPr b="1" dirty="0">
                <a:solidFill>
                  <a:srgbClr val="81BA42"/>
                </a:solidFill>
                <a:latin typeface="Century Gothic"/>
                <a:cs typeface="Century Gothic"/>
              </a:rPr>
              <a:t>ILLINOIS</a:t>
            </a:r>
            <a:r>
              <a:rPr b="1" spc="-75" dirty="0">
                <a:solidFill>
                  <a:srgbClr val="81BA42"/>
                </a:solidFill>
                <a:latin typeface="Century Gothic"/>
                <a:cs typeface="Century Gothic"/>
              </a:rPr>
              <a:t> </a:t>
            </a:r>
            <a:r>
              <a:rPr b="1" dirty="0">
                <a:solidFill>
                  <a:srgbClr val="81BA42"/>
                </a:solidFill>
                <a:latin typeface="Century Gothic"/>
                <a:cs typeface="Century Gothic"/>
              </a:rPr>
              <a:t>COMPLIANCE  ADVISORY </a:t>
            </a:r>
            <a:r>
              <a:rPr b="1" spc="-5" dirty="0">
                <a:solidFill>
                  <a:srgbClr val="81BA42"/>
                </a:solidFill>
                <a:latin typeface="Century Gothic"/>
                <a:cs typeface="Century Gothic"/>
              </a:rPr>
              <a:t>PANEL</a:t>
            </a:r>
            <a:r>
              <a:rPr b="1" spc="-60" dirty="0">
                <a:solidFill>
                  <a:srgbClr val="81BA42"/>
                </a:solidFill>
                <a:latin typeface="Century Gothic"/>
                <a:cs typeface="Century Gothic"/>
              </a:rPr>
              <a:t> </a:t>
            </a:r>
            <a:r>
              <a:rPr b="1" dirty="0">
                <a:solidFill>
                  <a:srgbClr val="81BA42"/>
                </a:solidFill>
                <a:latin typeface="Century Gothic"/>
                <a:cs typeface="Century Gothic"/>
              </a:rPr>
              <a:t>APPOINTEES</a:t>
            </a:r>
          </a:p>
        </p:txBody>
      </p:sp>
      <p:sp>
        <p:nvSpPr>
          <p:cNvPr id="3" name="object 3"/>
          <p:cNvSpPr/>
          <p:nvPr/>
        </p:nvSpPr>
        <p:spPr>
          <a:xfrm>
            <a:off x="312420" y="1290828"/>
            <a:ext cx="1479803" cy="1479803"/>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692651" y="1592579"/>
            <a:ext cx="1400555" cy="140055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525267" y="3493008"/>
            <a:ext cx="1316736" cy="197510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368808" y="3229355"/>
            <a:ext cx="1319783" cy="1758695"/>
          </a:xfrm>
          <a:prstGeom prst="rect">
            <a:avLst/>
          </a:prstGeom>
          <a:blipFill>
            <a:blip r:embed="rId6" cstate="print"/>
            <a:stretch>
              <a:fillRect/>
            </a:stretch>
          </a:blipFill>
        </p:spPr>
        <p:txBody>
          <a:bodyPr wrap="square" lIns="0" tIns="0" rIns="0" bIns="0" rtlCol="0"/>
          <a:lstStyle/>
          <a:p>
            <a:endParaRPr/>
          </a:p>
        </p:txBody>
      </p:sp>
      <p:sp>
        <p:nvSpPr>
          <p:cNvPr id="7" name="object 7"/>
          <p:cNvSpPr txBox="1"/>
          <p:nvPr/>
        </p:nvSpPr>
        <p:spPr>
          <a:xfrm>
            <a:off x="1871123" y="1522618"/>
            <a:ext cx="1274445"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DF2D28"/>
                </a:solidFill>
                <a:latin typeface="Century Gothic"/>
                <a:cs typeface="Century Gothic"/>
              </a:rPr>
              <a:t>Mark</a:t>
            </a:r>
            <a:r>
              <a:rPr sz="1800" b="1" spc="-85" dirty="0">
                <a:solidFill>
                  <a:srgbClr val="DF2D28"/>
                </a:solidFill>
                <a:latin typeface="Century Gothic"/>
                <a:cs typeface="Century Gothic"/>
              </a:rPr>
              <a:t> </a:t>
            </a:r>
            <a:r>
              <a:rPr sz="1800" b="1" dirty="0">
                <a:solidFill>
                  <a:srgbClr val="DF2D28"/>
                </a:solidFill>
                <a:latin typeface="Century Gothic"/>
                <a:cs typeface="Century Gothic"/>
              </a:rPr>
              <a:t>Grant</a:t>
            </a:r>
            <a:endParaRPr sz="1800">
              <a:latin typeface="Century Gothic"/>
              <a:cs typeface="Century Gothic"/>
            </a:endParaRPr>
          </a:p>
        </p:txBody>
      </p:sp>
      <p:sp>
        <p:nvSpPr>
          <p:cNvPr id="8" name="object 8"/>
          <p:cNvSpPr txBox="1"/>
          <p:nvPr/>
        </p:nvSpPr>
        <p:spPr>
          <a:xfrm>
            <a:off x="1871123" y="1796938"/>
            <a:ext cx="1365250" cy="756920"/>
          </a:xfrm>
          <a:prstGeom prst="rect">
            <a:avLst/>
          </a:prstGeom>
        </p:spPr>
        <p:txBody>
          <a:bodyPr vert="horz" wrap="square" lIns="0" tIns="12065" rIns="0" bIns="0" rtlCol="0">
            <a:spAutoFit/>
          </a:bodyPr>
          <a:lstStyle/>
          <a:p>
            <a:pPr marL="12700" marR="5080">
              <a:lnSpc>
                <a:spcPct val="100000"/>
              </a:lnSpc>
              <a:spcBef>
                <a:spcPts val="95"/>
              </a:spcBef>
            </a:pPr>
            <a:r>
              <a:rPr sz="1600" spc="-10" dirty="0">
                <a:solidFill>
                  <a:srgbClr val="FFFFFF"/>
                </a:solidFill>
                <a:latin typeface="Century Gothic"/>
                <a:cs typeface="Century Gothic"/>
              </a:rPr>
              <a:t>State</a:t>
            </a:r>
            <a:r>
              <a:rPr sz="1600" spc="-45" dirty="0">
                <a:solidFill>
                  <a:srgbClr val="FFFFFF"/>
                </a:solidFill>
                <a:latin typeface="Century Gothic"/>
                <a:cs typeface="Century Gothic"/>
              </a:rPr>
              <a:t> </a:t>
            </a:r>
            <a:r>
              <a:rPr sz="1600" spc="-10" dirty="0">
                <a:solidFill>
                  <a:srgbClr val="FFFFFF"/>
                </a:solidFill>
                <a:latin typeface="Century Gothic"/>
                <a:cs typeface="Century Gothic"/>
              </a:rPr>
              <a:t>Director  </a:t>
            </a:r>
            <a:r>
              <a:rPr sz="1600" spc="-5" dirty="0">
                <a:solidFill>
                  <a:srgbClr val="FFFFFF"/>
                </a:solidFill>
                <a:latin typeface="Century Gothic"/>
                <a:cs typeface="Century Gothic"/>
              </a:rPr>
              <a:t>NFIB of</a:t>
            </a:r>
            <a:r>
              <a:rPr sz="1600" spc="-15" dirty="0">
                <a:solidFill>
                  <a:srgbClr val="FFFFFF"/>
                </a:solidFill>
                <a:latin typeface="Century Gothic"/>
                <a:cs typeface="Century Gothic"/>
              </a:rPr>
              <a:t> </a:t>
            </a:r>
            <a:r>
              <a:rPr sz="1600" spc="5" dirty="0">
                <a:solidFill>
                  <a:srgbClr val="FFFFFF"/>
                </a:solidFill>
                <a:latin typeface="Century Gothic"/>
                <a:cs typeface="Century Gothic"/>
              </a:rPr>
              <a:t>IL</a:t>
            </a:r>
            <a:endParaRPr sz="1600">
              <a:latin typeface="Century Gothic"/>
              <a:cs typeface="Century Gothic"/>
            </a:endParaRPr>
          </a:p>
          <a:p>
            <a:pPr marL="12700">
              <a:lnSpc>
                <a:spcPct val="100000"/>
              </a:lnSpc>
            </a:pPr>
            <a:r>
              <a:rPr sz="1600" spc="-5" dirty="0">
                <a:solidFill>
                  <a:srgbClr val="81BA42"/>
                </a:solidFill>
                <a:latin typeface="Century Gothic"/>
                <a:cs typeface="Century Gothic"/>
              </a:rPr>
              <a:t>* </a:t>
            </a:r>
            <a:r>
              <a:rPr sz="1600" dirty="0">
                <a:solidFill>
                  <a:srgbClr val="81BA42"/>
                </a:solidFill>
                <a:latin typeface="Century Gothic"/>
                <a:cs typeface="Century Gothic"/>
              </a:rPr>
              <a:t>CAP</a:t>
            </a:r>
            <a:r>
              <a:rPr sz="1600" spc="-45" dirty="0">
                <a:solidFill>
                  <a:srgbClr val="81BA42"/>
                </a:solidFill>
                <a:latin typeface="Century Gothic"/>
                <a:cs typeface="Century Gothic"/>
              </a:rPr>
              <a:t> </a:t>
            </a:r>
            <a:r>
              <a:rPr sz="1600" spc="-5" dirty="0">
                <a:solidFill>
                  <a:srgbClr val="81BA42"/>
                </a:solidFill>
                <a:latin typeface="Century Gothic"/>
                <a:cs typeface="Century Gothic"/>
              </a:rPr>
              <a:t>Chair</a:t>
            </a:r>
            <a:endParaRPr sz="1600">
              <a:latin typeface="Century Gothic"/>
              <a:cs typeface="Century Gothic"/>
            </a:endParaRPr>
          </a:p>
        </p:txBody>
      </p:sp>
      <p:sp>
        <p:nvSpPr>
          <p:cNvPr id="9" name="object 9"/>
          <p:cNvSpPr txBox="1"/>
          <p:nvPr/>
        </p:nvSpPr>
        <p:spPr>
          <a:xfrm>
            <a:off x="5255723" y="1692695"/>
            <a:ext cx="1200785" cy="1031240"/>
          </a:xfrm>
          <a:prstGeom prst="rect">
            <a:avLst/>
          </a:prstGeom>
        </p:spPr>
        <p:txBody>
          <a:bodyPr vert="horz" wrap="square" lIns="0" tIns="12700" rIns="0" bIns="0" rtlCol="0">
            <a:spAutoFit/>
          </a:bodyPr>
          <a:lstStyle/>
          <a:p>
            <a:pPr marL="12700" marR="5080">
              <a:lnSpc>
                <a:spcPct val="100000"/>
              </a:lnSpc>
              <a:spcBef>
                <a:spcPts val="100"/>
              </a:spcBef>
            </a:pPr>
            <a:r>
              <a:rPr sz="1800" b="1" dirty="0">
                <a:solidFill>
                  <a:srgbClr val="DF2D28"/>
                </a:solidFill>
                <a:latin typeface="Century Gothic"/>
                <a:cs typeface="Century Gothic"/>
              </a:rPr>
              <a:t>Alec</a:t>
            </a:r>
            <a:r>
              <a:rPr sz="1800" b="1" spc="-95" dirty="0">
                <a:solidFill>
                  <a:srgbClr val="DF2D28"/>
                </a:solidFill>
                <a:latin typeface="Century Gothic"/>
                <a:cs typeface="Century Gothic"/>
              </a:rPr>
              <a:t> </a:t>
            </a:r>
            <a:r>
              <a:rPr sz="1800" b="1" spc="-5" dirty="0">
                <a:solidFill>
                  <a:srgbClr val="DF2D28"/>
                </a:solidFill>
                <a:latin typeface="Century Gothic"/>
                <a:cs typeface="Century Gothic"/>
              </a:rPr>
              <a:t>Davis  </a:t>
            </a:r>
            <a:r>
              <a:rPr sz="1600" spc="-5" dirty="0">
                <a:solidFill>
                  <a:srgbClr val="FFFFFF"/>
                </a:solidFill>
                <a:latin typeface="Century Gothic"/>
                <a:cs typeface="Century Gothic"/>
              </a:rPr>
              <a:t>Executive  </a:t>
            </a:r>
            <a:r>
              <a:rPr sz="1600" spc="-10" dirty="0">
                <a:solidFill>
                  <a:srgbClr val="FFFFFF"/>
                </a:solidFill>
                <a:latin typeface="Century Gothic"/>
                <a:cs typeface="Century Gothic"/>
              </a:rPr>
              <a:t>Director  </a:t>
            </a:r>
            <a:r>
              <a:rPr sz="1600" dirty="0">
                <a:solidFill>
                  <a:srgbClr val="FFFFFF"/>
                </a:solidFill>
                <a:latin typeface="Century Gothic"/>
                <a:cs typeface="Century Gothic"/>
              </a:rPr>
              <a:t>IERG</a:t>
            </a:r>
            <a:endParaRPr sz="1600">
              <a:latin typeface="Century Gothic"/>
              <a:cs typeface="Century Gothic"/>
            </a:endParaRPr>
          </a:p>
        </p:txBody>
      </p:sp>
      <p:sp>
        <p:nvSpPr>
          <p:cNvPr id="10" name="object 10"/>
          <p:cNvSpPr txBox="1"/>
          <p:nvPr/>
        </p:nvSpPr>
        <p:spPr>
          <a:xfrm>
            <a:off x="4021211" y="3371637"/>
            <a:ext cx="1584325" cy="2312035"/>
          </a:xfrm>
          <a:prstGeom prst="rect">
            <a:avLst/>
          </a:prstGeom>
        </p:spPr>
        <p:txBody>
          <a:bodyPr vert="horz" wrap="square" lIns="0" tIns="41910" rIns="0" bIns="0" rtlCol="0">
            <a:spAutoFit/>
          </a:bodyPr>
          <a:lstStyle/>
          <a:p>
            <a:pPr marL="12700" marR="5080">
              <a:lnSpc>
                <a:spcPct val="101299"/>
              </a:lnSpc>
              <a:spcBef>
                <a:spcPts val="330"/>
              </a:spcBef>
            </a:pPr>
            <a:r>
              <a:rPr sz="1800" b="1" spc="-5" dirty="0">
                <a:solidFill>
                  <a:srgbClr val="DF2D28"/>
                </a:solidFill>
                <a:latin typeface="Century Gothic"/>
                <a:cs typeface="Century Gothic"/>
              </a:rPr>
              <a:t>Karen </a:t>
            </a:r>
            <a:r>
              <a:rPr sz="1800" b="1" dirty="0">
                <a:solidFill>
                  <a:srgbClr val="DF2D28"/>
                </a:solidFill>
                <a:latin typeface="Century Gothic"/>
                <a:cs typeface="Century Gothic"/>
              </a:rPr>
              <a:t>May  </a:t>
            </a:r>
            <a:r>
              <a:rPr sz="1600" spc="-10" dirty="0">
                <a:solidFill>
                  <a:srgbClr val="FFFFFF"/>
                </a:solidFill>
                <a:latin typeface="Century Gothic"/>
                <a:cs typeface="Century Gothic"/>
              </a:rPr>
              <a:t>Retired </a:t>
            </a:r>
            <a:r>
              <a:rPr sz="1600" spc="-15" dirty="0">
                <a:solidFill>
                  <a:srgbClr val="FFFFFF"/>
                </a:solidFill>
                <a:latin typeface="Century Gothic"/>
                <a:cs typeface="Century Gothic"/>
              </a:rPr>
              <a:t>State  </a:t>
            </a:r>
            <a:r>
              <a:rPr sz="1600" spc="-5" dirty="0">
                <a:solidFill>
                  <a:srgbClr val="FFFFFF"/>
                </a:solidFill>
                <a:latin typeface="Century Gothic"/>
                <a:cs typeface="Century Gothic"/>
              </a:rPr>
              <a:t>Representative  </a:t>
            </a:r>
            <a:r>
              <a:rPr sz="1600" spc="-10" dirty="0">
                <a:solidFill>
                  <a:srgbClr val="FFFFFF"/>
                </a:solidFill>
                <a:latin typeface="Century Gothic"/>
                <a:cs typeface="Century Gothic"/>
              </a:rPr>
              <a:t>Former </a:t>
            </a:r>
            <a:r>
              <a:rPr sz="1600" spc="-5" dirty="0">
                <a:solidFill>
                  <a:srgbClr val="FFFFFF"/>
                </a:solidFill>
                <a:latin typeface="Century Gothic"/>
                <a:cs typeface="Century Gothic"/>
              </a:rPr>
              <a:t>Chair,  Environmental  Health  </a:t>
            </a:r>
            <a:r>
              <a:rPr sz="1600" spc="-10" dirty="0">
                <a:solidFill>
                  <a:srgbClr val="FFFFFF"/>
                </a:solidFill>
                <a:latin typeface="Century Gothic"/>
                <a:cs typeface="Century Gothic"/>
              </a:rPr>
              <a:t>Committee  </a:t>
            </a:r>
            <a:r>
              <a:rPr sz="1600" dirty="0">
                <a:solidFill>
                  <a:srgbClr val="FFFFFF"/>
                </a:solidFill>
                <a:latin typeface="Century Gothic"/>
                <a:cs typeface="Century Gothic"/>
              </a:rPr>
              <a:t>Illinois </a:t>
            </a:r>
            <a:r>
              <a:rPr sz="1600" spc="-5" dirty="0">
                <a:solidFill>
                  <a:srgbClr val="FFFFFF"/>
                </a:solidFill>
                <a:latin typeface="Century Gothic"/>
                <a:cs typeface="Century Gothic"/>
              </a:rPr>
              <a:t>House of  R</a:t>
            </a:r>
            <a:r>
              <a:rPr sz="1600" spc="-10" dirty="0">
                <a:solidFill>
                  <a:srgbClr val="FFFFFF"/>
                </a:solidFill>
                <a:latin typeface="Century Gothic"/>
                <a:cs typeface="Century Gothic"/>
              </a:rPr>
              <a:t>e</a:t>
            </a:r>
            <a:r>
              <a:rPr sz="1600" spc="-5" dirty="0">
                <a:solidFill>
                  <a:srgbClr val="FFFFFF"/>
                </a:solidFill>
                <a:latin typeface="Century Gothic"/>
                <a:cs typeface="Century Gothic"/>
              </a:rPr>
              <a:t>p</a:t>
            </a:r>
            <a:r>
              <a:rPr sz="1600" spc="-10" dirty="0">
                <a:solidFill>
                  <a:srgbClr val="FFFFFF"/>
                </a:solidFill>
                <a:latin typeface="Century Gothic"/>
                <a:cs typeface="Century Gothic"/>
              </a:rPr>
              <a:t>re</a:t>
            </a:r>
            <a:r>
              <a:rPr sz="1600" spc="-5" dirty="0">
                <a:solidFill>
                  <a:srgbClr val="FFFFFF"/>
                </a:solidFill>
                <a:latin typeface="Century Gothic"/>
                <a:cs typeface="Century Gothic"/>
              </a:rPr>
              <a:t>s</a:t>
            </a:r>
            <a:r>
              <a:rPr sz="1600" spc="-10" dirty="0">
                <a:solidFill>
                  <a:srgbClr val="FFFFFF"/>
                </a:solidFill>
                <a:latin typeface="Century Gothic"/>
                <a:cs typeface="Century Gothic"/>
              </a:rPr>
              <a:t>en</a:t>
            </a:r>
            <a:r>
              <a:rPr sz="1600" spc="-20" dirty="0">
                <a:solidFill>
                  <a:srgbClr val="FFFFFF"/>
                </a:solidFill>
                <a:latin typeface="Century Gothic"/>
                <a:cs typeface="Century Gothic"/>
              </a:rPr>
              <a:t>t</a:t>
            </a:r>
            <a:r>
              <a:rPr sz="1600" spc="-5" dirty="0">
                <a:solidFill>
                  <a:srgbClr val="FFFFFF"/>
                </a:solidFill>
                <a:latin typeface="Century Gothic"/>
                <a:cs typeface="Century Gothic"/>
              </a:rPr>
              <a:t>a</a:t>
            </a:r>
            <a:r>
              <a:rPr sz="1600" spc="-20" dirty="0">
                <a:solidFill>
                  <a:srgbClr val="FFFFFF"/>
                </a:solidFill>
                <a:latin typeface="Century Gothic"/>
                <a:cs typeface="Century Gothic"/>
              </a:rPr>
              <a:t>t</a:t>
            </a:r>
            <a:r>
              <a:rPr sz="1600" spc="-5" dirty="0">
                <a:solidFill>
                  <a:srgbClr val="FFFFFF"/>
                </a:solidFill>
                <a:latin typeface="Century Gothic"/>
                <a:cs typeface="Century Gothic"/>
              </a:rPr>
              <a:t>i</a:t>
            </a:r>
            <a:r>
              <a:rPr sz="1600" spc="20" dirty="0">
                <a:solidFill>
                  <a:srgbClr val="FFFFFF"/>
                </a:solidFill>
                <a:latin typeface="Century Gothic"/>
                <a:cs typeface="Century Gothic"/>
              </a:rPr>
              <a:t>v</a:t>
            </a:r>
            <a:r>
              <a:rPr sz="1600" spc="-10" dirty="0">
                <a:solidFill>
                  <a:srgbClr val="FFFFFF"/>
                </a:solidFill>
                <a:latin typeface="Century Gothic"/>
                <a:cs typeface="Century Gothic"/>
              </a:rPr>
              <a:t>es</a:t>
            </a:r>
            <a:endParaRPr sz="1600">
              <a:latin typeface="Century Gothic"/>
              <a:cs typeface="Century Gothic"/>
            </a:endParaRPr>
          </a:p>
        </p:txBody>
      </p:sp>
      <p:sp>
        <p:nvSpPr>
          <p:cNvPr id="11" name="object 11"/>
          <p:cNvSpPr txBox="1"/>
          <p:nvPr/>
        </p:nvSpPr>
        <p:spPr>
          <a:xfrm>
            <a:off x="6213150" y="4093752"/>
            <a:ext cx="2630170" cy="1762760"/>
          </a:xfrm>
          <a:prstGeom prst="rect">
            <a:avLst/>
          </a:prstGeom>
        </p:spPr>
        <p:txBody>
          <a:bodyPr vert="horz" wrap="square" lIns="0" tIns="12700" rIns="0" bIns="0" rtlCol="0">
            <a:spAutoFit/>
          </a:bodyPr>
          <a:lstStyle/>
          <a:p>
            <a:pPr marL="12700">
              <a:lnSpc>
                <a:spcPts val="2160"/>
              </a:lnSpc>
              <a:spcBef>
                <a:spcPts val="100"/>
              </a:spcBef>
            </a:pPr>
            <a:r>
              <a:rPr sz="1800" b="1" spc="-5" dirty="0">
                <a:solidFill>
                  <a:srgbClr val="DF2D28"/>
                </a:solidFill>
                <a:latin typeface="Century Gothic"/>
                <a:cs typeface="Century Gothic"/>
              </a:rPr>
              <a:t>Bharat</a:t>
            </a:r>
            <a:r>
              <a:rPr sz="1800" b="1" spc="-25" dirty="0">
                <a:solidFill>
                  <a:srgbClr val="DF2D28"/>
                </a:solidFill>
                <a:latin typeface="Century Gothic"/>
                <a:cs typeface="Century Gothic"/>
              </a:rPr>
              <a:t> </a:t>
            </a:r>
            <a:r>
              <a:rPr sz="1800" b="1" dirty="0">
                <a:solidFill>
                  <a:srgbClr val="DF2D28"/>
                </a:solidFill>
                <a:latin typeface="Century Gothic"/>
                <a:cs typeface="Century Gothic"/>
              </a:rPr>
              <a:t>Mathur</a:t>
            </a:r>
            <a:endParaRPr sz="1800">
              <a:latin typeface="Century Gothic"/>
              <a:cs typeface="Century Gothic"/>
            </a:endParaRPr>
          </a:p>
          <a:p>
            <a:pPr marL="12700">
              <a:lnSpc>
                <a:spcPts val="1920"/>
              </a:lnSpc>
            </a:pPr>
            <a:r>
              <a:rPr sz="1600" spc="-10" dirty="0">
                <a:solidFill>
                  <a:srgbClr val="FFFFFF"/>
                </a:solidFill>
                <a:latin typeface="Century Gothic"/>
                <a:cs typeface="Century Gothic"/>
              </a:rPr>
              <a:t>Retired</a:t>
            </a:r>
            <a:endParaRPr sz="1600">
              <a:latin typeface="Century Gothic"/>
              <a:cs typeface="Century Gothic"/>
            </a:endParaRPr>
          </a:p>
          <a:p>
            <a:pPr marL="12700" marR="5080">
              <a:lnSpc>
                <a:spcPct val="100000"/>
              </a:lnSpc>
            </a:pPr>
            <a:r>
              <a:rPr sz="1600" spc="-10" dirty="0">
                <a:solidFill>
                  <a:srgbClr val="FFFFFF"/>
                </a:solidFill>
                <a:latin typeface="Century Gothic"/>
                <a:cs typeface="Century Gothic"/>
              </a:rPr>
              <a:t>USEPA Deputy Regional  </a:t>
            </a:r>
            <a:r>
              <a:rPr sz="1600" spc="-5" dirty="0">
                <a:solidFill>
                  <a:srgbClr val="FFFFFF"/>
                </a:solidFill>
                <a:latin typeface="Century Gothic"/>
                <a:cs typeface="Century Gothic"/>
              </a:rPr>
              <a:t>Administrator / Acting  </a:t>
            </a:r>
            <a:r>
              <a:rPr sz="1600" spc="-10" dirty="0">
                <a:solidFill>
                  <a:srgbClr val="FFFFFF"/>
                </a:solidFill>
                <a:latin typeface="Century Gothic"/>
                <a:cs typeface="Century Gothic"/>
              </a:rPr>
              <a:t>Regional </a:t>
            </a:r>
            <a:r>
              <a:rPr sz="1600" spc="-5" dirty="0">
                <a:solidFill>
                  <a:srgbClr val="FFFFFF"/>
                </a:solidFill>
                <a:latin typeface="Century Gothic"/>
                <a:cs typeface="Century Gothic"/>
              </a:rPr>
              <a:t>Administrator /  </a:t>
            </a:r>
            <a:r>
              <a:rPr sz="1600" spc="-10" dirty="0">
                <a:solidFill>
                  <a:srgbClr val="FFFFFF"/>
                </a:solidFill>
                <a:latin typeface="Century Gothic"/>
                <a:cs typeface="Century Gothic"/>
              </a:rPr>
              <a:t>Director, </a:t>
            </a:r>
            <a:r>
              <a:rPr sz="1600" dirty="0">
                <a:solidFill>
                  <a:srgbClr val="FFFFFF"/>
                </a:solidFill>
                <a:latin typeface="Century Gothic"/>
                <a:cs typeface="Century Gothic"/>
              </a:rPr>
              <a:t>Air </a:t>
            </a:r>
            <a:r>
              <a:rPr sz="1600" spc="-5" dirty="0">
                <a:solidFill>
                  <a:srgbClr val="FFFFFF"/>
                </a:solidFill>
                <a:latin typeface="Century Gothic"/>
                <a:cs typeface="Century Gothic"/>
              </a:rPr>
              <a:t>and </a:t>
            </a:r>
            <a:r>
              <a:rPr sz="1600" spc="-10" dirty="0">
                <a:solidFill>
                  <a:srgbClr val="FFFFFF"/>
                </a:solidFill>
                <a:latin typeface="Century Gothic"/>
                <a:cs typeface="Century Gothic"/>
              </a:rPr>
              <a:t>Radiation  </a:t>
            </a:r>
            <a:r>
              <a:rPr sz="1600" dirty="0">
                <a:solidFill>
                  <a:srgbClr val="FFFFFF"/>
                </a:solidFill>
                <a:latin typeface="Century Gothic"/>
                <a:cs typeface="Century Gothic"/>
              </a:rPr>
              <a:t>Division</a:t>
            </a:r>
            <a:endParaRPr sz="1600">
              <a:latin typeface="Century Gothic"/>
              <a:cs typeface="Century Gothic"/>
            </a:endParaRPr>
          </a:p>
        </p:txBody>
      </p:sp>
      <p:sp>
        <p:nvSpPr>
          <p:cNvPr id="12" name="object 12"/>
          <p:cNvSpPr txBox="1"/>
          <p:nvPr/>
        </p:nvSpPr>
        <p:spPr>
          <a:xfrm>
            <a:off x="4193474" y="6101386"/>
            <a:ext cx="4410075" cy="543560"/>
          </a:xfrm>
          <a:prstGeom prst="rect">
            <a:avLst/>
          </a:prstGeom>
        </p:spPr>
        <p:txBody>
          <a:bodyPr vert="horz" wrap="square" lIns="0" tIns="12700" rIns="0" bIns="0" rtlCol="0">
            <a:spAutoFit/>
          </a:bodyPr>
          <a:lstStyle/>
          <a:p>
            <a:pPr marL="12700" marR="5080">
              <a:lnSpc>
                <a:spcPct val="100000"/>
              </a:lnSpc>
              <a:spcBef>
                <a:spcPts val="100"/>
              </a:spcBef>
            </a:pPr>
            <a:r>
              <a:rPr sz="1800" spc="-10" dirty="0">
                <a:solidFill>
                  <a:srgbClr val="81BA42"/>
                </a:solidFill>
                <a:latin typeface="Century Gothic"/>
                <a:cs typeface="Century Gothic"/>
              </a:rPr>
              <a:t>*</a:t>
            </a:r>
            <a:r>
              <a:rPr sz="1600" spc="-10" dirty="0">
                <a:solidFill>
                  <a:srgbClr val="81BA42"/>
                </a:solidFill>
                <a:latin typeface="Century Gothic"/>
                <a:cs typeface="Century Gothic"/>
              </a:rPr>
              <a:t>Bureau </a:t>
            </a:r>
            <a:r>
              <a:rPr sz="1600" spc="-5" dirty="0">
                <a:solidFill>
                  <a:srgbClr val="81BA42"/>
                </a:solidFill>
                <a:latin typeface="Century Gothic"/>
                <a:cs typeface="Century Gothic"/>
              </a:rPr>
              <a:t>of </a:t>
            </a:r>
            <a:r>
              <a:rPr sz="1600" dirty="0">
                <a:solidFill>
                  <a:srgbClr val="81BA42"/>
                </a:solidFill>
                <a:latin typeface="Century Gothic"/>
                <a:cs typeface="Century Gothic"/>
              </a:rPr>
              <a:t>Air </a:t>
            </a:r>
            <a:r>
              <a:rPr sz="1600" spc="-5" dirty="0">
                <a:solidFill>
                  <a:srgbClr val="81BA42"/>
                </a:solidFill>
                <a:latin typeface="Century Gothic"/>
                <a:cs typeface="Century Gothic"/>
              </a:rPr>
              <a:t>Chief, </a:t>
            </a:r>
            <a:r>
              <a:rPr sz="1600" dirty="0">
                <a:solidFill>
                  <a:srgbClr val="81BA42"/>
                </a:solidFill>
                <a:latin typeface="Century Gothic"/>
                <a:cs typeface="Century Gothic"/>
              </a:rPr>
              <a:t>Julie </a:t>
            </a:r>
            <a:r>
              <a:rPr sz="1600" spc="-5" dirty="0">
                <a:solidFill>
                  <a:srgbClr val="81BA42"/>
                </a:solidFill>
                <a:latin typeface="Century Gothic"/>
                <a:cs typeface="Century Gothic"/>
              </a:rPr>
              <a:t>Armitage serves as  </a:t>
            </a:r>
            <a:r>
              <a:rPr sz="1600" spc="-10" dirty="0">
                <a:solidFill>
                  <a:srgbClr val="81BA42"/>
                </a:solidFill>
                <a:latin typeface="Century Gothic"/>
                <a:cs typeface="Century Gothic"/>
              </a:rPr>
              <a:t>the </a:t>
            </a:r>
            <a:r>
              <a:rPr sz="1600" dirty="0">
                <a:solidFill>
                  <a:srgbClr val="81BA42"/>
                </a:solidFill>
                <a:latin typeface="Century Gothic"/>
                <a:cs typeface="Century Gothic"/>
              </a:rPr>
              <a:t>IEPA</a:t>
            </a:r>
            <a:r>
              <a:rPr sz="1600" spc="5" dirty="0">
                <a:solidFill>
                  <a:srgbClr val="81BA42"/>
                </a:solidFill>
                <a:latin typeface="Century Gothic"/>
                <a:cs typeface="Century Gothic"/>
              </a:rPr>
              <a:t> </a:t>
            </a:r>
            <a:r>
              <a:rPr sz="1600" spc="-5" dirty="0">
                <a:solidFill>
                  <a:srgbClr val="81BA42"/>
                </a:solidFill>
                <a:latin typeface="Century Gothic"/>
                <a:cs typeface="Century Gothic"/>
              </a:rPr>
              <a:t>representative</a:t>
            </a:r>
            <a:endParaRPr sz="1600">
              <a:latin typeface="Century Gothic"/>
              <a:cs typeface="Century Gothic"/>
            </a:endParaRPr>
          </a:p>
        </p:txBody>
      </p:sp>
      <p:sp>
        <p:nvSpPr>
          <p:cNvPr id="13" name="object 13"/>
          <p:cNvSpPr txBox="1"/>
          <p:nvPr/>
        </p:nvSpPr>
        <p:spPr>
          <a:xfrm>
            <a:off x="184044" y="5082446"/>
            <a:ext cx="2485390" cy="1543685"/>
          </a:xfrm>
          <a:prstGeom prst="rect">
            <a:avLst/>
          </a:prstGeom>
        </p:spPr>
        <p:txBody>
          <a:bodyPr vert="horz" wrap="square" lIns="0" tIns="59055" rIns="0" bIns="0" rtlCol="0">
            <a:spAutoFit/>
          </a:bodyPr>
          <a:lstStyle/>
          <a:p>
            <a:pPr marL="12700">
              <a:lnSpc>
                <a:spcPct val="100000"/>
              </a:lnSpc>
              <a:spcBef>
                <a:spcPts val="465"/>
              </a:spcBef>
            </a:pPr>
            <a:r>
              <a:rPr sz="1800" b="1" dirty="0">
                <a:solidFill>
                  <a:srgbClr val="DF2D28"/>
                </a:solidFill>
                <a:latin typeface="Century Gothic"/>
                <a:cs typeface="Century Gothic"/>
              </a:rPr>
              <a:t>John</a:t>
            </a:r>
            <a:r>
              <a:rPr sz="1800" b="1" spc="-20" dirty="0">
                <a:solidFill>
                  <a:srgbClr val="DF2D28"/>
                </a:solidFill>
                <a:latin typeface="Century Gothic"/>
                <a:cs typeface="Century Gothic"/>
              </a:rPr>
              <a:t> </a:t>
            </a:r>
            <a:r>
              <a:rPr sz="1800" b="1" dirty="0">
                <a:solidFill>
                  <a:srgbClr val="DF2D28"/>
                </a:solidFill>
                <a:latin typeface="Century Gothic"/>
                <a:cs typeface="Century Gothic"/>
              </a:rPr>
              <a:t>Lee</a:t>
            </a:r>
            <a:endParaRPr sz="1800">
              <a:latin typeface="Century Gothic"/>
              <a:cs typeface="Century Gothic"/>
            </a:endParaRPr>
          </a:p>
          <a:p>
            <a:pPr marL="12700" marR="121285">
              <a:lnSpc>
                <a:spcPct val="114999"/>
              </a:lnSpc>
              <a:spcBef>
                <a:spcPts val="30"/>
              </a:spcBef>
            </a:pPr>
            <a:r>
              <a:rPr sz="1600" spc="-15" dirty="0">
                <a:solidFill>
                  <a:srgbClr val="FFFFFF"/>
                </a:solidFill>
                <a:latin typeface="Calibri"/>
                <a:cs typeface="Calibri"/>
              </a:rPr>
              <a:t>Safety </a:t>
            </a:r>
            <a:r>
              <a:rPr sz="1600" spc="-5" dirty="0">
                <a:solidFill>
                  <a:srgbClr val="FFFFFF"/>
                </a:solidFill>
                <a:latin typeface="Calibri"/>
                <a:cs typeface="Calibri"/>
              </a:rPr>
              <a:t>Health </a:t>
            </a:r>
            <a:r>
              <a:rPr sz="1600" spc="-10" dirty="0">
                <a:solidFill>
                  <a:srgbClr val="FFFFFF"/>
                </a:solidFill>
                <a:latin typeface="Calibri"/>
                <a:cs typeface="Calibri"/>
              </a:rPr>
              <a:t>Environmental  </a:t>
            </a:r>
            <a:r>
              <a:rPr sz="1600" spc="-5" dirty="0">
                <a:solidFill>
                  <a:srgbClr val="FFFFFF"/>
                </a:solidFill>
                <a:latin typeface="Calibri"/>
                <a:cs typeface="Calibri"/>
              </a:rPr>
              <a:t>Services</a:t>
            </a:r>
            <a:r>
              <a:rPr sz="1600" spc="25" dirty="0">
                <a:solidFill>
                  <a:srgbClr val="FFFFFF"/>
                </a:solidFill>
                <a:latin typeface="Calibri"/>
                <a:cs typeface="Calibri"/>
              </a:rPr>
              <a:t> </a:t>
            </a:r>
            <a:r>
              <a:rPr sz="1600" spc="-10" dirty="0">
                <a:solidFill>
                  <a:srgbClr val="FFFFFF"/>
                </a:solidFill>
                <a:latin typeface="Calibri"/>
                <a:cs typeface="Calibri"/>
              </a:rPr>
              <a:t>Director</a:t>
            </a:r>
            <a:endParaRPr sz="1600">
              <a:latin typeface="Calibri"/>
              <a:cs typeface="Calibri"/>
            </a:endParaRPr>
          </a:p>
          <a:p>
            <a:pPr marL="12700">
              <a:lnSpc>
                <a:spcPct val="100000"/>
              </a:lnSpc>
              <a:spcBef>
                <a:spcPts val="290"/>
              </a:spcBef>
            </a:pPr>
            <a:r>
              <a:rPr sz="1600" spc="-15" dirty="0">
                <a:solidFill>
                  <a:srgbClr val="FFFFFF"/>
                </a:solidFill>
                <a:latin typeface="Calibri"/>
                <a:cs typeface="Calibri"/>
              </a:rPr>
              <a:t>Feed </a:t>
            </a:r>
            <a:r>
              <a:rPr sz="1600" spc="-5" dirty="0">
                <a:solidFill>
                  <a:srgbClr val="FFFFFF"/>
                </a:solidFill>
                <a:latin typeface="Calibri"/>
                <a:cs typeface="Calibri"/>
              </a:rPr>
              <a:t>&amp; </a:t>
            </a:r>
            <a:r>
              <a:rPr sz="1600" spc="-10" dirty="0">
                <a:solidFill>
                  <a:srgbClr val="FFFFFF"/>
                </a:solidFill>
                <a:latin typeface="Calibri"/>
                <a:cs typeface="Calibri"/>
              </a:rPr>
              <a:t>Grain </a:t>
            </a:r>
            <a:r>
              <a:rPr sz="1600" spc="-5" dirty="0">
                <a:solidFill>
                  <a:srgbClr val="FFFFFF"/>
                </a:solidFill>
                <a:latin typeface="Calibri"/>
                <a:cs typeface="Calibri"/>
              </a:rPr>
              <a:t>Association of </a:t>
            </a:r>
            <a:r>
              <a:rPr sz="1600" dirty="0">
                <a:solidFill>
                  <a:srgbClr val="FFFFFF"/>
                </a:solidFill>
                <a:latin typeface="Calibri"/>
                <a:cs typeface="Calibri"/>
              </a:rPr>
              <a:t>IL</a:t>
            </a:r>
            <a:endParaRPr sz="1600">
              <a:latin typeface="Calibri"/>
              <a:cs typeface="Calibri"/>
            </a:endParaRPr>
          </a:p>
          <a:p>
            <a:pPr marL="49530" algn="ctr">
              <a:lnSpc>
                <a:spcPct val="100000"/>
              </a:lnSpc>
              <a:spcBef>
                <a:spcPts val="610"/>
              </a:spcBef>
            </a:pPr>
            <a:r>
              <a:rPr sz="1800" b="1" dirty="0">
                <a:solidFill>
                  <a:srgbClr val="FF0000"/>
                </a:solidFill>
                <a:latin typeface="Century Gothic"/>
                <a:cs typeface="Century Gothic"/>
              </a:rPr>
              <a:t>1</a:t>
            </a:r>
            <a:r>
              <a:rPr sz="1800" b="1" spc="-15" dirty="0">
                <a:solidFill>
                  <a:srgbClr val="FF0000"/>
                </a:solidFill>
                <a:latin typeface="Century Gothic"/>
                <a:cs typeface="Century Gothic"/>
              </a:rPr>
              <a:t> </a:t>
            </a:r>
            <a:r>
              <a:rPr sz="1800" b="1" spc="-5" dirty="0">
                <a:solidFill>
                  <a:srgbClr val="FF0000"/>
                </a:solidFill>
                <a:latin typeface="Century Gothic"/>
                <a:cs typeface="Century Gothic"/>
              </a:rPr>
              <a:t>VACANCY</a:t>
            </a:r>
            <a:endParaRPr sz="1800">
              <a:latin typeface="Century Gothic"/>
              <a:cs typeface="Century Gothic"/>
            </a:endParaRPr>
          </a:p>
        </p:txBody>
      </p:sp>
      <p:sp>
        <p:nvSpPr>
          <p:cNvPr id="14" name="object 14"/>
          <p:cNvSpPr/>
          <p:nvPr/>
        </p:nvSpPr>
        <p:spPr>
          <a:xfrm>
            <a:off x="6726935" y="1524000"/>
            <a:ext cx="1400555" cy="2488692"/>
          </a:xfrm>
          <a:prstGeom prst="rect">
            <a:avLst/>
          </a:prstGeom>
          <a:blipFill>
            <a:blip r:embed="rId7" cstate="print"/>
            <a:stretch>
              <a:fillRect/>
            </a:stretch>
          </a:blipFill>
        </p:spPr>
        <p:txBody>
          <a:bodyPr wrap="square" lIns="0" tIns="0" rIns="0" bIns="0" rtlCol="0"/>
          <a:lstStyle/>
          <a:p>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707375" rIns="0" bIns="0" rtlCol="0">
            <a:spAutoFit/>
          </a:bodyPr>
          <a:lstStyle/>
          <a:p>
            <a:pPr marL="2870835" marR="5080" indent="123189">
              <a:lnSpc>
                <a:spcPts val="4320"/>
              </a:lnSpc>
              <a:spcBef>
                <a:spcPts val="640"/>
              </a:spcBef>
            </a:pPr>
            <a:r>
              <a:rPr sz="4000" b="1" spc="-5" dirty="0">
                <a:solidFill>
                  <a:srgbClr val="81BA42"/>
                </a:solidFill>
                <a:latin typeface="Century Gothic"/>
                <a:cs typeface="Century Gothic"/>
              </a:rPr>
              <a:t>ILLINOIS COMPLIANCE  </a:t>
            </a:r>
            <a:r>
              <a:rPr sz="4000" b="1" spc="-10" dirty="0">
                <a:solidFill>
                  <a:srgbClr val="81BA42"/>
                </a:solidFill>
                <a:latin typeface="Century Gothic"/>
                <a:cs typeface="Century Gothic"/>
              </a:rPr>
              <a:t>ADVISORY PANEL</a:t>
            </a:r>
            <a:r>
              <a:rPr sz="4000" b="1" spc="30" dirty="0">
                <a:solidFill>
                  <a:srgbClr val="81BA42"/>
                </a:solidFill>
                <a:latin typeface="Century Gothic"/>
                <a:cs typeface="Century Gothic"/>
              </a:rPr>
              <a:t> </a:t>
            </a:r>
            <a:r>
              <a:rPr sz="4000" b="1" spc="-5" dirty="0">
                <a:solidFill>
                  <a:srgbClr val="81BA42"/>
                </a:solidFill>
                <a:latin typeface="Century Gothic"/>
                <a:cs typeface="Century Gothic"/>
              </a:rPr>
              <a:t>ROLE</a:t>
            </a:r>
            <a:endParaRPr sz="4000">
              <a:latin typeface="Century Gothic"/>
              <a:cs typeface="Century Gothic"/>
            </a:endParaRPr>
          </a:p>
        </p:txBody>
      </p:sp>
      <p:sp>
        <p:nvSpPr>
          <p:cNvPr id="3" name="object 3"/>
          <p:cNvSpPr txBox="1"/>
          <p:nvPr/>
        </p:nvSpPr>
        <p:spPr>
          <a:xfrm>
            <a:off x="673100" y="2187955"/>
            <a:ext cx="7788275" cy="4663440"/>
          </a:xfrm>
          <a:prstGeom prst="rect">
            <a:avLst/>
          </a:prstGeom>
        </p:spPr>
        <p:txBody>
          <a:bodyPr vert="horz" wrap="square" lIns="0" tIns="49530" rIns="0" bIns="0" rtlCol="0">
            <a:spAutoFit/>
          </a:bodyPr>
          <a:lstStyle/>
          <a:p>
            <a:pPr marL="241300" marR="128905" indent="-228600">
              <a:lnSpc>
                <a:spcPts val="2380"/>
              </a:lnSpc>
              <a:spcBef>
                <a:spcPts val="390"/>
              </a:spcBef>
              <a:buSzPct val="95454"/>
              <a:buFont typeface="Wingdings"/>
              <a:buChar char=""/>
              <a:tabLst>
                <a:tab pos="241300" algn="l"/>
              </a:tabLst>
            </a:pPr>
            <a:r>
              <a:rPr sz="2200" spc="-5" dirty="0">
                <a:solidFill>
                  <a:srgbClr val="FFFFFF"/>
                </a:solidFill>
                <a:latin typeface="Century Gothic"/>
                <a:cs typeface="Century Gothic"/>
              </a:rPr>
              <a:t>Render advisory opinions on </a:t>
            </a:r>
            <a:r>
              <a:rPr sz="2200" dirty="0">
                <a:solidFill>
                  <a:srgbClr val="FFFFFF"/>
                </a:solidFill>
                <a:latin typeface="Century Gothic"/>
                <a:cs typeface="Century Gothic"/>
              </a:rPr>
              <a:t>the </a:t>
            </a:r>
            <a:r>
              <a:rPr sz="2200" spc="-5" dirty="0">
                <a:solidFill>
                  <a:srgbClr val="FFFFFF"/>
                </a:solidFill>
                <a:latin typeface="Century Gothic"/>
                <a:cs typeface="Century Gothic"/>
              </a:rPr>
              <a:t>effectiveness of </a:t>
            </a:r>
            <a:r>
              <a:rPr sz="2200" spc="-15" dirty="0">
                <a:solidFill>
                  <a:srgbClr val="FFFFFF"/>
                </a:solidFill>
                <a:latin typeface="Century Gothic"/>
                <a:cs typeface="Century Gothic"/>
              </a:rPr>
              <a:t>SBEAP  </a:t>
            </a:r>
            <a:r>
              <a:rPr sz="2200" spc="-5" dirty="0">
                <a:solidFill>
                  <a:srgbClr val="FFFFFF"/>
                </a:solidFill>
                <a:latin typeface="Century Gothic"/>
                <a:cs typeface="Century Gothic"/>
              </a:rPr>
              <a:t>and difficulties encountered by small</a:t>
            </a:r>
            <a:r>
              <a:rPr sz="2200" spc="-10" dirty="0">
                <a:solidFill>
                  <a:srgbClr val="FFFFFF"/>
                </a:solidFill>
                <a:latin typeface="Century Gothic"/>
                <a:cs typeface="Century Gothic"/>
              </a:rPr>
              <a:t> </a:t>
            </a:r>
            <a:r>
              <a:rPr sz="2200" spc="-5" dirty="0">
                <a:solidFill>
                  <a:srgbClr val="FFFFFF"/>
                </a:solidFill>
                <a:latin typeface="Century Gothic"/>
                <a:cs typeface="Century Gothic"/>
              </a:rPr>
              <a:t>businesses</a:t>
            </a:r>
            <a:endParaRPr sz="2200">
              <a:latin typeface="Century Gothic"/>
              <a:cs typeface="Century Gothic"/>
            </a:endParaRPr>
          </a:p>
          <a:p>
            <a:pPr>
              <a:lnSpc>
                <a:spcPct val="100000"/>
              </a:lnSpc>
              <a:buClr>
                <a:srgbClr val="FFFFFF"/>
              </a:buClr>
              <a:buFont typeface="Wingdings"/>
              <a:buChar char=""/>
            </a:pPr>
            <a:endParaRPr sz="3800">
              <a:latin typeface="Times New Roman"/>
              <a:cs typeface="Times New Roman"/>
            </a:endParaRPr>
          </a:p>
          <a:p>
            <a:pPr marL="241300" marR="177800" indent="-228600">
              <a:lnSpc>
                <a:spcPts val="2380"/>
              </a:lnSpc>
              <a:spcBef>
                <a:spcPts val="5"/>
              </a:spcBef>
              <a:buSzPct val="95454"/>
              <a:buFont typeface="Wingdings"/>
              <a:buChar char=""/>
              <a:tabLst>
                <a:tab pos="241300" algn="l"/>
              </a:tabLst>
            </a:pPr>
            <a:r>
              <a:rPr sz="2200" dirty="0">
                <a:solidFill>
                  <a:srgbClr val="FFFFFF"/>
                </a:solidFill>
                <a:latin typeface="Century Gothic"/>
                <a:cs typeface="Century Gothic"/>
              </a:rPr>
              <a:t>Review </a:t>
            </a:r>
            <a:r>
              <a:rPr sz="2200" spc="-5" dirty="0">
                <a:solidFill>
                  <a:srgbClr val="FFFFFF"/>
                </a:solidFill>
                <a:latin typeface="Century Gothic"/>
                <a:cs typeface="Century Gothic"/>
              </a:rPr>
              <a:t>materials, regulations, and legislation </a:t>
            </a:r>
            <a:r>
              <a:rPr sz="2200" dirty="0">
                <a:solidFill>
                  <a:srgbClr val="FFFFFF"/>
                </a:solidFill>
                <a:latin typeface="Century Gothic"/>
                <a:cs typeface="Century Gothic"/>
              </a:rPr>
              <a:t>to </a:t>
            </a:r>
            <a:r>
              <a:rPr sz="2200" spc="-5" dirty="0">
                <a:solidFill>
                  <a:srgbClr val="FFFFFF"/>
                </a:solidFill>
                <a:latin typeface="Century Gothic"/>
                <a:cs typeface="Century Gothic"/>
              </a:rPr>
              <a:t>ensure  </a:t>
            </a:r>
            <a:r>
              <a:rPr sz="2200" dirty="0">
                <a:solidFill>
                  <a:srgbClr val="FFFFFF"/>
                </a:solidFill>
                <a:latin typeface="Century Gothic"/>
                <a:cs typeface="Century Gothic"/>
              </a:rPr>
              <a:t>they </a:t>
            </a:r>
            <a:r>
              <a:rPr sz="2200" spc="-10" dirty="0">
                <a:solidFill>
                  <a:srgbClr val="FFFFFF"/>
                </a:solidFill>
                <a:latin typeface="Century Gothic"/>
                <a:cs typeface="Century Gothic"/>
              </a:rPr>
              <a:t>are </a:t>
            </a:r>
            <a:r>
              <a:rPr sz="2200" spc="-5" dirty="0">
                <a:solidFill>
                  <a:srgbClr val="FFFFFF"/>
                </a:solidFill>
                <a:latin typeface="Century Gothic"/>
                <a:cs typeface="Century Gothic"/>
              </a:rPr>
              <a:t>understandable </a:t>
            </a:r>
            <a:r>
              <a:rPr sz="2200" dirty="0">
                <a:solidFill>
                  <a:srgbClr val="FFFFFF"/>
                </a:solidFill>
                <a:latin typeface="Century Gothic"/>
                <a:cs typeface="Century Gothic"/>
              </a:rPr>
              <a:t>to </a:t>
            </a:r>
            <a:r>
              <a:rPr sz="2200" spc="-5" dirty="0">
                <a:solidFill>
                  <a:srgbClr val="FFFFFF"/>
                </a:solidFill>
                <a:latin typeface="Century Gothic"/>
                <a:cs typeface="Century Gothic"/>
              </a:rPr>
              <a:t>small</a:t>
            </a:r>
            <a:r>
              <a:rPr sz="2200" spc="-20" dirty="0">
                <a:solidFill>
                  <a:srgbClr val="FFFFFF"/>
                </a:solidFill>
                <a:latin typeface="Century Gothic"/>
                <a:cs typeface="Century Gothic"/>
              </a:rPr>
              <a:t> </a:t>
            </a:r>
            <a:r>
              <a:rPr sz="2200" spc="-5" dirty="0">
                <a:solidFill>
                  <a:srgbClr val="FFFFFF"/>
                </a:solidFill>
                <a:latin typeface="Century Gothic"/>
                <a:cs typeface="Century Gothic"/>
              </a:rPr>
              <a:t>businesses</a:t>
            </a:r>
            <a:endParaRPr sz="2200">
              <a:latin typeface="Century Gothic"/>
              <a:cs typeface="Century Gothic"/>
            </a:endParaRPr>
          </a:p>
          <a:p>
            <a:pPr>
              <a:lnSpc>
                <a:spcPct val="100000"/>
              </a:lnSpc>
              <a:spcBef>
                <a:spcPts val="50"/>
              </a:spcBef>
              <a:buClr>
                <a:srgbClr val="FFFFFF"/>
              </a:buClr>
              <a:buFont typeface="Wingdings"/>
              <a:buChar char=""/>
            </a:pPr>
            <a:endParaRPr sz="3500">
              <a:latin typeface="Times New Roman"/>
              <a:cs typeface="Times New Roman"/>
            </a:endParaRPr>
          </a:p>
          <a:p>
            <a:pPr marL="241300" indent="-228600">
              <a:lnSpc>
                <a:spcPct val="100000"/>
              </a:lnSpc>
              <a:buSzPct val="95454"/>
              <a:buFont typeface="Wingdings"/>
              <a:buChar char=""/>
              <a:tabLst>
                <a:tab pos="241300" algn="l"/>
              </a:tabLst>
            </a:pPr>
            <a:r>
              <a:rPr sz="2200" spc="-5" dirty="0">
                <a:solidFill>
                  <a:srgbClr val="FFFFFF"/>
                </a:solidFill>
                <a:latin typeface="Century Gothic"/>
                <a:cs typeface="Century Gothic"/>
              </a:rPr>
              <a:t>Identify issues of concern </a:t>
            </a:r>
            <a:r>
              <a:rPr sz="2200" dirty="0">
                <a:solidFill>
                  <a:srgbClr val="FFFFFF"/>
                </a:solidFill>
                <a:latin typeface="Century Gothic"/>
                <a:cs typeface="Century Gothic"/>
              </a:rPr>
              <a:t>to </a:t>
            </a:r>
            <a:r>
              <a:rPr sz="2200" spc="-5" dirty="0">
                <a:solidFill>
                  <a:srgbClr val="FFFFFF"/>
                </a:solidFill>
                <a:latin typeface="Century Gothic"/>
                <a:cs typeface="Century Gothic"/>
              </a:rPr>
              <a:t>small</a:t>
            </a:r>
            <a:r>
              <a:rPr sz="2200" spc="-30" dirty="0">
                <a:solidFill>
                  <a:srgbClr val="FFFFFF"/>
                </a:solidFill>
                <a:latin typeface="Century Gothic"/>
                <a:cs typeface="Century Gothic"/>
              </a:rPr>
              <a:t> </a:t>
            </a:r>
            <a:r>
              <a:rPr sz="2200" spc="-5" dirty="0">
                <a:solidFill>
                  <a:srgbClr val="FFFFFF"/>
                </a:solidFill>
                <a:latin typeface="Century Gothic"/>
                <a:cs typeface="Century Gothic"/>
              </a:rPr>
              <a:t>businesses</a:t>
            </a:r>
            <a:endParaRPr sz="2200">
              <a:latin typeface="Century Gothic"/>
              <a:cs typeface="Century Gothic"/>
            </a:endParaRPr>
          </a:p>
          <a:p>
            <a:pPr>
              <a:lnSpc>
                <a:spcPct val="100000"/>
              </a:lnSpc>
              <a:spcBef>
                <a:spcPts val="30"/>
              </a:spcBef>
              <a:buClr>
                <a:srgbClr val="FFFFFF"/>
              </a:buClr>
              <a:buFont typeface="Wingdings"/>
              <a:buChar char=""/>
            </a:pPr>
            <a:endParaRPr sz="3800">
              <a:latin typeface="Times New Roman"/>
              <a:cs typeface="Times New Roman"/>
            </a:endParaRPr>
          </a:p>
          <a:p>
            <a:pPr marL="241300" marR="11430" indent="-228600">
              <a:lnSpc>
                <a:spcPts val="2380"/>
              </a:lnSpc>
              <a:buSzPct val="95454"/>
              <a:buFont typeface="Wingdings"/>
              <a:buChar char=""/>
              <a:tabLst>
                <a:tab pos="241300" algn="l"/>
              </a:tabLst>
            </a:pPr>
            <a:r>
              <a:rPr sz="2200" spc="-5" dirty="0">
                <a:solidFill>
                  <a:srgbClr val="FFFFFF"/>
                </a:solidFill>
                <a:latin typeface="Century Gothic"/>
                <a:cs typeface="Century Gothic"/>
              </a:rPr>
              <a:t>Advocate for small businesses </a:t>
            </a:r>
            <a:r>
              <a:rPr sz="2200" dirty="0">
                <a:solidFill>
                  <a:srgbClr val="FFFFFF"/>
                </a:solidFill>
                <a:latin typeface="Century Gothic"/>
                <a:cs typeface="Century Gothic"/>
              </a:rPr>
              <a:t>with </a:t>
            </a:r>
            <a:r>
              <a:rPr sz="2200" spc="-5" dirty="0">
                <a:solidFill>
                  <a:srgbClr val="FFFFFF"/>
                </a:solidFill>
                <a:latin typeface="Century Gothic"/>
                <a:cs typeface="Century Gothic"/>
              </a:rPr>
              <a:t>legislators and senior  </a:t>
            </a:r>
            <a:r>
              <a:rPr sz="2200" dirty="0">
                <a:solidFill>
                  <a:srgbClr val="FFFFFF"/>
                </a:solidFill>
                <a:latin typeface="Century Gothic"/>
                <a:cs typeface="Century Gothic"/>
              </a:rPr>
              <a:t>state </a:t>
            </a:r>
            <a:r>
              <a:rPr sz="2200" spc="-5" dirty="0">
                <a:solidFill>
                  <a:srgbClr val="FFFFFF"/>
                </a:solidFill>
                <a:latin typeface="Century Gothic"/>
                <a:cs typeface="Century Gothic"/>
              </a:rPr>
              <a:t>agency</a:t>
            </a:r>
            <a:r>
              <a:rPr sz="2200" spc="-30" dirty="0">
                <a:solidFill>
                  <a:srgbClr val="FFFFFF"/>
                </a:solidFill>
                <a:latin typeface="Century Gothic"/>
                <a:cs typeface="Century Gothic"/>
              </a:rPr>
              <a:t> </a:t>
            </a:r>
            <a:r>
              <a:rPr sz="2200" spc="-5" dirty="0">
                <a:solidFill>
                  <a:srgbClr val="FFFFFF"/>
                </a:solidFill>
                <a:latin typeface="Century Gothic"/>
                <a:cs typeface="Century Gothic"/>
              </a:rPr>
              <a:t>management</a:t>
            </a:r>
            <a:endParaRPr sz="2200">
              <a:latin typeface="Century Gothic"/>
              <a:cs typeface="Century Gothic"/>
            </a:endParaRPr>
          </a:p>
          <a:p>
            <a:pPr marL="4447540" marR="5080">
              <a:lnSpc>
                <a:spcPct val="100000"/>
              </a:lnSpc>
              <a:spcBef>
                <a:spcPts val="2135"/>
              </a:spcBef>
            </a:pPr>
            <a:r>
              <a:rPr sz="1800" spc="-10" dirty="0">
                <a:solidFill>
                  <a:srgbClr val="81BA42"/>
                </a:solidFill>
                <a:latin typeface="Century Gothic"/>
                <a:cs typeface="Century Gothic"/>
              </a:rPr>
              <a:t>*Staff </a:t>
            </a:r>
            <a:r>
              <a:rPr sz="1800" spc="-5" dirty="0">
                <a:solidFill>
                  <a:srgbClr val="81BA42"/>
                </a:solidFill>
                <a:latin typeface="Century Gothic"/>
                <a:cs typeface="Century Gothic"/>
              </a:rPr>
              <a:t>support </a:t>
            </a:r>
            <a:r>
              <a:rPr sz="1800" dirty="0">
                <a:solidFill>
                  <a:srgbClr val="81BA42"/>
                </a:solidFill>
                <a:latin typeface="Century Gothic"/>
                <a:cs typeface="Century Gothic"/>
              </a:rPr>
              <a:t>provided </a:t>
            </a:r>
            <a:r>
              <a:rPr sz="1800" spc="-5" dirty="0">
                <a:solidFill>
                  <a:srgbClr val="81BA42"/>
                </a:solidFill>
                <a:latin typeface="Century Gothic"/>
                <a:cs typeface="Century Gothic"/>
              </a:rPr>
              <a:t>by </a:t>
            </a:r>
            <a:r>
              <a:rPr sz="1800" spc="-10" dirty="0">
                <a:solidFill>
                  <a:srgbClr val="81BA42"/>
                </a:solidFill>
                <a:latin typeface="Century Gothic"/>
                <a:cs typeface="Century Gothic"/>
              </a:rPr>
              <a:t>the  </a:t>
            </a:r>
            <a:r>
              <a:rPr sz="1800" spc="-5" dirty="0">
                <a:solidFill>
                  <a:srgbClr val="81BA42"/>
                </a:solidFill>
                <a:latin typeface="Century Gothic"/>
                <a:cs typeface="Century Gothic"/>
              </a:rPr>
              <a:t>DCEO</a:t>
            </a:r>
            <a:r>
              <a:rPr sz="1800" spc="-20" dirty="0">
                <a:solidFill>
                  <a:srgbClr val="81BA42"/>
                </a:solidFill>
                <a:latin typeface="Century Gothic"/>
                <a:cs typeface="Century Gothic"/>
              </a:rPr>
              <a:t> </a:t>
            </a:r>
            <a:r>
              <a:rPr sz="1800" dirty="0">
                <a:solidFill>
                  <a:srgbClr val="81BA42"/>
                </a:solidFill>
                <a:latin typeface="Century Gothic"/>
                <a:cs typeface="Century Gothic"/>
              </a:rPr>
              <a:t>SBEAP</a:t>
            </a:r>
            <a:endParaRPr sz="1800">
              <a:latin typeface="Century Gothic"/>
              <a:cs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0" y="0"/>
            <a:ext cx="9144000" cy="6355080"/>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6041136" y="5943600"/>
            <a:ext cx="3102863" cy="914400"/>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4572000" y="5931408"/>
            <a:ext cx="1523999" cy="926591"/>
          </a:xfrm>
          <a:prstGeom prst="rect">
            <a:avLst/>
          </a:prstGeom>
          <a:blipFill>
            <a:blip r:embed="rId6" cstate="print"/>
            <a:stretch>
              <a:fillRect/>
            </a:stretch>
          </a:blipFill>
        </p:spPr>
        <p:txBody>
          <a:bodyPr wrap="square" lIns="0" tIns="0" rIns="0" bIns="0" rtlCol="0"/>
          <a:lstStyle/>
          <a:p>
            <a:endParaRPr/>
          </a:p>
        </p:txBody>
      </p:sp>
      <p:sp>
        <p:nvSpPr>
          <p:cNvPr id="6" name="object 6"/>
          <p:cNvSpPr txBox="1">
            <a:spLocks noGrp="1"/>
          </p:cNvSpPr>
          <p:nvPr>
            <p:ph type="title"/>
          </p:nvPr>
        </p:nvSpPr>
        <p:spPr>
          <a:prstGeom prst="rect">
            <a:avLst/>
          </a:prstGeom>
        </p:spPr>
        <p:txBody>
          <a:bodyPr vert="horz" wrap="square" lIns="0" tIns="52824" rIns="0" bIns="0" rtlCol="0">
            <a:spAutoFit/>
          </a:bodyPr>
          <a:lstStyle/>
          <a:p>
            <a:pPr marL="1092200" marR="5080">
              <a:lnSpc>
                <a:spcPct val="100000"/>
              </a:lnSpc>
              <a:spcBef>
                <a:spcPts val="95"/>
              </a:spcBef>
            </a:pPr>
            <a:r>
              <a:rPr sz="2800" b="1" spc="-10" dirty="0">
                <a:solidFill>
                  <a:srgbClr val="000000"/>
                </a:solidFill>
                <a:latin typeface="Arial"/>
                <a:cs typeface="Arial"/>
              </a:rPr>
              <a:t>THE OFFICE OF </a:t>
            </a:r>
            <a:r>
              <a:rPr sz="2800" b="1" spc="-30" dirty="0">
                <a:solidFill>
                  <a:srgbClr val="000000"/>
                </a:solidFill>
                <a:latin typeface="Arial"/>
                <a:cs typeface="Arial"/>
              </a:rPr>
              <a:t>ENTREPRENEURSHIP,  </a:t>
            </a:r>
            <a:r>
              <a:rPr sz="2800" b="1" spc="-50" dirty="0">
                <a:solidFill>
                  <a:srgbClr val="000000"/>
                </a:solidFill>
                <a:latin typeface="Arial"/>
                <a:cs typeface="Arial"/>
              </a:rPr>
              <a:t>INNOVATION </a:t>
            </a:r>
            <a:r>
              <a:rPr sz="2800" b="1" spc="-10" dirty="0">
                <a:solidFill>
                  <a:srgbClr val="000000"/>
                </a:solidFill>
                <a:latin typeface="Arial"/>
                <a:cs typeface="Arial"/>
              </a:rPr>
              <a:t>AND</a:t>
            </a:r>
            <a:r>
              <a:rPr sz="2800" b="1" spc="-15" dirty="0">
                <a:solidFill>
                  <a:srgbClr val="000000"/>
                </a:solidFill>
                <a:latin typeface="Arial"/>
                <a:cs typeface="Arial"/>
              </a:rPr>
              <a:t> </a:t>
            </a:r>
            <a:r>
              <a:rPr sz="2800" b="1" spc="-10" dirty="0">
                <a:solidFill>
                  <a:srgbClr val="000000"/>
                </a:solidFill>
                <a:latin typeface="Arial"/>
                <a:cs typeface="Arial"/>
              </a:rPr>
              <a:t>TECHNOLOGY</a:t>
            </a:r>
            <a:endParaRPr sz="2800">
              <a:latin typeface="Arial"/>
              <a:cs typeface="Arial"/>
            </a:endParaRPr>
          </a:p>
        </p:txBody>
      </p:sp>
      <p:sp>
        <p:nvSpPr>
          <p:cNvPr id="7" name="object 7"/>
          <p:cNvSpPr/>
          <p:nvPr/>
        </p:nvSpPr>
        <p:spPr>
          <a:xfrm>
            <a:off x="0" y="5964935"/>
            <a:ext cx="3005328" cy="893063"/>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571590" y="282993"/>
            <a:ext cx="306705" cy="529590"/>
          </a:xfrm>
          <a:custGeom>
            <a:avLst/>
            <a:gdLst/>
            <a:ahLst/>
            <a:cxnLst/>
            <a:rect l="l" t="t" r="r" b="b"/>
            <a:pathLst>
              <a:path w="306705" h="529590">
                <a:moveTo>
                  <a:pt x="306233" y="91439"/>
                </a:moveTo>
                <a:lnTo>
                  <a:pt x="85308" y="91439"/>
                </a:lnTo>
                <a:lnTo>
                  <a:pt x="92161" y="82549"/>
                </a:lnTo>
                <a:lnTo>
                  <a:pt x="96398" y="74929"/>
                </a:lnTo>
                <a:lnTo>
                  <a:pt x="100789" y="68579"/>
                </a:lnTo>
                <a:lnTo>
                  <a:pt x="106036" y="62229"/>
                </a:lnTo>
                <a:lnTo>
                  <a:pt x="110182" y="58419"/>
                </a:lnTo>
                <a:lnTo>
                  <a:pt x="109767" y="52069"/>
                </a:lnTo>
                <a:lnTo>
                  <a:pt x="110182" y="45719"/>
                </a:lnTo>
                <a:lnTo>
                  <a:pt x="110182" y="44449"/>
                </a:lnTo>
                <a:lnTo>
                  <a:pt x="111011" y="41909"/>
                </a:lnTo>
                <a:lnTo>
                  <a:pt x="91112" y="26669"/>
                </a:lnTo>
                <a:lnTo>
                  <a:pt x="91112" y="24129"/>
                </a:lnTo>
                <a:lnTo>
                  <a:pt x="90283" y="16509"/>
                </a:lnTo>
                <a:lnTo>
                  <a:pt x="87795" y="13969"/>
                </a:lnTo>
                <a:lnTo>
                  <a:pt x="85308" y="10159"/>
                </a:lnTo>
                <a:lnTo>
                  <a:pt x="81992" y="6349"/>
                </a:lnTo>
                <a:lnTo>
                  <a:pt x="77846" y="5079"/>
                </a:lnTo>
                <a:lnTo>
                  <a:pt x="75359" y="1269"/>
                </a:lnTo>
                <a:lnTo>
                  <a:pt x="75359" y="0"/>
                </a:lnTo>
                <a:lnTo>
                  <a:pt x="293832" y="0"/>
                </a:lnTo>
                <a:lnTo>
                  <a:pt x="294149" y="5079"/>
                </a:lnTo>
                <a:lnTo>
                  <a:pt x="292018" y="11429"/>
                </a:lnTo>
                <a:lnTo>
                  <a:pt x="289343" y="16509"/>
                </a:lnTo>
                <a:lnTo>
                  <a:pt x="288028" y="22859"/>
                </a:lnTo>
                <a:lnTo>
                  <a:pt x="288028" y="25399"/>
                </a:lnTo>
                <a:lnTo>
                  <a:pt x="289686" y="29209"/>
                </a:lnTo>
                <a:lnTo>
                  <a:pt x="290930" y="31749"/>
                </a:lnTo>
                <a:lnTo>
                  <a:pt x="293003" y="36829"/>
                </a:lnTo>
                <a:lnTo>
                  <a:pt x="305070" y="64769"/>
                </a:lnTo>
                <a:lnTo>
                  <a:pt x="306233" y="69849"/>
                </a:lnTo>
                <a:lnTo>
                  <a:pt x="306233" y="91439"/>
                </a:lnTo>
                <a:close/>
              </a:path>
              <a:path w="306705" h="529590">
                <a:moveTo>
                  <a:pt x="306233" y="101599"/>
                </a:moveTo>
                <a:lnTo>
                  <a:pt x="56289" y="101599"/>
                </a:lnTo>
                <a:lnTo>
                  <a:pt x="62922" y="100329"/>
                </a:lnTo>
                <a:lnTo>
                  <a:pt x="69140" y="99059"/>
                </a:lnTo>
                <a:lnTo>
                  <a:pt x="72042" y="88899"/>
                </a:lnTo>
                <a:lnTo>
                  <a:pt x="80748" y="91439"/>
                </a:lnTo>
                <a:lnTo>
                  <a:pt x="306233" y="91439"/>
                </a:lnTo>
                <a:lnTo>
                  <a:pt x="306233" y="101599"/>
                </a:lnTo>
                <a:close/>
              </a:path>
              <a:path w="306705" h="529590">
                <a:moveTo>
                  <a:pt x="306233" y="179069"/>
                </a:moveTo>
                <a:lnTo>
                  <a:pt x="21880" y="179069"/>
                </a:lnTo>
                <a:lnTo>
                  <a:pt x="26855" y="177799"/>
                </a:lnTo>
                <a:lnTo>
                  <a:pt x="28513" y="176529"/>
                </a:lnTo>
                <a:lnTo>
                  <a:pt x="30586" y="173989"/>
                </a:lnTo>
                <a:lnTo>
                  <a:pt x="31415" y="171449"/>
                </a:lnTo>
                <a:lnTo>
                  <a:pt x="33903" y="167639"/>
                </a:lnTo>
                <a:lnTo>
                  <a:pt x="34317" y="163829"/>
                </a:lnTo>
                <a:lnTo>
                  <a:pt x="36390" y="160019"/>
                </a:lnTo>
                <a:lnTo>
                  <a:pt x="39707" y="152399"/>
                </a:lnTo>
                <a:lnTo>
                  <a:pt x="47583" y="147319"/>
                </a:lnTo>
                <a:lnTo>
                  <a:pt x="47169" y="139699"/>
                </a:lnTo>
                <a:lnTo>
                  <a:pt x="47169" y="137159"/>
                </a:lnTo>
                <a:lnTo>
                  <a:pt x="46340" y="134619"/>
                </a:lnTo>
                <a:lnTo>
                  <a:pt x="45096" y="132079"/>
                </a:lnTo>
                <a:lnTo>
                  <a:pt x="43438" y="128269"/>
                </a:lnTo>
                <a:lnTo>
                  <a:pt x="38877" y="124459"/>
                </a:lnTo>
                <a:lnTo>
                  <a:pt x="37219" y="120649"/>
                </a:lnTo>
                <a:lnTo>
                  <a:pt x="34732" y="114299"/>
                </a:lnTo>
                <a:lnTo>
                  <a:pt x="37219" y="104139"/>
                </a:lnTo>
                <a:lnTo>
                  <a:pt x="43438" y="101599"/>
                </a:lnTo>
                <a:lnTo>
                  <a:pt x="48827" y="99059"/>
                </a:lnTo>
                <a:lnTo>
                  <a:pt x="56289" y="101599"/>
                </a:lnTo>
                <a:lnTo>
                  <a:pt x="306233" y="101599"/>
                </a:lnTo>
                <a:lnTo>
                  <a:pt x="306233" y="179069"/>
                </a:lnTo>
                <a:close/>
              </a:path>
              <a:path w="306705" h="529590">
                <a:moveTo>
                  <a:pt x="62093" y="347979"/>
                </a:moveTo>
                <a:lnTo>
                  <a:pt x="57118" y="345439"/>
                </a:lnTo>
                <a:lnTo>
                  <a:pt x="56289" y="340359"/>
                </a:lnTo>
                <a:lnTo>
                  <a:pt x="55997" y="334009"/>
                </a:lnTo>
                <a:lnTo>
                  <a:pt x="56755" y="327659"/>
                </a:lnTo>
                <a:lnTo>
                  <a:pt x="57280" y="321309"/>
                </a:lnTo>
                <a:lnTo>
                  <a:pt x="44681" y="299719"/>
                </a:lnTo>
                <a:lnTo>
                  <a:pt x="42194" y="297179"/>
                </a:lnTo>
                <a:lnTo>
                  <a:pt x="39292" y="295909"/>
                </a:lnTo>
                <a:lnTo>
                  <a:pt x="32879" y="290829"/>
                </a:lnTo>
                <a:lnTo>
                  <a:pt x="27477" y="284479"/>
                </a:lnTo>
                <a:lnTo>
                  <a:pt x="22386" y="278129"/>
                </a:lnTo>
                <a:lnTo>
                  <a:pt x="16906" y="273049"/>
                </a:lnTo>
                <a:lnTo>
                  <a:pt x="12760" y="267969"/>
                </a:lnTo>
                <a:lnTo>
                  <a:pt x="10687" y="262889"/>
                </a:lnTo>
                <a:lnTo>
                  <a:pt x="9858" y="257809"/>
                </a:lnTo>
                <a:lnTo>
                  <a:pt x="9029" y="255269"/>
                </a:lnTo>
                <a:lnTo>
                  <a:pt x="5713" y="252729"/>
                </a:lnTo>
                <a:lnTo>
                  <a:pt x="4884" y="248919"/>
                </a:lnTo>
                <a:lnTo>
                  <a:pt x="3640" y="246379"/>
                </a:lnTo>
                <a:lnTo>
                  <a:pt x="6956" y="243839"/>
                </a:lnTo>
                <a:lnTo>
                  <a:pt x="5713" y="241299"/>
                </a:lnTo>
                <a:lnTo>
                  <a:pt x="3186" y="234949"/>
                </a:lnTo>
                <a:lnTo>
                  <a:pt x="1049" y="227329"/>
                </a:lnTo>
                <a:lnTo>
                  <a:pt x="0" y="220979"/>
                </a:lnTo>
                <a:lnTo>
                  <a:pt x="738" y="214629"/>
                </a:lnTo>
                <a:lnTo>
                  <a:pt x="2811" y="207009"/>
                </a:lnTo>
                <a:lnTo>
                  <a:pt x="8615" y="203199"/>
                </a:lnTo>
                <a:lnTo>
                  <a:pt x="15248" y="193039"/>
                </a:lnTo>
                <a:lnTo>
                  <a:pt x="9858" y="187959"/>
                </a:lnTo>
                <a:lnTo>
                  <a:pt x="14833" y="177799"/>
                </a:lnTo>
                <a:lnTo>
                  <a:pt x="21880" y="179069"/>
                </a:lnTo>
                <a:lnTo>
                  <a:pt x="306233" y="179069"/>
                </a:lnTo>
                <a:lnTo>
                  <a:pt x="306233" y="306069"/>
                </a:lnTo>
                <a:lnTo>
                  <a:pt x="301294" y="308609"/>
                </a:lnTo>
                <a:lnTo>
                  <a:pt x="300050" y="311149"/>
                </a:lnTo>
                <a:lnTo>
                  <a:pt x="299221" y="312419"/>
                </a:lnTo>
                <a:lnTo>
                  <a:pt x="302123" y="312419"/>
                </a:lnTo>
                <a:lnTo>
                  <a:pt x="303781" y="318769"/>
                </a:lnTo>
                <a:lnTo>
                  <a:pt x="296319" y="321309"/>
                </a:lnTo>
                <a:lnTo>
                  <a:pt x="297148" y="326389"/>
                </a:lnTo>
                <a:lnTo>
                  <a:pt x="297148" y="327659"/>
                </a:lnTo>
                <a:lnTo>
                  <a:pt x="299221" y="327659"/>
                </a:lnTo>
                <a:lnTo>
                  <a:pt x="300050" y="328929"/>
                </a:lnTo>
                <a:lnTo>
                  <a:pt x="302123" y="334009"/>
                </a:lnTo>
                <a:lnTo>
                  <a:pt x="305025" y="337819"/>
                </a:lnTo>
                <a:lnTo>
                  <a:pt x="305830" y="340359"/>
                </a:lnTo>
                <a:lnTo>
                  <a:pt x="72457" y="340359"/>
                </a:lnTo>
                <a:lnTo>
                  <a:pt x="70799" y="345439"/>
                </a:lnTo>
                <a:lnTo>
                  <a:pt x="67067" y="346709"/>
                </a:lnTo>
                <a:lnTo>
                  <a:pt x="62093" y="347979"/>
                </a:lnTo>
                <a:close/>
              </a:path>
              <a:path w="306705" h="529590">
                <a:moveTo>
                  <a:pt x="281809" y="406399"/>
                </a:moveTo>
                <a:lnTo>
                  <a:pt x="280980" y="406399"/>
                </a:lnTo>
                <a:lnTo>
                  <a:pt x="279737" y="405129"/>
                </a:lnTo>
                <a:lnTo>
                  <a:pt x="84479" y="405129"/>
                </a:lnTo>
                <a:lnTo>
                  <a:pt x="86500" y="397509"/>
                </a:lnTo>
                <a:lnTo>
                  <a:pt x="88832" y="391159"/>
                </a:lnTo>
                <a:lnTo>
                  <a:pt x="91475" y="384809"/>
                </a:lnTo>
                <a:lnTo>
                  <a:pt x="94428" y="377189"/>
                </a:lnTo>
                <a:lnTo>
                  <a:pt x="96916" y="372109"/>
                </a:lnTo>
                <a:lnTo>
                  <a:pt x="95258" y="365759"/>
                </a:lnTo>
                <a:lnTo>
                  <a:pt x="97745" y="359409"/>
                </a:lnTo>
                <a:lnTo>
                  <a:pt x="99818" y="355599"/>
                </a:lnTo>
                <a:lnTo>
                  <a:pt x="99403" y="354329"/>
                </a:lnTo>
                <a:lnTo>
                  <a:pt x="95303" y="347979"/>
                </a:lnTo>
                <a:lnTo>
                  <a:pt x="89609" y="344169"/>
                </a:lnTo>
                <a:lnTo>
                  <a:pt x="82905" y="341629"/>
                </a:lnTo>
                <a:lnTo>
                  <a:pt x="75773" y="340359"/>
                </a:lnTo>
                <a:lnTo>
                  <a:pt x="305830" y="340359"/>
                </a:lnTo>
                <a:lnTo>
                  <a:pt x="306233" y="341629"/>
                </a:lnTo>
                <a:lnTo>
                  <a:pt x="306233" y="350519"/>
                </a:lnTo>
                <a:lnTo>
                  <a:pt x="305439" y="351789"/>
                </a:lnTo>
                <a:lnTo>
                  <a:pt x="306233" y="354329"/>
                </a:lnTo>
                <a:lnTo>
                  <a:pt x="306233" y="370839"/>
                </a:lnTo>
                <a:lnTo>
                  <a:pt x="300879" y="370839"/>
                </a:lnTo>
                <a:lnTo>
                  <a:pt x="298806" y="375919"/>
                </a:lnTo>
                <a:lnTo>
                  <a:pt x="295490" y="380999"/>
                </a:lnTo>
                <a:lnTo>
                  <a:pt x="293832" y="386079"/>
                </a:lnTo>
                <a:lnTo>
                  <a:pt x="289272" y="391159"/>
                </a:lnTo>
                <a:lnTo>
                  <a:pt x="285540" y="394969"/>
                </a:lnTo>
                <a:lnTo>
                  <a:pt x="285540" y="401319"/>
                </a:lnTo>
                <a:lnTo>
                  <a:pt x="281809" y="406399"/>
                </a:lnTo>
                <a:close/>
              </a:path>
              <a:path w="306705" h="529590">
                <a:moveTo>
                  <a:pt x="121375" y="445769"/>
                </a:moveTo>
                <a:lnTo>
                  <a:pt x="117644" y="445769"/>
                </a:lnTo>
                <a:lnTo>
                  <a:pt x="115156" y="444499"/>
                </a:lnTo>
                <a:lnTo>
                  <a:pt x="116815" y="440689"/>
                </a:lnTo>
                <a:lnTo>
                  <a:pt x="115571" y="439419"/>
                </a:lnTo>
                <a:lnTo>
                  <a:pt x="111011" y="433069"/>
                </a:lnTo>
                <a:lnTo>
                  <a:pt x="103134" y="431799"/>
                </a:lnTo>
                <a:lnTo>
                  <a:pt x="91941" y="425449"/>
                </a:lnTo>
                <a:lnTo>
                  <a:pt x="89868" y="420369"/>
                </a:lnTo>
                <a:lnTo>
                  <a:pt x="81163" y="411479"/>
                </a:lnTo>
                <a:lnTo>
                  <a:pt x="82821" y="406399"/>
                </a:lnTo>
                <a:lnTo>
                  <a:pt x="84064" y="405129"/>
                </a:lnTo>
                <a:lnTo>
                  <a:pt x="279737" y="405129"/>
                </a:lnTo>
                <a:lnTo>
                  <a:pt x="278908" y="406399"/>
                </a:lnTo>
                <a:lnTo>
                  <a:pt x="276835" y="406399"/>
                </a:lnTo>
                <a:lnTo>
                  <a:pt x="274347" y="407669"/>
                </a:lnTo>
                <a:lnTo>
                  <a:pt x="272689" y="410209"/>
                </a:lnTo>
                <a:lnTo>
                  <a:pt x="270202" y="415289"/>
                </a:lnTo>
                <a:lnTo>
                  <a:pt x="275176" y="415289"/>
                </a:lnTo>
                <a:lnTo>
                  <a:pt x="274762" y="417829"/>
                </a:lnTo>
                <a:lnTo>
                  <a:pt x="274762" y="420369"/>
                </a:lnTo>
                <a:lnTo>
                  <a:pt x="271860" y="421639"/>
                </a:lnTo>
                <a:lnTo>
                  <a:pt x="271445" y="422909"/>
                </a:lnTo>
                <a:lnTo>
                  <a:pt x="271445" y="425449"/>
                </a:lnTo>
                <a:lnTo>
                  <a:pt x="275176" y="426719"/>
                </a:lnTo>
                <a:lnTo>
                  <a:pt x="271031" y="430529"/>
                </a:lnTo>
                <a:lnTo>
                  <a:pt x="268544" y="430529"/>
                </a:lnTo>
                <a:lnTo>
                  <a:pt x="268129" y="433069"/>
                </a:lnTo>
                <a:lnTo>
                  <a:pt x="268129" y="435609"/>
                </a:lnTo>
                <a:lnTo>
                  <a:pt x="267300" y="438149"/>
                </a:lnTo>
                <a:lnTo>
                  <a:pt x="264812" y="440689"/>
                </a:lnTo>
                <a:lnTo>
                  <a:pt x="266885" y="441959"/>
                </a:lnTo>
                <a:lnTo>
                  <a:pt x="269373" y="443229"/>
                </a:lnTo>
                <a:lnTo>
                  <a:pt x="125106" y="443229"/>
                </a:lnTo>
                <a:lnTo>
                  <a:pt x="121375" y="445769"/>
                </a:lnTo>
                <a:close/>
              </a:path>
              <a:path w="306705" h="529590">
                <a:moveTo>
                  <a:pt x="278078" y="407669"/>
                </a:moveTo>
                <a:lnTo>
                  <a:pt x="277664" y="407669"/>
                </a:lnTo>
                <a:lnTo>
                  <a:pt x="277249" y="406399"/>
                </a:lnTo>
                <a:lnTo>
                  <a:pt x="278908" y="406399"/>
                </a:lnTo>
                <a:lnTo>
                  <a:pt x="278078" y="407669"/>
                </a:lnTo>
                <a:close/>
              </a:path>
              <a:path w="306705" h="529590">
                <a:moveTo>
                  <a:pt x="167391" y="529589"/>
                </a:moveTo>
                <a:lnTo>
                  <a:pt x="165318" y="529589"/>
                </a:lnTo>
                <a:lnTo>
                  <a:pt x="164074" y="528319"/>
                </a:lnTo>
                <a:lnTo>
                  <a:pt x="159100" y="524509"/>
                </a:lnTo>
                <a:lnTo>
                  <a:pt x="154125" y="518159"/>
                </a:lnTo>
                <a:lnTo>
                  <a:pt x="153793" y="513079"/>
                </a:lnTo>
                <a:lnTo>
                  <a:pt x="153710" y="507999"/>
                </a:lnTo>
                <a:lnTo>
                  <a:pt x="148736" y="505459"/>
                </a:lnTo>
                <a:lnTo>
                  <a:pt x="149047" y="501649"/>
                </a:lnTo>
                <a:lnTo>
                  <a:pt x="149150" y="499109"/>
                </a:lnTo>
                <a:lnTo>
                  <a:pt x="151638" y="497839"/>
                </a:lnTo>
                <a:lnTo>
                  <a:pt x="154954" y="497839"/>
                </a:lnTo>
                <a:lnTo>
                  <a:pt x="157442" y="495299"/>
                </a:lnTo>
                <a:lnTo>
                  <a:pt x="156612" y="494029"/>
                </a:lnTo>
                <a:lnTo>
                  <a:pt x="153710" y="487679"/>
                </a:lnTo>
                <a:lnTo>
                  <a:pt x="149979" y="481329"/>
                </a:lnTo>
                <a:lnTo>
                  <a:pt x="148321" y="474979"/>
                </a:lnTo>
                <a:lnTo>
                  <a:pt x="147492" y="471169"/>
                </a:lnTo>
                <a:lnTo>
                  <a:pt x="149565" y="468629"/>
                </a:lnTo>
                <a:lnTo>
                  <a:pt x="148321" y="464819"/>
                </a:lnTo>
                <a:lnTo>
                  <a:pt x="146248" y="459739"/>
                </a:lnTo>
                <a:lnTo>
                  <a:pt x="139201" y="459739"/>
                </a:lnTo>
                <a:lnTo>
                  <a:pt x="135884" y="454659"/>
                </a:lnTo>
                <a:lnTo>
                  <a:pt x="133812" y="450849"/>
                </a:lnTo>
                <a:lnTo>
                  <a:pt x="131739" y="448309"/>
                </a:lnTo>
                <a:lnTo>
                  <a:pt x="125106" y="443229"/>
                </a:lnTo>
                <a:lnTo>
                  <a:pt x="268129" y="443229"/>
                </a:lnTo>
                <a:lnTo>
                  <a:pt x="266056" y="445769"/>
                </a:lnTo>
                <a:lnTo>
                  <a:pt x="264812" y="448309"/>
                </a:lnTo>
                <a:lnTo>
                  <a:pt x="265227" y="450849"/>
                </a:lnTo>
                <a:lnTo>
                  <a:pt x="265642" y="452119"/>
                </a:lnTo>
                <a:lnTo>
                  <a:pt x="268129" y="454659"/>
                </a:lnTo>
                <a:lnTo>
                  <a:pt x="266885" y="455929"/>
                </a:lnTo>
                <a:lnTo>
                  <a:pt x="263983" y="459739"/>
                </a:lnTo>
                <a:lnTo>
                  <a:pt x="262325" y="463549"/>
                </a:lnTo>
                <a:lnTo>
                  <a:pt x="259009" y="466089"/>
                </a:lnTo>
                <a:lnTo>
                  <a:pt x="254448" y="469899"/>
                </a:lnTo>
                <a:lnTo>
                  <a:pt x="261911" y="474979"/>
                </a:lnTo>
                <a:lnTo>
                  <a:pt x="263569" y="480059"/>
                </a:lnTo>
                <a:lnTo>
                  <a:pt x="263983" y="480059"/>
                </a:lnTo>
                <a:lnTo>
                  <a:pt x="264398" y="481329"/>
                </a:lnTo>
                <a:lnTo>
                  <a:pt x="263154" y="482599"/>
                </a:lnTo>
                <a:lnTo>
                  <a:pt x="241876" y="490219"/>
                </a:lnTo>
                <a:lnTo>
                  <a:pt x="234550" y="492759"/>
                </a:lnTo>
                <a:lnTo>
                  <a:pt x="233306" y="492759"/>
                </a:lnTo>
                <a:lnTo>
                  <a:pt x="232062" y="494029"/>
                </a:lnTo>
                <a:lnTo>
                  <a:pt x="230404" y="496569"/>
                </a:lnTo>
                <a:lnTo>
                  <a:pt x="232477" y="496569"/>
                </a:lnTo>
                <a:lnTo>
                  <a:pt x="227502" y="501649"/>
                </a:lnTo>
                <a:lnTo>
                  <a:pt x="231648" y="507999"/>
                </a:lnTo>
                <a:lnTo>
                  <a:pt x="186461" y="507999"/>
                </a:lnTo>
                <a:lnTo>
                  <a:pt x="181901" y="513079"/>
                </a:lnTo>
                <a:lnTo>
                  <a:pt x="177755" y="518159"/>
                </a:lnTo>
                <a:lnTo>
                  <a:pt x="177340" y="519429"/>
                </a:lnTo>
                <a:lnTo>
                  <a:pt x="177755" y="520699"/>
                </a:lnTo>
                <a:lnTo>
                  <a:pt x="166147" y="520699"/>
                </a:lnTo>
                <a:lnTo>
                  <a:pt x="165733" y="523239"/>
                </a:lnTo>
                <a:lnTo>
                  <a:pt x="165733" y="525779"/>
                </a:lnTo>
                <a:lnTo>
                  <a:pt x="170293" y="525779"/>
                </a:lnTo>
                <a:lnTo>
                  <a:pt x="168635" y="528319"/>
                </a:lnTo>
                <a:lnTo>
                  <a:pt x="167391" y="529589"/>
                </a:lnTo>
                <a:close/>
              </a:path>
              <a:path w="306705" h="529590">
                <a:moveTo>
                  <a:pt x="198897" y="513079"/>
                </a:moveTo>
                <a:lnTo>
                  <a:pt x="196825" y="511809"/>
                </a:lnTo>
                <a:lnTo>
                  <a:pt x="194337" y="507999"/>
                </a:lnTo>
                <a:lnTo>
                  <a:pt x="231648" y="507999"/>
                </a:lnTo>
                <a:lnTo>
                  <a:pt x="232477" y="509269"/>
                </a:lnTo>
                <a:lnTo>
                  <a:pt x="233969" y="510539"/>
                </a:lnTo>
                <a:lnTo>
                  <a:pt x="202629" y="510539"/>
                </a:lnTo>
                <a:lnTo>
                  <a:pt x="198897" y="513079"/>
                </a:lnTo>
                <a:close/>
              </a:path>
              <a:path w="306705" h="529590">
                <a:moveTo>
                  <a:pt x="228331" y="523239"/>
                </a:moveTo>
                <a:lnTo>
                  <a:pt x="224186" y="521969"/>
                </a:lnTo>
                <a:lnTo>
                  <a:pt x="222942" y="520699"/>
                </a:lnTo>
                <a:lnTo>
                  <a:pt x="221284" y="520699"/>
                </a:lnTo>
                <a:lnTo>
                  <a:pt x="215480" y="518159"/>
                </a:lnTo>
                <a:lnTo>
                  <a:pt x="209676" y="516889"/>
                </a:lnTo>
                <a:lnTo>
                  <a:pt x="204701" y="513079"/>
                </a:lnTo>
                <a:lnTo>
                  <a:pt x="202629" y="510539"/>
                </a:lnTo>
                <a:lnTo>
                  <a:pt x="233969" y="510539"/>
                </a:lnTo>
                <a:lnTo>
                  <a:pt x="239939" y="515619"/>
                </a:lnTo>
                <a:lnTo>
                  <a:pt x="234135" y="520699"/>
                </a:lnTo>
                <a:lnTo>
                  <a:pt x="232062" y="521969"/>
                </a:lnTo>
                <a:lnTo>
                  <a:pt x="228331" y="523239"/>
                </a:lnTo>
                <a:close/>
              </a:path>
              <a:path w="306705" h="529590">
                <a:moveTo>
                  <a:pt x="177340" y="521969"/>
                </a:moveTo>
                <a:lnTo>
                  <a:pt x="167806" y="521969"/>
                </a:lnTo>
                <a:lnTo>
                  <a:pt x="166147" y="520699"/>
                </a:lnTo>
                <a:lnTo>
                  <a:pt x="177340" y="520699"/>
                </a:lnTo>
                <a:lnTo>
                  <a:pt x="177340" y="521969"/>
                </a:lnTo>
                <a:close/>
              </a:path>
              <a:path w="306705" h="529590">
                <a:moveTo>
                  <a:pt x="178584" y="529589"/>
                </a:moveTo>
                <a:lnTo>
                  <a:pt x="174800" y="529589"/>
                </a:lnTo>
                <a:lnTo>
                  <a:pt x="171537" y="528319"/>
                </a:lnTo>
                <a:lnTo>
                  <a:pt x="171951" y="523239"/>
                </a:lnTo>
                <a:lnTo>
                  <a:pt x="169464" y="521969"/>
                </a:lnTo>
                <a:lnTo>
                  <a:pt x="176097" y="521969"/>
                </a:lnTo>
                <a:lnTo>
                  <a:pt x="176097" y="523239"/>
                </a:lnTo>
                <a:lnTo>
                  <a:pt x="175268" y="524509"/>
                </a:lnTo>
                <a:lnTo>
                  <a:pt x="176511" y="525779"/>
                </a:lnTo>
                <a:lnTo>
                  <a:pt x="177340" y="527049"/>
                </a:lnTo>
                <a:lnTo>
                  <a:pt x="178584" y="529589"/>
                </a:lnTo>
                <a:close/>
              </a:path>
            </a:pathLst>
          </a:custGeom>
          <a:solidFill>
            <a:srgbClr val="E91E23"/>
          </a:solidFill>
        </p:spPr>
        <p:txBody>
          <a:bodyPr wrap="square" lIns="0" tIns="0" rIns="0" bIns="0" rtlCol="0"/>
          <a:lstStyle/>
          <a:p>
            <a:endParaRPr/>
          </a:p>
        </p:txBody>
      </p:sp>
      <p:sp>
        <p:nvSpPr>
          <p:cNvPr id="9" name="object 9"/>
          <p:cNvSpPr txBox="1"/>
          <p:nvPr/>
        </p:nvSpPr>
        <p:spPr>
          <a:xfrm>
            <a:off x="8920478" y="5732508"/>
            <a:ext cx="57150" cy="114300"/>
          </a:xfrm>
          <a:prstGeom prst="rect">
            <a:avLst/>
          </a:prstGeom>
        </p:spPr>
        <p:txBody>
          <a:bodyPr vert="horz" wrap="square" lIns="0" tIns="0" rIns="0" bIns="0" rtlCol="0">
            <a:spAutoFit/>
          </a:bodyPr>
          <a:lstStyle/>
          <a:p>
            <a:pPr>
              <a:lnSpc>
                <a:spcPts val="890"/>
              </a:lnSpc>
            </a:pPr>
            <a:r>
              <a:rPr sz="800" dirty="0">
                <a:latin typeface="Arial"/>
                <a:cs typeface="Arial"/>
              </a:rPr>
              <a:t>2</a:t>
            </a:r>
            <a:endParaRPr sz="800">
              <a:latin typeface="Arial"/>
              <a:cs typeface="Arial"/>
            </a:endParaRPr>
          </a:p>
        </p:txBody>
      </p:sp>
      <p:sp>
        <p:nvSpPr>
          <p:cNvPr id="10" name="object 10"/>
          <p:cNvSpPr txBox="1"/>
          <p:nvPr/>
        </p:nvSpPr>
        <p:spPr>
          <a:xfrm>
            <a:off x="595276" y="1595262"/>
            <a:ext cx="7926070" cy="3318510"/>
          </a:xfrm>
          <a:prstGeom prst="rect">
            <a:avLst/>
          </a:prstGeom>
        </p:spPr>
        <p:txBody>
          <a:bodyPr vert="horz" wrap="square" lIns="0" tIns="12065" rIns="0" bIns="0" rtlCol="0">
            <a:spAutoFit/>
          </a:bodyPr>
          <a:lstStyle/>
          <a:p>
            <a:pPr marL="12700" marR="5080">
              <a:lnSpc>
                <a:spcPct val="100000"/>
              </a:lnSpc>
              <a:spcBef>
                <a:spcPts val="95"/>
              </a:spcBef>
            </a:pPr>
            <a:r>
              <a:rPr sz="1600" spc="-55" dirty="0">
                <a:latin typeface="Arial"/>
                <a:cs typeface="Arial"/>
              </a:rPr>
              <a:t>The </a:t>
            </a:r>
            <a:r>
              <a:rPr sz="1600" spc="-15" dirty="0">
                <a:latin typeface="Arial"/>
                <a:cs typeface="Arial"/>
              </a:rPr>
              <a:t>Office </a:t>
            </a:r>
            <a:r>
              <a:rPr sz="1600" spc="-30" dirty="0">
                <a:latin typeface="Arial"/>
                <a:cs typeface="Arial"/>
              </a:rPr>
              <a:t>of Entrepreneurship, </a:t>
            </a:r>
            <a:r>
              <a:rPr sz="1600" spc="-35" dirty="0">
                <a:latin typeface="Arial"/>
                <a:cs typeface="Arial"/>
              </a:rPr>
              <a:t>Innovation </a:t>
            </a:r>
            <a:r>
              <a:rPr sz="1600" spc="-5" dirty="0">
                <a:latin typeface="Arial"/>
                <a:cs typeface="Arial"/>
              </a:rPr>
              <a:t>&amp; </a:t>
            </a:r>
            <a:r>
              <a:rPr sz="1600" spc="-50" dirty="0">
                <a:latin typeface="Arial"/>
                <a:cs typeface="Arial"/>
              </a:rPr>
              <a:t>Technology </a:t>
            </a:r>
            <a:r>
              <a:rPr sz="1600" spc="-10" dirty="0">
                <a:latin typeface="Arial"/>
                <a:cs typeface="Arial"/>
              </a:rPr>
              <a:t>supports </a:t>
            </a:r>
            <a:r>
              <a:rPr sz="1600" spc="-30" dirty="0">
                <a:latin typeface="Arial"/>
                <a:cs typeface="Arial"/>
              </a:rPr>
              <a:t>entrepreneurs and </a:t>
            </a:r>
            <a:r>
              <a:rPr sz="1600" spc="-40" dirty="0">
                <a:latin typeface="Arial"/>
                <a:cs typeface="Arial"/>
              </a:rPr>
              <a:t>small  businesses </a:t>
            </a:r>
            <a:r>
              <a:rPr sz="1600" spc="-45" dirty="0">
                <a:latin typeface="Arial"/>
                <a:cs typeface="Arial"/>
              </a:rPr>
              <a:t>by </a:t>
            </a:r>
            <a:r>
              <a:rPr sz="1600" spc="-25" dirty="0">
                <a:latin typeface="Arial"/>
                <a:cs typeface="Arial"/>
              </a:rPr>
              <a:t>providing </a:t>
            </a:r>
            <a:r>
              <a:rPr sz="1600" spc="-20" dirty="0">
                <a:latin typeface="Arial"/>
                <a:cs typeface="Arial"/>
              </a:rPr>
              <a:t>services, </a:t>
            </a:r>
            <a:r>
              <a:rPr sz="1600" spc="-25" dirty="0">
                <a:latin typeface="Arial"/>
                <a:cs typeface="Arial"/>
              </a:rPr>
              <a:t>information, </a:t>
            </a:r>
            <a:r>
              <a:rPr sz="1600" spc="-30" dirty="0">
                <a:latin typeface="Arial"/>
                <a:cs typeface="Arial"/>
              </a:rPr>
              <a:t>and</a:t>
            </a:r>
            <a:r>
              <a:rPr sz="1600" spc="-110" dirty="0">
                <a:latin typeface="Arial"/>
                <a:cs typeface="Arial"/>
              </a:rPr>
              <a:t> </a:t>
            </a:r>
            <a:r>
              <a:rPr sz="1600" spc="-5" dirty="0">
                <a:latin typeface="Arial"/>
                <a:cs typeface="Arial"/>
              </a:rPr>
              <a:t>support.</a:t>
            </a:r>
            <a:endParaRPr sz="1600">
              <a:latin typeface="Arial"/>
              <a:cs typeface="Arial"/>
            </a:endParaRPr>
          </a:p>
          <a:p>
            <a:pPr>
              <a:lnSpc>
                <a:spcPct val="100000"/>
              </a:lnSpc>
              <a:spcBef>
                <a:spcPts val="30"/>
              </a:spcBef>
            </a:pPr>
            <a:endParaRPr sz="1650">
              <a:latin typeface="Times New Roman"/>
              <a:cs typeface="Times New Roman"/>
            </a:endParaRPr>
          </a:p>
          <a:p>
            <a:pPr marL="299085" marR="561975" indent="-286385">
              <a:lnSpc>
                <a:spcPct val="100000"/>
              </a:lnSpc>
              <a:buFont typeface="Wingdings"/>
              <a:buChar char=""/>
              <a:tabLst>
                <a:tab pos="299085" algn="l"/>
                <a:tab pos="299720" algn="l"/>
                <a:tab pos="3686810" algn="l"/>
              </a:tabLst>
            </a:pPr>
            <a:r>
              <a:rPr sz="1400" u="sng" spc="-40" dirty="0">
                <a:uFill>
                  <a:solidFill>
                    <a:srgbClr val="000000"/>
                  </a:solidFill>
                </a:uFill>
                <a:latin typeface="Arial"/>
                <a:cs typeface="Arial"/>
              </a:rPr>
              <a:t>The First </a:t>
            </a:r>
            <a:r>
              <a:rPr sz="1400" u="sng" spc="-20" dirty="0">
                <a:uFill>
                  <a:solidFill>
                    <a:srgbClr val="000000"/>
                  </a:solidFill>
                </a:uFill>
                <a:latin typeface="Arial"/>
                <a:cs typeface="Arial"/>
              </a:rPr>
              <a:t>Stop </a:t>
            </a:r>
            <a:r>
              <a:rPr sz="1400" u="sng" spc="-35" dirty="0">
                <a:uFill>
                  <a:solidFill>
                    <a:srgbClr val="000000"/>
                  </a:solidFill>
                </a:uFill>
                <a:latin typeface="Arial"/>
                <a:cs typeface="Arial"/>
              </a:rPr>
              <a:t>Business</a:t>
            </a:r>
            <a:r>
              <a:rPr sz="1400" u="sng" spc="-75" dirty="0">
                <a:uFill>
                  <a:solidFill>
                    <a:srgbClr val="000000"/>
                  </a:solidFill>
                </a:uFill>
                <a:latin typeface="Arial"/>
                <a:cs typeface="Arial"/>
              </a:rPr>
              <a:t> </a:t>
            </a:r>
            <a:r>
              <a:rPr sz="1400" u="sng" spc="-30" dirty="0">
                <a:uFill>
                  <a:solidFill>
                    <a:srgbClr val="000000"/>
                  </a:solidFill>
                </a:uFill>
                <a:latin typeface="Arial"/>
                <a:cs typeface="Arial"/>
              </a:rPr>
              <a:t>Information</a:t>
            </a:r>
            <a:r>
              <a:rPr sz="1400" u="sng" spc="-55" dirty="0">
                <a:uFill>
                  <a:solidFill>
                    <a:srgbClr val="000000"/>
                  </a:solidFill>
                </a:uFill>
                <a:latin typeface="Arial"/>
                <a:cs typeface="Arial"/>
              </a:rPr>
              <a:t> </a:t>
            </a:r>
            <a:r>
              <a:rPr sz="1400" u="sng" spc="-15" dirty="0">
                <a:uFill>
                  <a:solidFill>
                    <a:srgbClr val="000000"/>
                  </a:solidFill>
                </a:uFill>
                <a:latin typeface="Arial"/>
                <a:cs typeface="Arial"/>
              </a:rPr>
              <a:t>Center</a:t>
            </a:r>
            <a:r>
              <a:rPr sz="1400" spc="-15" dirty="0">
                <a:latin typeface="Arial"/>
                <a:cs typeface="Arial"/>
              </a:rPr>
              <a:t>	</a:t>
            </a:r>
            <a:r>
              <a:rPr sz="1400" spc="-20" dirty="0">
                <a:latin typeface="Arial"/>
                <a:cs typeface="Arial"/>
              </a:rPr>
              <a:t>Obtain </a:t>
            </a:r>
            <a:r>
              <a:rPr sz="1400" spc="-30" dirty="0">
                <a:latin typeface="Arial"/>
                <a:cs typeface="Arial"/>
              </a:rPr>
              <a:t>comprehensive regulatory </a:t>
            </a:r>
            <a:r>
              <a:rPr sz="1400" spc="-25" dirty="0">
                <a:latin typeface="Arial"/>
                <a:cs typeface="Arial"/>
              </a:rPr>
              <a:t>and </a:t>
            </a:r>
            <a:r>
              <a:rPr sz="1400" spc="-15" dirty="0">
                <a:latin typeface="Arial"/>
                <a:cs typeface="Arial"/>
              </a:rPr>
              <a:t>permitting  </a:t>
            </a:r>
            <a:r>
              <a:rPr sz="1400" spc="-25" dirty="0">
                <a:latin typeface="Arial"/>
                <a:cs typeface="Arial"/>
              </a:rPr>
              <a:t>information. </a:t>
            </a:r>
            <a:r>
              <a:rPr sz="1400" spc="-95" dirty="0">
                <a:latin typeface="Arial"/>
                <a:cs typeface="Arial"/>
              </a:rPr>
              <a:t>We </a:t>
            </a:r>
            <a:r>
              <a:rPr sz="1400" spc="-30" dirty="0">
                <a:latin typeface="Arial"/>
                <a:cs typeface="Arial"/>
              </a:rPr>
              <a:t>offer </a:t>
            </a:r>
            <a:r>
              <a:rPr sz="1400" spc="-40" dirty="0">
                <a:latin typeface="Arial"/>
                <a:cs typeface="Arial"/>
              </a:rPr>
              <a:t>a </a:t>
            </a:r>
            <a:r>
              <a:rPr sz="1400" spc="-25" dirty="0">
                <a:latin typeface="Arial"/>
                <a:cs typeface="Arial"/>
              </a:rPr>
              <a:t>toll-free </a:t>
            </a:r>
            <a:r>
              <a:rPr sz="1400" spc="-35" dirty="0">
                <a:latin typeface="Arial"/>
                <a:cs typeface="Arial"/>
              </a:rPr>
              <a:t>helpline </a:t>
            </a:r>
            <a:r>
              <a:rPr sz="1400" spc="-25" dirty="0">
                <a:latin typeface="Arial"/>
                <a:cs typeface="Arial"/>
              </a:rPr>
              <a:t>and </a:t>
            </a:r>
            <a:r>
              <a:rPr sz="1400" spc="-40" dirty="0">
                <a:latin typeface="Arial"/>
                <a:cs typeface="Arial"/>
              </a:rPr>
              <a:t>a </a:t>
            </a:r>
            <a:r>
              <a:rPr sz="1400" spc="-25" dirty="0">
                <a:latin typeface="Arial"/>
                <a:cs typeface="Arial"/>
              </a:rPr>
              <a:t>library </a:t>
            </a:r>
            <a:r>
              <a:rPr sz="1400" spc="-30" dirty="0">
                <a:latin typeface="Arial"/>
                <a:cs typeface="Arial"/>
              </a:rPr>
              <a:t>of </a:t>
            </a:r>
            <a:r>
              <a:rPr sz="1400" spc="-35" dirty="0">
                <a:latin typeface="Arial"/>
                <a:cs typeface="Arial"/>
              </a:rPr>
              <a:t>online </a:t>
            </a:r>
            <a:r>
              <a:rPr sz="1400" spc="-25" dirty="0">
                <a:latin typeface="Arial"/>
                <a:cs typeface="Arial"/>
              </a:rPr>
              <a:t>resources for</a:t>
            </a:r>
            <a:r>
              <a:rPr sz="1400" spc="-10" dirty="0">
                <a:latin typeface="Arial"/>
                <a:cs typeface="Arial"/>
              </a:rPr>
              <a:t> </a:t>
            </a:r>
            <a:r>
              <a:rPr sz="1400" spc="-25" dirty="0">
                <a:latin typeface="Arial"/>
                <a:cs typeface="Arial"/>
              </a:rPr>
              <a:t>entrepreneurs.</a:t>
            </a:r>
            <a:endParaRPr sz="1400">
              <a:latin typeface="Arial"/>
              <a:cs typeface="Arial"/>
            </a:endParaRPr>
          </a:p>
          <a:p>
            <a:pPr>
              <a:lnSpc>
                <a:spcPct val="100000"/>
              </a:lnSpc>
              <a:spcBef>
                <a:spcPts val="10"/>
              </a:spcBef>
              <a:buFont typeface="Wingdings"/>
              <a:buChar char=""/>
            </a:pPr>
            <a:endParaRPr sz="1450">
              <a:latin typeface="Times New Roman"/>
              <a:cs typeface="Times New Roman"/>
            </a:endParaRPr>
          </a:p>
          <a:p>
            <a:pPr marL="299085" marR="173355" indent="-286385" algn="just">
              <a:lnSpc>
                <a:spcPct val="100000"/>
              </a:lnSpc>
              <a:spcBef>
                <a:spcPts val="5"/>
              </a:spcBef>
              <a:buFont typeface="Wingdings"/>
              <a:buChar char=""/>
              <a:tabLst>
                <a:tab pos="299720" algn="l"/>
              </a:tabLst>
            </a:pPr>
            <a:r>
              <a:rPr sz="1400" spc="-50" dirty="0">
                <a:latin typeface="Arial"/>
                <a:cs typeface="Arial"/>
              </a:rPr>
              <a:t>The </a:t>
            </a:r>
            <a:r>
              <a:rPr sz="1400" u="sng" spc="-35" dirty="0">
                <a:uFill>
                  <a:solidFill>
                    <a:srgbClr val="000000"/>
                  </a:solidFill>
                </a:uFill>
                <a:latin typeface="Arial"/>
                <a:cs typeface="Arial"/>
              </a:rPr>
              <a:t>Illinois </a:t>
            </a:r>
            <a:r>
              <a:rPr sz="1400" u="sng" spc="-45" dirty="0">
                <a:uFill>
                  <a:solidFill>
                    <a:srgbClr val="000000"/>
                  </a:solidFill>
                </a:uFill>
                <a:latin typeface="Arial"/>
                <a:cs typeface="Arial"/>
              </a:rPr>
              <a:t>Small </a:t>
            </a:r>
            <a:r>
              <a:rPr sz="1400" u="sng" spc="-35" dirty="0">
                <a:uFill>
                  <a:solidFill>
                    <a:srgbClr val="000000"/>
                  </a:solidFill>
                </a:uFill>
                <a:latin typeface="Arial"/>
                <a:cs typeface="Arial"/>
              </a:rPr>
              <a:t>Business Development </a:t>
            </a:r>
            <a:r>
              <a:rPr sz="1400" u="sng" spc="-20" dirty="0">
                <a:uFill>
                  <a:solidFill>
                    <a:srgbClr val="000000"/>
                  </a:solidFill>
                </a:uFill>
                <a:latin typeface="Arial"/>
                <a:cs typeface="Arial"/>
              </a:rPr>
              <a:t>Centers</a:t>
            </a:r>
            <a:r>
              <a:rPr sz="1400" spc="-20" dirty="0">
                <a:latin typeface="Arial"/>
                <a:cs typeface="Arial"/>
              </a:rPr>
              <a:t> </a:t>
            </a:r>
            <a:r>
              <a:rPr sz="1400" spc="-30" dirty="0">
                <a:latin typeface="Arial"/>
                <a:cs typeface="Arial"/>
              </a:rPr>
              <a:t>(SBDCs) </a:t>
            </a:r>
            <a:r>
              <a:rPr sz="1400" spc="-25" dirty="0">
                <a:latin typeface="Arial"/>
                <a:cs typeface="Arial"/>
              </a:rPr>
              <a:t>provide </a:t>
            </a:r>
            <a:r>
              <a:rPr sz="1400" spc="-30" dirty="0">
                <a:latin typeface="Arial"/>
                <a:cs typeface="Arial"/>
              </a:rPr>
              <a:t>assistance </a:t>
            </a:r>
            <a:r>
              <a:rPr sz="1400" spc="-20" dirty="0">
                <a:latin typeface="Arial"/>
                <a:cs typeface="Arial"/>
              </a:rPr>
              <a:t>with </a:t>
            </a:r>
            <a:r>
              <a:rPr sz="1400" spc="-35" dirty="0">
                <a:latin typeface="Arial"/>
                <a:cs typeface="Arial"/>
              </a:rPr>
              <a:t>business </a:t>
            </a:r>
            <a:r>
              <a:rPr sz="1400" spc="-25" dirty="0">
                <a:latin typeface="Arial"/>
                <a:cs typeface="Arial"/>
              </a:rPr>
              <a:t>plans,  marketing, financing and </a:t>
            </a:r>
            <a:r>
              <a:rPr sz="1400" spc="-30" dirty="0">
                <a:latin typeface="Arial"/>
                <a:cs typeface="Arial"/>
              </a:rPr>
              <a:t>financial </a:t>
            </a:r>
            <a:r>
              <a:rPr sz="1400" spc="-45" dirty="0">
                <a:latin typeface="Arial"/>
                <a:cs typeface="Arial"/>
              </a:rPr>
              <a:t>analysis </a:t>
            </a:r>
            <a:r>
              <a:rPr sz="1400" spc="-25" dirty="0">
                <a:latin typeface="Arial"/>
                <a:cs typeface="Arial"/>
              </a:rPr>
              <a:t>and </a:t>
            </a:r>
            <a:r>
              <a:rPr sz="1400" spc="-20" dirty="0">
                <a:latin typeface="Arial"/>
                <a:cs typeface="Arial"/>
              </a:rPr>
              <a:t>training. </a:t>
            </a:r>
            <a:r>
              <a:rPr sz="1400" spc="-30" dirty="0">
                <a:latin typeface="Arial"/>
                <a:cs typeface="Arial"/>
              </a:rPr>
              <a:t>International </a:t>
            </a:r>
            <a:r>
              <a:rPr sz="1400" spc="-60" dirty="0">
                <a:latin typeface="Arial"/>
                <a:cs typeface="Arial"/>
              </a:rPr>
              <a:t>Trade </a:t>
            </a:r>
            <a:r>
              <a:rPr sz="1400" spc="-25" dirty="0">
                <a:latin typeface="Arial"/>
                <a:cs typeface="Arial"/>
              </a:rPr>
              <a:t>Centers </a:t>
            </a:r>
            <a:r>
              <a:rPr sz="1400" spc="-45" dirty="0">
                <a:latin typeface="Arial"/>
                <a:cs typeface="Arial"/>
              </a:rPr>
              <a:t>(ITCs) </a:t>
            </a:r>
            <a:r>
              <a:rPr sz="1400" spc="-25" dirty="0">
                <a:latin typeface="Arial"/>
                <a:cs typeface="Arial"/>
              </a:rPr>
              <a:t>provide  </a:t>
            </a:r>
            <a:r>
              <a:rPr sz="1400" spc="-30" dirty="0">
                <a:latin typeface="Arial"/>
                <a:cs typeface="Arial"/>
              </a:rPr>
              <a:t>assistance </a:t>
            </a:r>
            <a:r>
              <a:rPr sz="1400" spc="-20" dirty="0">
                <a:latin typeface="Arial"/>
                <a:cs typeface="Arial"/>
              </a:rPr>
              <a:t>with </a:t>
            </a:r>
            <a:r>
              <a:rPr sz="1400" spc="-25" dirty="0">
                <a:latin typeface="Arial"/>
                <a:cs typeface="Arial"/>
              </a:rPr>
              <a:t>international </a:t>
            </a:r>
            <a:r>
              <a:rPr sz="1400" spc="-15" dirty="0">
                <a:latin typeface="Arial"/>
                <a:cs typeface="Arial"/>
              </a:rPr>
              <a:t>trade </a:t>
            </a:r>
            <a:r>
              <a:rPr sz="1400" spc="-25" dirty="0">
                <a:latin typeface="Arial"/>
                <a:cs typeface="Arial"/>
              </a:rPr>
              <a:t>and </a:t>
            </a:r>
            <a:r>
              <a:rPr sz="1400" spc="-15" dirty="0">
                <a:latin typeface="Arial"/>
                <a:cs typeface="Arial"/>
              </a:rPr>
              <a:t>exporting at </a:t>
            </a:r>
            <a:r>
              <a:rPr sz="1400" spc="-30" dirty="0">
                <a:latin typeface="Arial"/>
                <a:cs typeface="Arial"/>
              </a:rPr>
              <a:t>no </a:t>
            </a:r>
            <a:r>
              <a:rPr sz="1400" spc="-10" dirty="0">
                <a:latin typeface="Arial"/>
                <a:cs typeface="Arial"/>
              </a:rPr>
              <a:t>cost to </a:t>
            </a:r>
            <a:r>
              <a:rPr sz="1400" spc="-20" dirty="0">
                <a:latin typeface="Arial"/>
                <a:cs typeface="Arial"/>
              </a:rPr>
              <a:t>the</a:t>
            </a:r>
            <a:r>
              <a:rPr sz="1400" spc="-204" dirty="0">
                <a:latin typeface="Arial"/>
                <a:cs typeface="Arial"/>
              </a:rPr>
              <a:t> </a:t>
            </a:r>
            <a:r>
              <a:rPr sz="1400" spc="-20" dirty="0">
                <a:latin typeface="Arial"/>
                <a:cs typeface="Arial"/>
              </a:rPr>
              <a:t>clients.</a:t>
            </a:r>
            <a:endParaRPr sz="1400">
              <a:latin typeface="Arial"/>
              <a:cs typeface="Arial"/>
            </a:endParaRPr>
          </a:p>
          <a:p>
            <a:pPr>
              <a:lnSpc>
                <a:spcPct val="100000"/>
              </a:lnSpc>
              <a:spcBef>
                <a:spcPts val="10"/>
              </a:spcBef>
              <a:buFont typeface="Wingdings"/>
              <a:buChar char=""/>
            </a:pPr>
            <a:endParaRPr sz="1450">
              <a:latin typeface="Times New Roman"/>
              <a:cs typeface="Times New Roman"/>
            </a:endParaRPr>
          </a:p>
          <a:p>
            <a:pPr marL="299085" marR="238760" indent="-286385">
              <a:lnSpc>
                <a:spcPct val="100000"/>
              </a:lnSpc>
              <a:buFont typeface="Wingdings"/>
              <a:buChar char=""/>
              <a:tabLst>
                <a:tab pos="299085" algn="l"/>
                <a:tab pos="299720" algn="l"/>
              </a:tabLst>
            </a:pPr>
            <a:r>
              <a:rPr sz="1400" spc="-50" dirty="0">
                <a:latin typeface="Arial"/>
                <a:cs typeface="Arial"/>
              </a:rPr>
              <a:t>The </a:t>
            </a:r>
            <a:r>
              <a:rPr sz="1400" u="sng" spc="-35" dirty="0">
                <a:uFill>
                  <a:solidFill>
                    <a:srgbClr val="000000"/>
                  </a:solidFill>
                </a:uFill>
                <a:latin typeface="Arial"/>
                <a:cs typeface="Arial"/>
              </a:rPr>
              <a:t>Illinois </a:t>
            </a:r>
            <a:r>
              <a:rPr sz="1400" u="sng" spc="-25" dirty="0">
                <a:uFill>
                  <a:solidFill>
                    <a:srgbClr val="000000"/>
                  </a:solidFill>
                </a:uFill>
                <a:latin typeface="Arial"/>
                <a:cs typeface="Arial"/>
              </a:rPr>
              <a:t>Procurement </a:t>
            </a:r>
            <a:r>
              <a:rPr sz="1400" u="sng" spc="-45" dirty="0">
                <a:uFill>
                  <a:solidFill>
                    <a:srgbClr val="000000"/>
                  </a:solidFill>
                </a:uFill>
                <a:latin typeface="Arial"/>
                <a:cs typeface="Arial"/>
              </a:rPr>
              <a:t>Technical </a:t>
            </a:r>
            <a:r>
              <a:rPr sz="1400" u="sng" spc="-25" dirty="0">
                <a:uFill>
                  <a:solidFill>
                    <a:srgbClr val="000000"/>
                  </a:solidFill>
                </a:uFill>
                <a:latin typeface="Arial"/>
                <a:cs typeface="Arial"/>
              </a:rPr>
              <a:t>Assistance </a:t>
            </a:r>
            <a:r>
              <a:rPr sz="1400" u="sng" spc="-20" dirty="0">
                <a:uFill>
                  <a:solidFill>
                    <a:srgbClr val="000000"/>
                  </a:solidFill>
                </a:uFill>
                <a:latin typeface="Arial"/>
                <a:cs typeface="Arial"/>
              </a:rPr>
              <a:t>Centers</a:t>
            </a:r>
            <a:r>
              <a:rPr sz="1400" spc="-20" dirty="0">
                <a:latin typeface="Arial"/>
                <a:cs typeface="Arial"/>
              </a:rPr>
              <a:t> </a:t>
            </a:r>
            <a:r>
              <a:rPr sz="1400" spc="-50" dirty="0">
                <a:latin typeface="Arial"/>
                <a:cs typeface="Arial"/>
              </a:rPr>
              <a:t>(PTACs), </a:t>
            </a:r>
            <a:r>
              <a:rPr sz="1400" spc="-25" dirty="0">
                <a:latin typeface="Arial"/>
                <a:cs typeface="Arial"/>
              </a:rPr>
              <a:t>provide </a:t>
            </a:r>
            <a:r>
              <a:rPr sz="1400" spc="-30" dirty="0">
                <a:latin typeface="Arial"/>
                <a:cs typeface="Arial"/>
              </a:rPr>
              <a:t>assistance </a:t>
            </a:r>
            <a:r>
              <a:rPr sz="1400" spc="-10" dirty="0">
                <a:latin typeface="Arial"/>
                <a:cs typeface="Arial"/>
              </a:rPr>
              <a:t>to </a:t>
            </a:r>
            <a:r>
              <a:rPr sz="1400" spc="-35" dirty="0">
                <a:latin typeface="Arial"/>
                <a:cs typeface="Arial"/>
              </a:rPr>
              <a:t>businesses  </a:t>
            </a:r>
            <a:r>
              <a:rPr sz="1400" spc="-25" dirty="0">
                <a:latin typeface="Arial"/>
                <a:cs typeface="Arial"/>
              </a:rPr>
              <a:t>looking </a:t>
            </a:r>
            <a:r>
              <a:rPr sz="1400" spc="-10" dirty="0">
                <a:latin typeface="Arial"/>
                <a:cs typeface="Arial"/>
              </a:rPr>
              <a:t>to </a:t>
            </a:r>
            <a:r>
              <a:rPr sz="1400" spc="-20" dirty="0">
                <a:latin typeface="Arial"/>
                <a:cs typeface="Arial"/>
              </a:rPr>
              <a:t>enter the </a:t>
            </a:r>
            <a:r>
              <a:rPr sz="1400" spc="-25" dirty="0">
                <a:latin typeface="Arial"/>
                <a:cs typeface="Arial"/>
              </a:rPr>
              <a:t>world </a:t>
            </a:r>
            <a:r>
              <a:rPr sz="1400" spc="-30" dirty="0">
                <a:latin typeface="Arial"/>
                <a:cs typeface="Arial"/>
              </a:rPr>
              <a:t>of government</a:t>
            </a:r>
            <a:r>
              <a:rPr sz="1400" spc="-120" dirty="0">
                <a:latin typeface="Arial"/>
                <a:cs typeface="Arial"/>
              </a:rPr>
              <a:t> </a:t>
            </a:r>
            <a:r>
              <a:rPr sz="1400" spc="-10" dirty="0">
                <a:latin typeface="Arial"/>
                <a:cs typeface="Arial"/>
              </a:rPr>
              <a:t>contracting.</a:t>
            </a:r>
            <a:endParaRPr sz="1400">
              <a:latin typeface="Arial"/>
              <a:cs typeface="Arial"/>
            </a:endParaRPr>
          </a:p>
          <a:p>
            <a:pPr>
              <a:lnSpc>
                <a:spcPct val="100000"/>
              </a:lnSpc>
              <a:spcBef>
                <a:spcPts val="10"/>
              </a:spcBef>
              <a:buFont typeface="Wingdings"/>
              <a:buChar char=""/>
            </a:pPr>
            <a:endParaRPr sz="1450">
              <a:latin typeface="Times New Roman"/>
              <a:cs typeface="Times New Roman"/>
            </a:endParaRPr>
          </a:p>
          <a:p>
            <a:pPr marL="299085" marR="118745" indent="-286385">
              <a:lnSpc>
                <a:spcPct val="100000"/>
              </a:lnSpc>
              <a:spcBef>
                <a:spcPts val="5"/>
              </a:spcBef>
              <a:buFont typeface="Wingdings"/>
              <a:buChar char=""/>
              <a:tabLst>
                <a:tab pos="299085" algn="l"/>
                <a:tab pos="299720" algn="l"/>
              </a:tabLst>
            </a:pPr>
            <a:r>
              <a:rPr sz="1400" spc="-50" dirty="0">
                <a:latin typeface="Arial"/>
                <a:cs typeface="Arial"/>
              </a:rPr>
              <a:t>The </a:t>
            </a:r>
            <a:r>
              <a:rPr sz="1400" u="sng" spc="-45" dirty="0">
                <a:uFill>
                  <a:solidFill>
                    <a:srgbClr val="000000"/>
                  </a:solidFill>
                </a:uFill>
                <a:latin typeface="Arial"/>
                <a:cs typeface="Arial"/>
              </a:rPr>
              <a:t>Small </a:t>
            </a:r>
            <a:r>
              <a:rPr sz="1400" u="sng" spc="-35" dirty="0">
                <a:uFill>
                  <a:solidFill>
                    <a:srgbClr val="000000"/>
                  </a:solidFill>
                </a:uFill>
                <a:latin typeface="Arial"/>
                <a:cs typeface="Arial"/>
              </a:rPr>
              <a:t>Business Environmental </a:t>
            </a:r>
            <a:r>
              <a:rPr sz="1400" u="sng" spc="-25" dirty="0">
                <a:uFill>
                  <a:solidFill>
                    <a:srgbClr val="000000"/>
                  </a:solidFill>
                </a:uFill>
                <a:latin typeface="Arial"/>
                <a:cs typeface="Arial"/>
              </a:rPr>
              <a:t>Assistance </a:t>
            </a:r>
            <a:r>
              <a:rPr sz="1400" u="sng" spc="-30" dirty="0">
                <a:uFill>
                  <a:solidFill>
                    <a:srgbClr val="000000"/>
                  </a:solidFill>
                </a:uFill>
                <a:latin typeface="Arial"/>
                <a:cs typeface="Arial"/>
              </a:rPr>
              <a:t>Program</a:t>
            </a:r>
            <a:r>
              <a:rPr sz="1400" spc="-30" dirty="0">
                <a:latin typeface="Arial"/>
                <a:cs typeface="Arial"/>
              </a:rPr>
              <a:t> provides </a:t>
            </a:r>
            <a:r>
              <a:rPr sz="1400" spc="-35" dirty="0">
                <a:latin typeface="Arial"/>
                <a:cs typeface="Arial"/>
              </a:rPr>
              <a:t>free </a:t>
            </a:r>
            <a:r>
              <a:rPr sz="1400" spc="-25" dirty="0">
                <a:latin typeface="Arial"/>
                <a:cs typeface="Arial"/>
              </a:rPr>
              <a:t>and confidential </a:t>
            </a:r>
            <a:r>
              <a:rPr sz="1400" spc="-30" dirty="0">
                <a:latin typeface="Arial"/>
                <a:cs typeface="Arial"/>
              </a:rPr>
              <a:t>assistance </a:t>
            </a:r>
            <a:r>
              <a:rPr sz="1400" spc="-10" dirty="0">
                <a:latin typeface="Arial"/>
                <a:cs typeface="Arial"/>
              </a:rPr>
              <a:t>to  </a:t>
            </a:r>
            <a:r>
              <a:rPr sz="1400" spc="-30" dirty="0">
                <a:latin typeface="Arial"/>
                <a:cs typeface="Arial"/>
              </a:rPr>
              <a:t>help </a:t>
            </a:r>
            <a:r>
              <a:rPr sz="1400" spc="-40" dirty="0">
                <a:latin typeface="Arial"/>
                <a:cs typeface="Arial"/>
              </a:rPr>
              <a:t>small </a:t>
            </a:r>
            <a:r>
              <a:rPr sz="1400" spc="-35" dirty="0">
                <a:latin typeface="Arial"/>
                <a:cs typeface="Arial"/>
              </a:rPr>
              <a:t>businesses </a:t>
            </a:r>
            <a:r>
              <a:rPr sz="1400" spc="-20" dirty="0">
                <a:latin typeface="Arial"/>
                <a:cs typeface="Arial"/>
              </a:rPr>
              <a:t>understand their </a:t>
            </a:r>
            <a:r>
              <a:rPr sz="1400" spc="-30" dirty="0">
                <a:latin typeface="Arial"/>
                <a:cs typeface="Arial"/>
              </a:rPr>
              <a:t>environmental</a:t>
            </a:r>
            <a:r>
              <a:rPr sz="1400" spc="-135" dirty="0">
                <a:latin typeface="Arial"/>
                <a:cs typeface="Arial"/>
              </a:rPr>
              <a:t> </a:t>
            </a:r>
            <a:r>
              <a:rPr sz="1400" spc="-25" dirty="0">
                <a:latin typeface="Arial"/>
                <a:cs typeface="Arial"/>
              </a:rPr>
              <a:t>obligations.</a:t>
            </a:r>
            <a:endParaRPr sz="1400">
              <a:latin typeface="Arial"/>
              <a:cs typeface="Arial"/>
            </a:endParaRPr>
          </a:p>
        </p:txBody>
      </p:sp>
      <p:sp>
        <p:nvSpPr>
          <p:cNvPr id="11" name="object 11"/>
          <p:cNvSpPr/>
          <p:nvPr/>
        </p:nvSpPr>
        <p:spPr>
          <a:xfrm>
            <a:off x="2919984" y="5841491"/>
            <a:ext cx="1714499" cy="1016508"/>
          </a:xfrm>
          <a:prstGeom prst="rect">
            <a:avLst/>
          </a:prstGeom>
          <a:blipFill>
            <a:blip r:embed="rId8" cstate="print"/>
            <a:stretch>
              <a:fillRect/>
            </a:stretch>
          </a:blipFill>
        </p:spPr>
        <p:txBody>
          <a:bodyPr wrap="square" lIns="0" tIns="0" rIns="0" bIns="0" rtlCol="0"/>
          <a:lstStyle/>
          <a:p>
            <a:endParaRPr/>
          </a:p>
        </p:txBody>
      </p:sp>
      <p:sp>
        <p:nvSpPr>
          <p:cNvPr id="12" name="object 12"/>
          <p:cNvSpPr/>
          <p:nvPr/>
        </p:nvSpPr>
        <p:spPr>
          <a:xfrm>
            <a:off x="0" y="5647944"/>
            <a:ext cx="9144000" cy="295655"/>
          </a:xfrm>
          <a:prstGeom prst="rect">
            <a:avLst/>
          </a:prstGeom>
          <a:blipFill>
            <a:blip r:embed="rId9" cstate="print"/>
            <a:stretch>
              <a:fillRect/>
            </a:stretch>
          </a:blipFill>
        </p:spPr>
        <p:txBody>
          <a:bodyPr wrap="square" lIns="0" tIns="0" rIns="0" bIns="0" rtlCol="0"/>
          <a:lstStyle/>
          <a:p>
            <a:endParaRPr/>
          </a:p>
        </p:txBody>
      </p:sp>
      <p:sp>
        <p:nvSpPr>
          <p:cNvPr id="13" name="object 13"/>
          <p:cNvSpPr txBox="1"/>
          <p:nvPr/>
        </p:nvSpPr>
        <p:spPr>
          <a:xfrm>
            <a:off x="8907778" y="5744654"/>
            <a:ext cx="82550" cy="147955"/>
          </a:xfrm>
          <a:prstGeom prst="rect">
            <a:avLst/>
          </a:prstGeom>
        </p:spPr>
        <p:txBody>
          <a:bodyPr vert="horz" wrap="square" lIns="0" tIns="12700" rIns="0" bIns="0" rtlCol="0">
            <a:spAutoFit/>
          </a:bodyPr>
          <a:lstStyle/>
          <a:p>
            <a:pPr marL="12700">
              <a:lnSpc>
                <a:spcPct val="100000"/>
              </a:lnSpc>
              <a:spcBef>
                <a:spcPts val="100"/>
              </a:spcBef>
            </a:pPr>
            <a:r>
              <a:rPr sz="800" dirty="0">
                <a:latin typeface="Arial"/>
                <a:cs typeface="Arial"/>
              </a:rPr>
              <a:t>2</a:t>
            </a:r>
            <a:endParaRPr sz="800">
              <a:latin typeface="Arial"/>
              <a:cs typeface="Arial"/>
            </a:endParaRPr>
          </a:p>
        </p:txBody>
      </p:sp>
      <p:sp>
        <p:nvSpPr>
          <p:cNvPr id="14" name="object 14"/>
          <p:cNvSpPr txBox="1"/>
          <p:nvPr/>
        </p:nvSpPr>
        <p:spPr>
          <a:xfrm>
            <a:off x="340550" y="5696680"/>
            <a:ext cx="6623050" cy="239395"/>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FFFFFF"/>
                </a:solidFill>
                <a:latin typeface="Arial"/>
                <a:cs typeface="Arial"/>
              </a:rPr>
              <a:t>THE </a:t>
            </a:r>
            <a:r>
              <a:rPr sz="1400" dirty="0">
                <a:solidFill>
                  <a:srgbClr val="FFFFFF"/>
                </a:solidFill>
                <a:latin typeface="Arial"/>
                <a:cs typeface="Arial"/>
              </a:rPr>
              <a:t>ILLINOIS </a:t>
            </a:r>
            <a:r>
              <a:rPr sz="1400" spc="-20" dirty="0">
                <a:solidFill>
                  <a:srgbClr val="FFFFFF"/>
                </a:solidFill>
                <a:latin typeface="Arial"/>
                <a:cs typeface="Arial"/>
              </a:rPr>
              <a:t>DEPARTMENT </a:t>
            </a:r>
            <a:r>
              <a:rPr sz="1400" dirty="0">
                <a:solidFill>
                  <a:srgbClr val="FFFFFF"/>
                </a:solidFill>
                <a:latin typeface="Arial"/>
                <a:cs typeface="Arial"/>
              </a:rPr>
              <a:t>OF </a:t>
            </a:r>
            <a:r>
              <a:rPr sz="1400" spc="-5" dirty="0">
                <a:solidFill>
                  <a:srgbClr val="FFFFFF"/>
                </a:solidFill>
                <a:latin typeface="Arial"/>
                <a:cs typeface="Arial"/>
              </a:rPr>
              <a:t>COMMERCE </a:t>
            </a:r>
            <a:r>
              <a:rPr sz="1400" dirty="0">
                <a:solidFill>
                  <a:srgbClr val="FFFFFF"/>
                </a:solidFill>
                <a:latin typeface="Arial"/>
                <a:cs typeface="Arial"/>
              </a:rPr>
              <a:t>IS </a:t>
            </a:r>
            <a:r>
              <a:rPr sz="1400" spc="-5" dirty="0">
                <a:solidFill>
                  <a:srgbClr val="FFFFFF"/>
                </a:solidFill>
                <a:latin typeface="Arial"/>
                <a:cs typeface="Arial"/>
              </a:rPr>
              <a:t>YOUR ONE-STOP</a:t>
            </a:r>
            <a:r>
              <a:rPr sz="1400" spc="-105" dirty="0">
                <a:solidFill>
                  <a:srgbClr val="FFFFFF"/>
                </a:solidFill>
                <a:latin typeface="Arial"/>
                <a:cs typeface="Arial"/>
              </a:rPr>
              <a:t> </a:t>
            </a:r>
            <a:r>
              <a:rPr sz="1400" spc="-5" dirty="0">
                <a:solidFill>
                  <a:srgbClr val="FFFFFF"/>
                </a:solidFill>
                <a:latin typeface="Arial"/>
                <a:cs typeface="Arial"/>
              </a:rPr>
              <a:t>RESOURCE</a:t>
            </a:r>
            <a:endParaRPr sz="1400">
              <a:latin typeface="Arial"/>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76984" y="348151"/>
            <a:ext cx="6898005" cy="1560830"/>
          </a:xfrm>
          <a:prstGeom prst="rect">
            <a:avLst/>
          </a:prstGeom>
        </p:spPr>
        <p:txBody>
          <a:bodyPr vert="horz" wrap="square" lIns="0" tIns="67945" rIns="0" bIns="0" rtlCol="0">
            <a:spAutoFit/>
          </a:bodyPr>
          <a:lstStyle/>
          <a:p>
            <a:pPr marL="12700" marR="5080" indent="1743075" algn="r">
              <a:lnSpc>
                <a:spcPct val="89900"/>
              </a:lnSpc>
              <a:spcBef>
                <a:spcPts val="535"/>
              </a:spcBef>
            </a:pPr>
            <a:r>
              <a:rPr b="1" dirty="0">
                <a:solidFill>
                  <a:srgbClr val="FD801A"/>
                </a:solidFill>
                <a:latin typeface="Century Gothic"/>
                <a:cs typeface="Century Gothic"/>
              </a:rPr>
              <a:t>WHY IS</a:t>
            </a:r>
            <a:r>
              <a:rPr b="1" spc="-45" dirty="0">
                <a:solidFill>
                  <a:srgbClr val="FD801A"/>
                </a:solidFill>
                <a:latin typeface="Century Gothic"/>
                <a:cs typeface="Century Gothic"/>
              </a:rPr>
              <a:t> </a:t>
            </a:r>
            <a:r>
              <a:rPr b="1" spc="-5" dirty="0">
                <a:solidFill>
                  <a:srgbClr val="FD801A"/>
                </a:solidFill>
                <a:latin typeface="Century Gothic"/>
                <a:cs typeface="Century Gothic"/>
              </a:rPr>
              <a:t>SMALL</a:t>
            </a:r>
            <a:r>
              <a:rPr b="1" spc="-20" dirty="0">
                <a:solidFill>
                  <a:srgbClr val="FD801A"/>
                </a:solidFill>
                <a:latin typeface="Century Gothic"/>
                <a:cs typeface="Century Gothic"/>
              </a:rPr>
              <a:t> </a:t>
            </a:r>
            <a:r>
              <a:rPr b="1" spc="-5" dirty="0">
                <a:solidFill>
                  <a:srgbClr val="FD801A"/>
                </a:solidFill>
                <a:latin typeface="Century Gothic"/>
                <a:cs typeface="Century Gothic"/>
              </a:rPr>
              <a:t>BUSINESS  ENVIRONMENTAL</a:t>
            </a:r>
            <a:r>
              <a:rPr b="1" spc="-85" dirty="0">
                <a:solidFill>
                  <a:srgbClr val="FD801A"/>
                </a:solidFill>
                <a:latin typeface="Century Gothic"/>
                <a:cs typeface="Century Gothic"/>
              </a:rPr>
              <a:t> </a:t>
            </a:r>
            <a:r>
              <a:rPr b="1" dirty="0">
                <a:solidFill>
                  <a:srgbClr val="FD801A"/>
                </a:solidFill>
                <a:latin typeface="Century Gothic"/>
                <a:cs typeface="Century Gothic"/>
              </a:rPr>
              <a:t>COMPLIANCE  ASSISTANCE</a:t>
            </a:r>
            <a:r>
              <a:rPr b="1" spc="-75" dirty="0">
                <a:solidFill>
                  <a:srgbClr val="FD801A"/>
                </a:solidFill>
                <a:latin typeface="Century Gothic"/>
                <a:cs typeface="Century Gothic"/>
              </a:rPr>
              <a:t> </a:t>
            </a:r>
            <a:r>
              <a:rPr b="1" dirty="0">
                <a:solidFill>
                  <a:srgbClr val="FD801A"/>
                </a:solidFill>
                <a:latin typeface="Century Gothic"/>
                <a:cs typeface="Century Gothic"/>
              </a:rPr>
              <a:t>IMPORTANT?</a:t>
            </a:r>
          </a:p>
        </p:txBody>
      </p:sp>
      <p:sp>
        <p:nvSpPr>
          <p:cNvPr id="3" name="object 3"/>
          <p:cNvSpPr txBox="1"/>
          <p:nvPr/>
        </p:nvSpPr>
        <p:spPr>
          <a:xfrm>
            <a:off x="2288539" y="2204719"/>
            <a:ext cx="6019165" cy="3512185"/>
          </a:xfrm>
          <a:prstGeom prst="rect">
            <a:avLst/>
          </a:prstGeom>
        </p:spPr>
        <p:txBody>
          <a:bodyPr vert="horz" wrap="square" lIns="0" tIns="49530" rIns="0" bIns="0" rtlCol="0">
            <a:spAutoFit/>
          </a:bodyPr>
          <a:lstStyle/>
          <a:p>
            <a:pPr marL="241300" marR="304165" indent="-228600">
              <a:lnSpc>
                <a:spcPts val="2380"/>
              </a:lnSpc>
              <a:spcBef>
                <a:spcPts val="390"/>
              </a:spcBef>
              <a:buSzPct val="95454"/>
              <a:buFont typeface="Wingdings"/>
              <a:buChar char=""/>
              <a:tabLst>
                <a:tab pos="241300" algn="l"/>
              </a:tabLst>
            </a:pPr>
            <a:r>
              <a:rPr sz="2200" b="1" spc="-10" dirty="0">
                <a:solidFill>
                  <a:srgbClr val="DF2D28"/>
                </a:solidFill>
                <a:latin typeface="Century Gothic"/>
                <a:cs typeface="Century Gothic"/>
              </a:rPr>
              <a:t>46% </a:t>
            </a:r>
            <a:r>
              <a:rPr sz="2200" b="1" spc="-5" dirty="0">
                <a:solidFill>
                  <a:srgbClr val="81BA42"/>
                </a:solidFill>
                <a:latin typeface="Century Gothic"/>
                <a:cs typeface="Century Gothic"/>
              </a:rPr>
              <a:t>of Illinoisans are </a:t>
            </a:r>
            <a:r>
              <a:rPr sz="2200" b="1" spc="-10" dirty="0">
                <a:solidFill>
                  <a:srgbClr val="81BA42"/>
                </a:solidFill>
                <a:latin typeface="Century Gothic"/>
                <a:cs typeface="Century Gothic"/>
              </a:rPr>
              <a:t>employed </a:t>
            </a:r>
            <a:r>
              <a:rPr sz="2200" b="1" spc="-5" dirty="0">
                <a:solidFill>
                  <a:srgbClr val="81BA42"/>
                </a:solidFill>
                <a:latin typeface="Century Gothic"/>
                <a:cs typeface="Century Gothic"/>
              </a:rPr>
              <a:t>by small  businesses (2.5 million)</a:t>
            </a:r>
            <a:endParaRPr sz="2200">
              <a:latin typeface="Century Gothic"/>
              <a:cs typeface="Century Gothic"/>
            </a:endParaRPr>
          </a:p>
          <a:p>
            <a:pPr>
              <a:lnSpc>
                <a:spcPct val="100000"/>
              </a:lnSpc>
              <a:buClr>
                <a:srgbClr val="DF2D28"/>
              </a:buClr>
              <a:buFont typeface="Wingdings"/>
              <a:buChar char=""/>
            </a:pPr>
            <a:endParaRPr sz="3550">
              <a:latin typeface="Times New Roman"/>
              <a:cs typeface="Times New Roman"/>
            </a:endParaRPr>
          </a:p>
          <a:p>
            <a:pPr marL="241300" marR="537845" indent="-228600">
              <a:lnSpc>
                <a:spcPts val="2380"/>
              </a:lnSpc>
              <a:buSzPct val="95454"/>
              <a:buFont typeface="Wingdings"/>
              <a:buChar char=""/>
              <a:tabLst>
                <a:tab pos="241300" algn="l"/>
              </a:tabLst>
            </a:pPr>
            <a:r>
              <a:rPr sz="2200" b="1" spc="-10" dirty="0">
                <a:solidFill>
                  <a:srgbClr val="DF2D28"/>
                </a:solidFill>
                <a:latin typeface="Century Gothic"/>
                <a:cs typeface="Century Gothic"/>
              </a:rPr>
              <a:t>80% </a:t>
            </a:r>
            <a:r>
              <a:rPr sz="2200" b="1" spc="-5" dirty="0">
                <a:solidFill>
                  <a:srgbClr val="81BA42"/>
                </a:solidFill>
                <a:latin typeface="Century Gothic"/>
                <a:cs typeface="Century Gothic"/>
              </a:rPr>
              <a:t>of net new job growth &amp; capital  investment </a:t>
            </a:r>
            <a:r>
              <a:rPr sz="2200" b="1" spc="-10" dirty="0">
                <a:solidFill>
                  <a:srgbClr val="81BA42"/>
                </a:solidFill>
                <a:latin typeface="Century Gothic"/>
                <a:cs typeface="Century Gothic"/>
              </a:rPr>
              <a:t>comes </a:t>
            </a:r>
            <a:r>
              <a:rPr sz="2200" b="1" spc="-5" dirty="0">
                <a:solidFill>
                  <a:srgbClr val="81BA42"/>
                </a:solidFill>
                <a:latin typeface="Century Gothic"/>
                <a:cs typeface="Century Gothic"/>
              </a:rPr>
              <a:t>from Illinois’ existing  businesses.</a:t>
            </a:r>
            <a:endParaRPr sz="2200">
              <a:latin typeface="Century Gothic"/>
              <a:cs typeface="Century Gothic"/>
            </a:endParaRPr>
          </a:p>
          <a:p>
            <a:pPr>
              <a:lnSpc>
                <a:spcPct val="100000"/>
              </a:lnSpc>
              <a:buClr>
                <a:srgbClr val="DF2D28"/>
              </a:buClr>
              <a:buFont typeface="Wingdings"/>
              <a:buChar char=""/>
            </a:pPr>
            <a:endParaRPr sz="3550">
              <a:latin typeface="Times New Roman"/>
              <a:cs typeface="Times New Roman"/>
            </a:endParaRPr>
          </a:p>
          <a:p>
            <a:pPr marL="241300" marR="5080" indent="-228600">
              <a:lnSpc>
                <a:spcPts val="2380"/>
              </a:lnSpc>
              <a:buSzPct val="95454"/>
              <a:buFont typeface="Wingdings"/>
              <a:buChar char=""/>
              <a:tabLst>
                <a:tab pos="241300" algn="l"/>
              </a:tabLst>
            </a:pPr>
            <a:r>
              <a:rPr sz="2200" b="1" spc="-5" dirty="0">
                <a:solidFill>
                  <a:srgbClr val="DF2D28"/>
                </a:solidFill>
                <a:latin typeface="Century Gothic"/>
                <a:cs typeface="Century Gothic"/>
              </a:rPr>
              <a:t>Costs per </a:t>
            </a:r>
            <a:r>
              <a:rPr sz="2200" b="1" spc="-10" dirty="0">
                <a:solidFill>
                  <a:srgbClr val="DF2D28"/>
                </a:solidFill>
                <a:latin typeface="Century Gothic"/>
                <a:cs typeface="Century Gothic"/>
              </a:rPr>
              <a:t>employee </a:t>
            </a:r>
            <a:r>
              <a:rPr sz="2200" b="1" spc="-5" dirty="0">
                <a:solidFill>
                  <a:srgbClr val="81BA42"/>
                </a:solidFill>
                <a:latin typeface="Century Gothic"/>
                <a:cs typeface="Century Gothic"/>
              </a:rPr>
              <a:t>of environmental  regulations are more than</a:t>
            </a:r>
            <a:r>
              <a:rPr sz="2200" b="1" spc="-5" dirty="0">
                <a:solidFill>
                  <a:srgbClr val="DF2D28"/>
                </a:solidFill>
                <a:latin typeface="Century Gothic"/>
                <a:cs typeface="Century Gothic"/>
              </a:rPr>
              <a:t> </a:t>
            </a:r>
            <a:r>
              <a:rPr sz="2200" b="1" u="heavy" spc="-5" dirty="0">
                <a:solidFill>
                  <a:srgbClr val="DF2D28"/>
                </a:solidFill>
                <a:uFill>
                  <a:solidFill>
                    <a:srgbClr val="DF2D28"/>
                  </a:solidFill>
                </a:uFill>
                <a:latin typeface="Century Gothic"/>
                <a:cs typeface="Century Gothic"/>
              </a:rPr>
              <a:t>4 times higher in  small firms</a:t>
            </a:r>
            <a:r>
              <a:rPr sz="2200" b="1" spc="-5" dirty="0">
                <a:solidFill>
                  <a:srgbClr val="DF2D28"/>
                </a:solidFill>
                <a:latin typeface="Century Gothic"/>
                <a:cs typeface="Century Gothic"/>
              </a:rPr>
              <a:t> </a:t>
            </a:r>
            <a:r>
              <a:rPr sz="2200" b="1" spc="-5" dirty="0">
                <a:solidFill>
                  <a:srgbClr val="81BA42"/>
                </a:solidFill>
                <a:latin typeface="Century Gothic"/>
                <a:cs typeface="Century Gothic"/>
              </a:rPr>
              <a:t>than in large</a:t>
            </a:r>
            <a:r>
              <a:rPr sz="2200" b="1" spc="-40" dirty="0">
                <a:solidFill>
                  <a:srgbClr val="81BA42"/>
                </a:solidFill>
                <a:latin typeface="Century Gothic"/>
                <a:cs typeface="Century Gothic"/>
              </a:rPr>
              <a:t> </a:t>
            </a:r>
            <a:r>
              <a:rPr sz="2200" b="1" spc="-5" dirty="0">
                <a:solidFill>
                  <a:srgbClr val="81BA42"/>
                </a:solidFill>
                <a:latin typeface="Century Gothic"/>
                <a:cs typeface="Century Gothic"/>
              </a:rPr>
              <a:t>firms</a:t>
            </a:r>
            <a:endParaRPr sz="2200">
              <a:latin typeface="Century Gothic"/>
              <a:cs typeface="Century Gothic"/>
            </a:endParaRPr>
          </a:p>
        </p:txBody>
      </p:sp>
      <p:sp>
        <p:nvSpPr>
          <p:cNvPr id="4" name="object 4"/>
          <p:cNvSpPr/>
          <p:nvPr/>
        </p:nvSpPr>
        <p:spPr>
          <a:xfrm>
            <a:off x="227075" y="1751076"/>
            <a:ext cx="1984247" cy="1984247"/>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762874" rIns="0" bIns="0" rtlCol="0">
            <a:spAutoFit/>
          </a:bodyPr>
          <a:lstStyle/>
          <a:p>
            <a:pPr marL="2520315" marR="5080" indent="773430">
              <a:lnSpc>
                <a:spcPts val="3890"/>
              </a:lnSpc>
              <a:spcBef>
                <a:spcPts val="585"/>
              </a:spcBef>
            </a:pPr>
            <a:r>
              <a:rPr b="1" dirty="0">
                <a:solidFill>
                  <a:srgbClr val="E9BE35"/>
                </a:solidFill>
                <a:latin typeface="Century Gothic"/>
                <a:cs typeface="Century Gothic"/>
              </a:rPr>
              <a:t>WHY IS </a:t>
            </a:r>
            <a:r>
              <a:rPr b="1" spc="-5" dirty="0">
                <a:solidFill>
                  <a:srgbClr val="E9BE35"/>
                </a:solidFill>
                <a:latin typeface="Century Gothic"/>
                <a:cs typeface="Century Gothic"/>
              </a:rPr>
              <a:t>SMALL BUSINESS  </a:t>
            </a:r>
            <a:r>
              <a:rPr b="1" dirty="0">
                <a:solidFill>
                  <a:srgbClr val="E9BE35"/>
                </a:solidFill>
                <a:latin typeface="Century Gothic"/>
                <a:cs typeface="Century Gothic"/>
              </a:rPr>
              <a:t>COMPLIANCE</a:t>
            </a:r>
            <a:r>
              <a:rPr b="1" spc="-90" dirty="0">
                <a:solidFill>
                  <a:srgbClr val="E9BE35"/>
                </a:solidFill>
                <a:latin typeface="Century Gothic"/>
                <a:cs typeface="Century Gothic"/>
              </a:rPr>
              <a:t> </a:t>
            </a:r>
            <a:r>
              <a:rPr b="1" dirty="0">
                <a:solidFill>
                  <a:srgbClr val="E9BE35"/>
                </a:solidFill>
                <a:latin typeface="Century Gothic"/>
                <a:cs typeface="Century Gothic"/>
              </a:rPr>
              <a:t>IMPORTANT?</a:t>
            </a:r>
          </a:p>
        </p:txBody>
      </p:sp>
      <p:sp>
        <p:nvSpPr>
          <p:cNvPr id="3" name="object 3"/>
          <p:cNvSpPr/>
          <p:nvPr/>
        </p:nvSpPr>
        <p:spPr>
          <a:xfrm>
            <a:off x="1447800" y="2282951"/>
            <a:ext cx="7443216" cy="4379975"/>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2124710" y="5738876"/>
            <a:ext cx="4740275" cy="299720"/>
          </a:xfrm>
          <a:prstGeom prst="rect">
            <a:avLst/>
          </a:prstGeom>
        </p:spPr>
        <p:txBody>
          <a:bodyPr vert="horz" wrap="square" lIns="0" tIns="12700" rIns="0" bIns="0" rtlCol="0">
            <a:spAutoFit/>
          </a:bodyPr>
          <a:lstStyle/>
          <a:p>
            <a:pPr marL="12700">
              <a:lnSpc>
                <a:spcPct val="100000"/>
              </a:lnSpc>
              <a:spcBef>
                <a:spcPts val="100"/>
              </a:spcBef>
              <a:tabLst>
                <a:tab pos="2022475" algn="l"/>
              </a:tabLst>
            </a:pPr>
            <a:r>
              <a:rPr sz="1800" spc="-5" dirty="0">
                <a:latin typeface="Calibri"/>
                <a:cs typeface="Calibri"/>
              </a:rPr>
              <a:t>Chicago</a:t>
            </a:r>
            <a:r>
              <a:rPr sz="1800" spc="10" dirty="0">
                <a:latin typeface="Calibri"/>
                <a:cs typeface="Calibri"/>
              </a:rPr>
              <a:t> </a:t>
            </a:r>
            <a:r>
              <a:rPr sz="1800" spc="-10" dirty="0">
                <a:latin typeface="Calibri"/>
                <a:cs typeface="Calibri"/>
              </a:rPr>
              <a:t>Area</a:t>
            </a:r>
            <a:r>
              <a:rPr sz="1800" spc="5" dirty="0">
                <a:latin typeface="Calibri"/>
                <a:cs typeface="Calibri"/>
              </a:rPr>
              <a:t> </a:t>
            </a:r>
            <a:r>
              <a:rPr sz="1800" spc="-15" dirty="0">
                <a:latin typeface="Calibri"/>
                <a:cs typeface="Calibri"/>
              </a:rPr>
              <a:t>Data	</a:t>
            </a:r>
            <a:r>
              <a:rPr sz="1800" dirty="0">
                <a:latin typeface="Symbol"/>
                <a:cs typeface="Symbol"/>
              </a:rPr>
              <a:t></a:t>
            </a:r>
            <a:r>
              <a:rPr sz="1800" dirty="0">
                <a:latin typeface="Times New Roman"/>
                <a:cs typeface="Times New Roman"/>
              </a:rPr>
              <a:t> </a:t>
            </a:r>
            <a:r>
              <a:rPr sz="1800" dirty="0">
                <a:latin typeface="Calibri"/>
                <a:cs typeface="Calibri"/>
              </a:rPr>
              <a:t>8% </a:t>
            </a:r>
            <a:r>
              <a:rPr sz="1800" spc="-15" dirty="0">
                <a:latin typeface="Calibri"/>
                <a:cs typeface="Calibri"/>
              </a:rPr>
              <a:t>VOC </a:t>
            </a:r>
            <a:r>
              <a:rPr sz="1800" dirty="0">
                <a:latin typeface="Symbol"/>
                <a:cs typeface="Symbol"/>
              </a:rPr>
              <a:t></a:t>
            </a:r>
            <a:r>
              <a:rPr sz="1800" dirty="0">
                <a:latin typeface="Times New Roman"/>
                <a:cs typeface="Times New Roman"/>
              </a:rPr>
              <a:t> </a:t>
            </a:r>
            <a:r>
              <a:rPr sz="1800" spc="-5" dirty="0">
                <a:latin typeface="Calibri"/>
                <a:cs typeface="Calibri"/>
              </a:rPr>
              <a:t>2% </a:t>
            </a:r>
            <a:r>
              <a:rPr sz="1800" spc="-25" dirty="0">
                <a:latin typeface="Calibri"/>
                <a:cs typeface="Calibri"/>
              </a:rPr>
              <a:t>NOX</a:t>
            </a:r>
            <a:r>
              <a:rPr sz="1800" spc="-70" dirty="0">
                <a:latin typeface="Calibri"/>
                <a:cs typeface="Calibri"/>
              </a:rPr>
              <a:t> </a:t>
            </a:r>
            <a:r>
              <a:rPr sz="1800" spc="-5" dirty="0">
                <a:latin typeface="Calibri"/>
                <a:cs typeface="Calibri"/>
              </a:rPr>
              <a:t>Change</a:t>
            </a:r>
            <a:endParaRPr sz="1800">
              <a:latin typeface="Calibri"/>
              <a:cs typeface="Calibri"/>
            </a:endParaRPr>
          </a:p>
        </p:txBody>
      </p:sp>
      <p:sp>
        <p:nvSpPr>
          <p:cNvPr id="5" name="object 5"/>
          <p:cNvSpPr/>
          <p:nvPr/>
        </p:nvSpPr>
        <p:spPr>
          <a:xfrm>
            <a:off x="428244" y="990600"/>
            <a:ext cx="1752599" cy="1740407"/>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83810" y="787351"/>
            <a:ext cx="4588510" cy="635000"/>
          </a:xfrm>
          <a:prstGeom prst="rect">
            <a:avLst/>
          </a:prstGeom>
        </p:spPr>
        <p:txBody>
          <a:bodyPr vert="horz" wrap="square" lIns="0" tIns="12065" rIns="0" bIns="0" rtlCol="0">
            <a:spAutoFit/>
          </a:bodyPr>
          <a:lstStyle/>
          <a:p>
            <a:pPr marL="12700">
              <a:lnSpc>
                <a:spcPct val="100000"/>
              </a:lnSpc>
              <a:spcBef>
                <a:spcPts val="95"/>
              </a:spcBef>
            </a:pPr>
            <a:r>
              <a:rPr sz="4000" b="1" spc="-5" dirty="0">
                <a:solidFill>
                  <a:srgbClr val="81BA42"/>
                </a:solidFill>
                <a:latin typeface="Century Gothic"/>
                <a:cs typeface="Century Gothic"/>
              </a:rPr>
              <a:t>WHO </a:t>
            </a:r>
            <a:r>
              <a:rPr sz="4000" b="1" spc="-10" dirty="0">
                <a:solidFill>
                  <a:srgbClr val="81BA42"/>
                </a:solidFill>
                <a:latin typeface="Century Gothic"/>
                <a:cs typeface="Century Gothic"/>
              </a:rPr>
              <a:t>DO </a:t>
            </a:r>
            <a:r>
              <a:rPr sz="4000" b="1" spc="-5" dirty="0">
                <a:solidFill>
                  <a:srgbClr val="81BA42"/>
                </a:solidFill>
                <a:latin typeface="Century Gothic"/>
                <a:cs typeface="Century Gothic"/>
              </a:rPr>
              <a:t>WE</a:t>
            </a:r>
            <a:r>
              <a:rPr sz="4000" b="1" spc="-15" dirty="0">
                <a:solidFill>
                  <a:srgbClr val="81BA42"/>
                </a:solidFill>
                <a:latin typeface="Century Gothic"/>
                <a:cs typeface="Century Gothic"/>
              </a:rPr>
              <a:t> </a:t>
            </a:r>
            <a:r>
              <a:rPr sz="4000" b="1" spc="-10" dirty="0">
                <a:solidFill>
                  <a:srgbClr val="81BA42"/>
                </a:solidFill>
                <a:latin typeface="Century Gothic"/>
                <a:cs typeface="Century Gothic"/>
              </a:rPr>
              <a:t>HELP?</a:t>
            </a:r>
            <a:endParaRPr sz="4000">
              <a:latin typeface="Century Gothic"/>
              <a:cs typeface="Century Gothic"/>
            </a:endParaRPr>
          </a:p>
        </p:txBody>
      </p:sp>
      <p:sp>
        <p:nvSpPr>
          <p:cNvPr id="3" name="object 3"/>
          <p:cNvSpPr txBox="1"/>
          <p:nvPr/>
        </p:nvSpPr>
        <p:spPr>
          <a:xfrm>
            <a:off x="3013538" y="1758477"/>
            <a:ext cx="5727700" cy="3764915"/>
          </a:xfrm>
          <a:prstGeom prst="rect">
            <a:avLst/>
          </a:prstGeom>
        </p:spPr>
        <p:txBody>
          <a:bodyPr vert="horz" wrap="square" lIns="0" tIns="74295" rIns="0" bIns="0" rtlCol="0">
            <a:spAutoFit/>
          </a:bodyPr>
          <a:lstStyle/>
          <a:p>
            <a:pPr marL="240665" marR="5080" indent="-227965">
              <a:lnSpc>
                <a:spcPct val="80000"/>
              </a:lnSpc>
              <a:spcBef>
                <a:spcPts val="585"/>
              </a:spcBef>
              <a:buFont typeface="Wingdings"/>
              <a:buChar char=""/>
              <a:tabLst>
                <a:tab pos="241300" algn="l"/>
                <a:tab pos="5154295" algn="l"/>
              </a:tabLst>
            </a:pPr>
            <a:r>
              <a:rPr sz="2000" dirty="0">
                <a:solidFill>
                  <a:srgbClr val="FFFFFF"/>
                </a:solidFill>
                <a:latin typeface="Century Gothic"/>
                <a:cs typeface="Century Gothic"/>
              </a:rPr>
              <a:t>Thousands </a:t>
            </a:r>
            <a:r>
              <a:rPr sz="2000" spc="-5" dirty="0">
                <a:solidFill>
                  <a:srgbClr val="FFFFFF"/>
                </a:solidFill>
                <a:latin typeface="Century Gothic"/>
                <a:cs typeface="Century Gothic"/>
              </a:rPr>
              <a:t>of </a:t>
            </a:r>
            <a:r>
              <a:rPr sz="2000" dirty="0">
                <a:solidFill>
                  <a:srgbClr val="FFFFFF"/>
                </a:solidFill>
                <a:latin typeface="Century Gothic"/>
                <a:cs typeface="Century Gothic"/>
              </a:rPr>
              <a:t>Illinois’ small businesses </a:t>
            </a:r>
            <a:r>
              <a:rPr sz="2000" spc="5" dirty="0">
                <a:solidFill>
                  <a:srgbClr val="FFFFFF"/>
                </a:solidFill>
                <a:latin typeface="Century Gothic"/>
                <a:cs typeface="Century Gothic"/>
              </a:rPr>
              <a:t>have </a:t>
            </a:r>
            <a:r>
              <a:rPr sz="2000" spc="5" dirty="0">
                <a:solidFill>
                  <a:srgbClr val="FFFFFF"/>
                </a:solidFill>
                <a:latin typeface="Century Gothic"/>
                <a:cs typeface="Century Gothic"/>
                <a:hlinkClick r:id="rId3"/>
              </a:rPr>
              <a:t> </a:t>
            </a:r>
            <a:r>
              <a:rPr sz="2000" dirty="0">
                <a:solidFill>
                  <a:srgbClr val="FFFFFF"/>
                </a:solidFill>
                <a:latin typeface="Century Gothic"/>
                <a:cs typeface="Century Gothic"/>
                <a:hlinkClick r:id="rId3"/>
              </a:rPr>
              <a:t>become regulated by </a:t>
            </a:r>
            <a:r>
              <a:rPr sz="2000" spc="5" dirty="0">
                <a:solidFill>
                  <a:srgbClr val="FFFFFF"/>
                </a:solidFill>
                <a:latin typeface="Century Gothic"/>
                <a:cs typeface="Century Gothic"/>
                <a:hlinkClick r:id="rId3"/>
              </a:rPr>
              <a:t>over</a:t>
            </a:r>
            <a:r>
              <a:rPr sz="2000" spc="5" dirty="0">
                <a:solidFill>
                  <a:srgbClr val="EF522B"/>
                </a:solidFill>
                <a:latin typeface="Century Gothic"/>
                <a:cs typeface="Century Gothic"/>
                <a:hlinkClick r:id="rId3"/>
              </a:rPr>
              <a:t> </a:t>
            </a:r>
            <a:r>
              <a:rPr sz="2000" u="heavy" dirty="0">
                <a:solidFill>
                  <a:srgbClr val="EF522B"/>
                </a:solidFill>
                <a:uFill>
                  <a:solidFill>
                    <a:srgbClr val="EF522B"/>
                  </a:solidFill>
                </a:uFill>
                <a:latin typeface="Century Gothic"/>
                <a:cs typeface="Century Gothic"/>
                <a:hlinkClick r:id="rId3"/>
              </a:rPr>
              <a:t>70 </a:t>
            </a:r>
            <a:r>
              <a:rPr sz="2000" u="heavy" spc="-5" dirty="0">
                <a:solidFill>
                  <a:srgbClr val="EF522B"/>
                </a:solidFill>
                <a:uFill>
                  <a:solidFill>
                    <a:srgbClr val="EF522B"/>
                  </a:solidFill>
                </a:uFill>
                <a:latin typeface="Century Gothic"/>
                <a:cs typeface="Century Gothic"/>
                <a:hlinkClick r:id="rId3"/>
              </a:rPr>
              <a:t>federal  </a:t>
            </a:r>
            <a:r>
              <a:rPr sz="2000" u="heavy" dirty="0">
                <a:solidFill>
                  <a:srgbClr val="EF522B"/>
                </a:solidFill>
                <a:uFill>
                  <a:solidFill>
                    <a:srgbClr val="EF522B"/>
                  </a:solidFill>
                </a:uFill>
                <a:latin typeface="Century Gothic"/>
                <a:cs typeface="Century Gothic"/>
                <a:hlinkClick r:id="rId3"/>
              </a:rPr>
              <a:t>regulations</a:t>
            </a:r>
            <a:r>
              <a:rPr sz="2000" dirty="0">
                <a:solidFill>
                  <a:srgbClr val="EF522B"/>
                </a:solidFill>
                <a:latin typeface="Century Gothic"/>
                <a:cs typeface="Century Gothic"/>
                <a:hlinkClick r:id="rId3"/>
              </a:rPr>
              <a:t> </a:t>
            </a:r>
            <a:r>
              <a:rPr sz="2000" dirty="0">
                <a:solidFill>
                  <a:srgbClr val="FFFFFF"/>
                </a:solidFill>
                <a:latin typeface="Century Gothic"/>
                <a:cs typeface="Century Gothic"/>
                <a:hlinkClick r:id="rId3"/>
              </a:rPr>
              <a:t>targeting control </a:t>
            </a:r>
            <a:r>
              <a:rPr sz="2000" spc="-5" dirty="0">
                <a:solidFill>
                  <a:srgbClr val="FFFFFF"/>
                </a:solidFill>
                <a:latin typeface="Century Gothic"/>
                <a:cs typeface="Century Gothic"/>
                <a:hlinkClick r:id="rId3"/>
              </a:rPr>
              <a:t>of </a:t>
            </a:r>
            <a:r>
              <a:rPr sz="2000" spc="5" dirty="0">
                <a:solidFill>
                  <a:srgbClr val="FFFFFF"/>
                </a:solidFill>
                <a:latin typeface="Century Gothic"/>
                <a:cs typeface="Century Gothic"/>
                <a:hlinkClick r:id="rId3"/>
              </a:rPr>
              <a:t>90% </a:t>
            </a:r>
            <a:r>
              <a:rPr sz="2000" spc="-5" dirty="0">
                <a:solidFill>
                  <a:srgbClr val="FFFFFF"/>
                </a:solidFill>
                <a:latin typeface="Century Gothic"/>
                <a:cs typeface="Century Gothic"/>
                <a:hlinkClick r:id="rId3"/>
              </a:rPr>
              <a:t>of </a:t>
            </a:r>
            <a:r>
              <a:rPr sz="2000" spc="-5" dirty="0">
                <a:solidFill>
                  <a:srgbClr val="FFFFFF"/>
                </a:solidFill>
                <a:latin typeface="Century Gothic"/>
                <a:cs typeface="Century Gothic"/>
              </a:rPr>
              <a:t> </a:t>
            </a:r>
            <a:r>
              <a:rPr sz="2000" spc="5" dirty="0">
                <a:solidFill>
                  <a:srgbClr val="FFFFFF"/>
                </a:solidFill>
                <a:latin typeface="Century Gothic"/>
                <a:cs typeface="Century Gothic"/>
              </a:rPr>
              <a:t>e</a:t>
            </a:r>
            <a:r>
              <a:rPr sz="2000" dirty="0">
                <a:solidFill>
                  <a:srgbClr val="FFFFFF"/>
                </a:solidFill>
                <a:latin typeface="Century Gothic"/>
                <a:cs typeface="Century Gothic"/>
              </a:rPr>
              <a:t>m</a:t>
            </a:r>
            <a:r>
              <a:rPr sz="2000" spc="-10" dirty="0">
                <a:solidFill>
                  <a:srgbClr val="FFFFFF"/>
                </a:solidFill>
                <a:latin typeface="Century Gothic"/>
                <a:cs typeface="Century Gothic"/>
              </a:rPr>
              <a:t>i</a:t>
            </a:r>
            <a:r>
              <a:rPr sz="2000" dirty="0">
                <a:solidFill>
                  <a:srgbClr val="FFFFFF"/>
                </a:solidFill>
                <a:latin typeface="Century Gothic"/>
                <a:cs typeface="Century Gothic"/>
              </a:rPr>
              <a:t>ss</a:t>
            </a:r>
            <a:r>
              <a:rPr sz="2000" spc="-10" dirty="0">
                <a:solidFill>
                  <a:srgbClr val="FFFFFF"/>
                </a:solidFill>
                <a:latin typeface="Century Gothic"/>
                <a:cs typeface="Century Gothic"/>
              </a:rPr>
              <a:t>i</a:t>
            </a:r>
            <a:r>
              <a:rPr sz="2000" spc="-5" dirty="0">
                <a:solidFill>
                  <a:srgbClr val="FFFFFF"/>
                </a:solidFill>
                <a:latin typeface="Century Gothic"/>
                <a:cs typeface="Century Gothic"/>
              </a:rPr>
              <a:t>o</a:t>
            </a:r>
            <a:r>
              <a:rPr sz="2000" dirty="0">
                <a:solidFill>
                  <a:srgbClr val="FFFFFF"/>
                </a:solidFill>
                <a:latin typeface="Century Gothic"/>
                <a:cs typeface="Century Gothic"/>
              </a:rPr>
              <a:t>ns</a:t>
            </a:r>
            <a:r>
              <a:rPr sz="2000" spc="-25" dirty="0">
                <a:solidFill>
                  <a:srgbClr val="FFFFFF"/>
                </a:solidFill>
                <a:latin typeface="Century Gothic"/>
                <a:cs typeface="Century Gothic"/>
              </a:rPr>
              <a:t> </a:t>
            </a:r>
            <a:r>
              <a:rPr sz="2000" spc="-5" dirty="0">
                <a:solidFill>
                  <a:srgbClr val="FFFFFF"/>
                </a:solidFill>
                <a:latin typeface="Century Gothic"/>
                <a:cs typeface="Century Gothic"/>
              </a:rPr>
              <a:t>o</a:t>
            </a:r>
            <a:r>
              <a:rPr sz="2000" dirty="0">
                <a:solidFill>
                  <a:srgbClr val="FFFFFF"/>
                </a:solidFill>
                <a:latin typeface="Century Gothic"/>
                <a:cs typeface="Century Gothic"/>
              </a:rPr>
              <a:t>f</a:t>
            </a:r>
            <a:r>
              <a:rPr sz="2000" spc="5" dirty="0">
                <a:solidFill>
                  <a:srgbClr val="FFFFFF"/>
                </a:solidFill>
                <a:latin typeface="Century Gothic"/>
                <a:cs typeface="Century Gothic"/>
              </a:rPr>
              <a:t> </a:t>
            </a:r>
            <a:r>
              <a:rPr sz="2000" u="heavy" spc="5" dirty="0">
                <a:solidFill>
                  <a:srgbClr val="EF522B"/>
                </a:solidFill>
                <a:uFill>
                  <a:solidFill>
                    <a:srgbClr val="EF522B"/>
                  </a:solidFill>
                </a:uFill>
                <a:latin typeface="Century Gothic"/>
                <a:cs typeface="Century Gothic"/>
                <a:hlinkClick r:id="rId4"/>
              </a:rPr>
              <a:t>3</a:t>
            </a:r>
            <a:r>
              <a:rPr sz="2000" u="heavy" dirty="0">
                <a:solidFill>
                  <a:srgbClr val="EF522B"/>
                </a:solidFill>
                <a:uFill>
                  <a:solidFill>
                    <a:srgbClr val="EF522B"/>
                  </a:solidFill>
                </a:uFill>
                <a:latin typeface="Century Gothic"/>
                <a:cs typeface="Century Gothic"/>
                <a:hlinkClick r:id="rId4"/>
              </a:rPr>
              <a:t>0</a:t>
            </a:r>
            <a:r>
              <a:rPr sz="2000" u="heavy" spc="-10" dirty="0">
                <a:solidFill>
                  <a:srgbClr val="EF522B"/>
                </a:solidFill>
                <a:uFill>
                  <a:solidFill>
                    <a:srgbClr val="EF522B"/>
                  </a:solidFill>
                </a:uFill>
                <a:latin typeface="Century Gothic"/>
                <a:cs typeface="Century Gothic"/>
                <a:hlinkClick r:id="rId4"/>
              </a:rPr>
              <a:t> </a:t>
            </a:r>
            <a:r>
              <a:rPr sz="2000" u="heavy" dirty="0">
                <a:solidFill>
                  <a:srgbClr val="EF522B"/>
                </a:solidFill>
                <a:uFill>
                  <a:solidFill>
                    <a:srgbClr val="EF522B"/>
                  </a:solidFill>
                </a:uFill>
                <a:latin typeface="Century Gothic"/>
                <a:cs typeface="Century Gothic"/>
                <a:hlinkClick r:id="rId4"/>
              </a:rPr>
              <a:t>h</a:t>
            </a:r>
            <a:r>
              <a:rPr sz="2000" u="heavy" spc="-5" dirty="0">
                <a:solidFill>
                  <a:srgbClr val="EF522B"/>
                </a:solidFill>
                <a:uFill>
                  <a:solidFill>
                    <a:srgbClr val="EF522B"/>
                  </a:solidFill>
                </a:uFill>
                <a:latin typeface="Century Gothic"/>
                <a:cs typeface="Century Gothic"/>
                <a:hlinkClick r:id="rId4"/>
              </a:rPr>
              <a:t>a</a:t>
            </a:r>
            <a:r>
              <a:rPr sz="2000" u="heavy" dirty="0">
                <a:solidFill>
                  <a:srgbClr val="EF522B"/>
                </a:solidFill>
                <a:uFill>
                  <a:solidFill>
                    <a:srgbClr val="EF522B"/>
                  </a:solidFill>
                </a:uFill>
                <a:latin typeface="Century Gothic"/>
                <a:cs typeface="Century Gothic"/>
                <a:hlinkClick r:id="rId4"/>
              </a:rPr>
              <a:t>z</a:t>
            </a:r>
            <a:r>
              <a:rPr sz="2000" u="heavy" spc="-5" dirty="0">
                <a:solidFill>
                  <a:srgbClr val="EF522B"/>
                </a:solidFill>
                <a:uFill>
                  <a:solidFill>
                    <a:srgbClr val="EF522B"/>
                  </a:solidFill>
                </a:uFill>
                <a:latin typeface="Century Gothic"/>
                <a:cs typeface="Century Gothic"/>
                <a:hlinkClick r:id="rId4"/>
              </a:rPr>
              <a:t>ardo</a:t>
            </a:r>
            <a:r>
              <a:rPr sz="2000" u="heavy" spc="5" dirty="0">
                <a:solidFill>
                  <a:srgbClr val="EF522B"/>
                </a:solidFill>
                <a:uFill>
                  <a:solidFill>
                    <a:srgbClr val="EF522B"/>
                  </a:solidFill>
                </a:uFill>
                <a:latin typeface="Century Gothic"/>
                <a:cs typeface="Century Gothic"/>
                <a:hlinkClick r:id="rId4"/>
              </a:rPr>
              <a:t>u</a:t>
            </a:r>
            <a:r>
              <a:rPr sz="2000" u="heavy" dirty="0">
                <a:solidFill>
                  <a:srgbClr val="EF522B"/>
                </a:solidFill>
                <a:uFill>
                  <a:solidFill>
                    <a:srgbClr val="EF522B"/>
                  </a:solidFill>
                </a:uFill>
                <a:latin typeface="Century Gothic"/>
                <a:cs typeface="Century Gothic"/>
                <a:hlinkClick r:id="rId4"/>
              </a:rPr>
              <a:t>s</a:t>
            </a:r>
            <a:r>
              <a:rPr sz="2000" u="heavy" spc="-25" dirty="0">
                <a:solidFill>
                  <a:srgbClr val="EF522B"/>
                </a:solidFill>
                <a:uFill>
                  <a:solidFill>
                    <a:srgbClr val="EF522B"/>
                  </a:solidFill>
                </a:uFill>
                <a:latin typeface="Century Gothic"/>
                <a:cs typeface="Century Gothic"/>
                <a:hlinkClick r:id="rId4"/>
              </a:rPr>
              <a:t> </a:t>
            </a:r>
            <a:r>
              <a:rPr sz="2000" u="heavy" spc="-5" dirty="0">
                <a:solidFill>
                  <a:srgbClr val="EF522B"/>
                </a:solidFill>
                <a:uFill>
                  <a:solidFill>
                    <a:srgbClr val="EF522B"/>
                  </a:solidFill>
                </a:uFill>
                <a:latin typeface="Century Gothic"/>
                <a:cs typeface="Century Gothic"/>
                <a:hlinkClick r:id="rId4"/>
              </a:rPr>
              <a:t>a</a:t>
            </a:r>
            <a:r>
              <a:rPr sz="2000" u="heavy" spc="-10" dirty="0">
                <a:solidFill>
                  <a:srgbClr val="EF522B"/>
                </a:solidFill>
                <a:uFill>
                  <a:solidFill>
                    <a:srgbClr val="EF522B"/>
                  </a:solidFill>
                </a:uFill>
                <a:latin typeface="Century Gothic"/>
                <a:cs typeface="Century Gothic"/>
                <a:hlinkClick r:id="rId4"/>
              </a:rPr>
              <a:t>i</a:t>
            </a:r>
            <a:r>
              <a:rPr sz="2000" u="heavy" dirty="0">
                <a:solidFill>
                  <a:srgbClr val="EF522B"/>
                </a:solidFill>
                <a:uFill>
                  <a:solidFill>
                    <a:srgbClr val="EF522B"/>
                  </a:solidFill>
                </a:uFill>
                <a:latin typeface="Century Gothic"/>
                <a:cs typeface="Century Gothic"/>
                <a:hlinkClick r:id="rId4"/>
              </a:rPr>
              <a:t>r</a:t>
            </a:r>
            <a:r>
              <a:rPr sz="2000" u="heavy" spc="-5" dirty="0">
                <a:solidFill>
                  <a:srgbClr val="EF522B"/>
                </a:solidFill>
                <a:uFill>
                  <a:solidFill>
                    <a:srgbClr val="EF522B"/>
                  </a:solidFill>
                </a:uFill>
                <a:latin typeface="Century Gothic"/>
                <a:cs typeface="Century Gothic"/>
                <a:hlinkClick r:id="rId4"/>
              </a:rPr>
              <a:t> </a:t>
            </a:r>
            <a:r>
              <a:rPr sz="2000" u="heavy" dirty="0">
                <a:solidFill>
                  <a:srgbClr val="EF522B"/>
                </a:solidFill>
                <a:uFill>
                  <a:solidFill>
                    <a:srgbClr val="EF522B"/>
                  </a:solidFill>
                </a:uFill>
                <a:latin typeface="Century Gothic"/>
                <a:cs typeface="Century Gothic"/>
                <a:hlinkClick r:id="rId4"/>
              </a:rPr>
              <a:t>p</a:t>
            </a:r>
            <a:r>
              <a:rPr sz="2000" u="heavy" spc="-5" dirty="0">
                <a:solidFill>
                  <a:srgbClr val="EF522B"/>
                </a:solidFill>
                <a:uFill>
                  <a:solidFill>
                    <a:srgbClr val="EF522B"/>
                  </a:solidFill>
                </a:uFill>
                <a:latin typeface="Century Gothic"/>
                <a:cs typeface="Century Gothic"/>
                <a:hlinkClick r:id="rId4"/>
              </a:rPr>
              <a:t>o</a:t>
            </a:r>
            <a:r>
              <a:rPr sz="2000" u="heavy" spc="5" dirty="0">
                <a:solidFill>
                  <a:srgbClr val="EF522B"/>
                </a:solidFill>
                <a:uFill>
                  <a:solidFill>
                    <a:srgbClr val="EF522B"/>
                  </a:solidFill>
                </a:uFill>
                <a:latin typeface="Century Gothic"/>
                <a:cs typeface="Century Gothic"/>
                <a:hlinkClick r:id="rId4"/>
              </a:rPr>
              <a:t>llu</a:t>
            </a:r>
            <a:r>
              <a:rPr sz="2000" u="heavy" dirty="0">
                <a:solidFill>
                  <a:srgbClr val="EF522B"/>
                </a:solidFill>
                <a:uFill>
                  <a:solidFill>
                    <a:srgbClr val="EF522B"/>
                  </a:solidFill>
                </a:uFill>
                <a:latin typeface="Century Gothic"/>
                <a:cs typeface="Century Gothic"/>
                <a:hlinkClick r:id="rId4"/>
              </a:rPr>
              <a:t>t</a:t>
            </a:r>
            <a:r>
              <a:rPr sz="2000" u="heavy" spc="-15" dirty="0">
                <a:solidFill>
                  <a:srgbClr val="EF522B"/>
                </a:solidFill>
                <a:uFill>
                  <a:solidFill>
                    <a:srgbClr val="EF522B"/>
                  </a:solidFill>
                </a:uFill>
                <a:latin typeface="Century Gothic"/>
                <a:cs typeface="Century Gothic"/>
                <a:hlinkClick r:id="rId4"/>
              </a:rPr>
              <a:t>a</a:t>
            </a:r>
            <a:r>
              <a:rPr sz="2000" u="heavy" dirty="0">
                <a:solidFill>
                  <a:srgbClr val="EF522B"/>
                </a:solidFill>
                <a:uFill>
                  <a:solidFill>
                    <a:srgbClr val="EF522B"/>
                  </a:solidFill>
                </a:uFill>
                <a:latin typeface="Century Gothic"/>
                <a:cs typeface="Century Gothic"/>
                <a:hlinkClick r:id="rId4"/>
              </a:rPr>
              <a:t>nts</a:t>
            </a:r>
            <a:r>
              <a:rPr sz="2000" dirty="0">
                <a:solidFill>
                  <a:srgbClr val="EF522B"/>
                </a:solidFill>
                <a:latin typeface="Century Gothic"/>
                <a:cs typeface="Century Gothic"/>
              </a:rPr>
              <a:t>	</a:t>
            </a:r>
            <a:r>
              <a:rPr sz="2000" spc="-10" dirty="0">
                <a:solidFill>
                  <a:srgbClr val="FFFFFF"/>
                </a:solidFill>
                <a:latin typeface="Century Gothic"/>
                <a:cs typeface="Century Gothic"/>
              </a:rPr>
              <a:t>f</a:t>
            </a:r>
            <a:r>
              <a:rPr sz="2000" spc="-5" dirty="0">
                <a:solidFill>
                  <a:srgbClr val="FFFFFF"/>
                </a:solidFill>
                <a:latin typeface="Century Gothic"/>
                <a:cs typeface="Century Gothic"/>
              </a:rPr>
              <a:t>ro</a:t>
            </a:r>
            <a:r>
              <a:rPr sz="2000" dirty="0">
                <a:solidFill>
                  <a:srgbClr val="FFFFFF"/>
                </a:solidFill>
                <a:latin typeface="Century Gothic"/>
                <a:cs typeface="Century Gothic"/>
              </a:rPr>
              <a:t>m  area</a:t>
            </a:r>
            <a:r>
              <a:rPr sz="2000" spc="-35" dirty="0">
                <a:solidFill>
                  <a:srgbClr val="FFFFFF"/>
                </a:solidFill>
                <a:latin typeface="Century Gothic"/>
                <a:cs typeface="Century Gothic"/>
              </a:rPr>
              <a:t> </a:t>
            </a:r>
            <a:r>
              <a:rPr sz="2000" dirty="0">
                <a:solidFill>
                  <a:srgbClr val="FFFFFF"/>
                </a:solidFill>
                <a:latin typeface="Century Gothic"/>
                <a:cs typeface="Century Gothic"/>
              </a:rPr>
              <a:t>sources</a:t>
            </a:r>
            <a:endParaRPr sz="2000">
              <a:latin typeface="Century Gothic"/>
              <a:cs typeface="Century Gothic"/>
            </a:endParaRPr>
          </a:p>
          <a:p>
            <a:pPr>
              <a:lnSpc>
                <a:spcPct val="100000"/>
              </a:lnSpc>
              <a:spcBef>
                <a:spcPts val="10"/>
              </a:spcBef>
              <a:buChar char=""/>
            </a:pPr>
            <a:endParaRPr sz="3400">
              <a:latin typeface="Times New Roman"/>
              <a:cs typeface="Times New Roman"/>
            </a:endParaRPr>
          </a:p>
          <a:p>
            <a:pPr marL="241300" marR="320675" indent="-228600">
              <a:lnSpc>
                <a:spcPct val="80000"/>
              </a:lnSpc>
              <a:buFont typeface="Wingdings"/>
              <a:buChar char=""/>
              <a:tabLst>
                <a:tab pos="241300" algn="l"/>
              </a:tabLst>
            </a:pPr>
            <a:r>
              <a:rPr sz="2000" spc="5" dirty="0">
                <a:solidFill>
                  <a:srgbClr val="DF2D28"/>
                </a:solidFill>
                <a:latin typeface="Century Gothic"/>
                <a:cs typeface="Century Gothic"/>
              </a:rPr>
              <a:t>4987 </a:t>
            </a:r>
            <a:r>
              <a:rPr sz="2000" spc="-5" dirty="0">
                <a:solidFill>
                  <a:srgbClr val="DF2D28"/>
                </a:solidFill>
                <a:latin typeface="Century Gothic"/>
                <a:cs typeface="Century Gothic"/>
              </a:rPr>
              <a:t>of </a:t>
            </a:r>
            <a:r>
              <a:rPr sz="2000" spc="5" dirty="0">
                <a:solidFill>
                  <a:srgbClr val="DF2D28"/>
                </a:solidFill>
                <a:latin typeface="Century Gothic"/>
                <a:cs typeface="Century Gothic"/>
              </a:rPr>
              <a:t>6240 </a:t>
            </a:r>
            <a:r>
              <a:rPr sz="2000" b="1" dirty="0">
                <a:solidFill>
                  <a:srgbClr val="FD801A"/>
                </a:solidFill>
                <a:latin typeface="Century Gothic"/>
                <a:cs typeface="Century Gothic"/>
              </a:rPr>
              <a:t>(80%) </a:t>
            </a:r>
            <a:r>
              <a:rPr sz="2000" dirty="0">
                <a:solidFill>
                  <a:srgbClr val="FFFFFF"/>
                </a:solidFill>
                <a:latin typeface="Century Gothic"/>
                <a:cs typeface="Century Gothic"/>
              </a:rPr>
              <a:t>total </a:t>
            </a:r>
            <a:r>
              <a:rPr sz="2000" spc="5" dirty="0">
                <a:solidFill>
                  <a:srgbClr val="FFFFFF"/>
                </a:solidFill>
                <a:latin typeface="Century Gothic"/>
                <a:cs typeface="Century Gothic"/>
              </a:rPr>
              <a:t>IEPA </a:t>
            </a:r>
            <a:r>
              <a:rPr sz="2000" dirty="0">
                <a:solidFill>
                  <a:srgbClr val="FFFFFF"/>
                </a:solidFill>
                <a:latin typeface="Century Gothic"/>
                <a:cs typeface="Century Gothic"/>
              </a:rPr>
              <a:t>Bureau </a:t>
            </a:r>
            <a:r>
              <a:rPr sz="2000" spc="-5" dirty="0">
                <a:solidFill>
                  <a:srgbClr val="FFFFFF"/>
                </a:solidFill>
                <a:latin typeface="Century Gothic"/>
                <a:cs typeface="Century Gothic"/>
              </a:rPr>
              <a:t>of</a:t>
            </a:r>
            <a:r>
              <a:rPr sz="2000" spc="-200" dirty="0">
                <a:solidFill>
                  <a:srgbClr val="FFFFFF"/>
                </a:solidFill>
                <a:latin typeface="Century Gothic"/>
                <a:cs typeface="Century Gothic"/>
              </a:rPr>
              <a:t> </a:t>
            </a:r>
            <a:r>
              <a:rPr sz="2000" spc="-5" dirty="0">
                <a:solidFill>
                  <a:srgbClr val="FFFFFF"/>
                </a:solidFill>
                <a:latin typeface="Century Gothic"/>
                <a:cs typeface="Century Gothic"/>
              </a:rPr>
              <a:t>Air  </a:t>
            </a:r>
            <a:r>
              <a:rPr sz="2000" dirty="0">
                <a:solidFill>
                  <a:srgbClr val="FFFFFF"/>
                </a:solidFill>
                <a:latin typeface="Century Gothic"/>
                <a:cs typeface="Century Gothic"/>
              </a:rPr>
              <a:t>permitted </a:t>
            </a:r>
            <a:r>
              <a:rPr sz="2000" spc="-5" dirty="0">
                <a:solidFill>
                  <a:srgbClr val="FFFFFF"/>
                </a:solidFill>
                <a:latin typeface="Century Gothic"/>
                <a:cs typeface="Century Gothic"/>
              </a:rPr>
              <a:t>or </a:t>
            </a:r>
            <a:r>
              <a:rPr sz="2000" dirty="0">
                <a:solidFill>
                  <a:srgbClr val="FFFFFF"/>
                </a:solidFill>
                <a:latin typeface="Century Gothic"/>
                <a:cs typeface="Century Gothic"/>
              </a:rPr>
              <a:t>registered sources </a:t>
            </a:r>
            <a:r>
              <a:rPr sz="2000" spc="-5" dirty="0">
                <a:solidFill>
                  <a:srgbClr val="FFFFFF"/>
                </a:solidFill>
                <a:latin typeface="Century Gothic"/>
                <a:cs typeface="Century Gothic"/>
              </a:rPr>
              <a:t>are </a:t>
            </a:r>
            <a:r>
              <a:rPr sz="2000" dirty="0">
                <a:solidFill>
                  <a:srgbClr val="FFFFFF"/>
                </a:solidFill>
                <a:latin typeface="Century Gothic"/>
                <a:cs typeface="Century Gothic"/>
              </a:rPr>
              <a:t>small  businesses </a:t>
            </a:r>
            <a:r>
              <a:rPr sz="2000" spc="-10" dirty="0">
                <a:solidFill>
                  <a:srgbClr val="FFFFFF"/>
                </a:solidFill>
                <a:latin typeface="Century Gothic"/>
                <a:cs typeface="Century Gothic"/>
              </a:rPr>
              <a:t>(area</a:t>
            </a:r>
            <a:r>
              <a:rPr sz="2000" spc="-25" dirty="0">
                <a:solidFill>
                  <a:srgbClr val="FFFFFF"/>
                </a:solidFill>
                <a:latin typeface="Century Gothic"/>
                <a:cs typeface="Century Gothic"/>
              </a:rPr>
              <a:t> </a:t>
            </a:r>
            <a:r>
              <a:rPr sz="2000" dirty="0">
                <a:solidFill>
                  <a:srgbClr val="FFFFFF"/>
                </a:solidFill>
                <a:latin typeface="Century Gothic"/>
                <a:cs typeface="Century Gothic"/>
              </a:rPr>
              <a:t>sources)</a:t>
            </a:r>
            <a:endParaRPr sz="2000">
              <a:latin typeface="Century Gothic"/>
              <a:cs typeface="Century Gothic"/>
            </a:endParaRPr>
          </a:p>
          <a:p>
            <a:pPr>
              <a:lnSpc>
                <a:spcPct val="100000"/>
              </a:lnSpc>
              <a:spcBef>
                <a:spcPts val="5"/>
              </a:spcBef>
              <a:buChar char=""/>
            </a:pPr>
            <a:endParaRPr sz="3400">
              <a:latin typeface="Times New Roman"/>
              <a:cs typeface="Times New Roman"/>
            </a:endParaRPr>
          </a:p>
          <a:p>
            <a:pPr marL="241300" marR="323850" indent="-228600">
              <a:lnSpc>
                <a:spcPct val="80000"/>
              </a:lnSpc>
              <a:buFont typeface="Wingdings"/>
              <a:buChar char=""/>
              <a:tabLst>
                <a:tab pos="241300" algn="l"/>
              </a:tabLst>
            </a:pPr>
            <a:r>
              <a:rPr sz="2000" spc="5" dirty="0">
                <a:solidFill>
                  <a:srgbClr val="DF2D28"/>
                </a:solidFill>
                <a:latin typeface="Century Gothic"/>
                <a:cs typeface="Century Gothic"/>
              </a:rPr>
              <a:t>3657 </a:t>
            </a:r>
            <a:r>
              <a:rPr sz="2000" dirty="0">
                <a:solidFill>
                  <a:srgbClr val="FFFFFF"/>
                </a:solidFill>
                <a:latin typeface="Century Gothic"/>
                <a:cs typeface="Century Gothic"/>
              </a:rPr>
              <a:t>small businesses </a:t>
            </a:r>
            <a:r>
              <a:rPr sz="2000" spc="-5" dirty="0">
                <a:solidFill>
                  <a:srgbClr val="FFFFFF"/>
                </a:solidFill>
                <a:latin typeface="Century Gothic"/>
                <a:cs typeface="Century Gothic"/>
              </a:rPr>
              <a:t>are </a:t>
            </a:r>
            <a:r>
              <a:rPr sz="2000" dirty="0">
                <a:solidFill>
                  <a:srgbClr val="FFFFFF"/>
                </a:solidFill>
                <a:latin typeface="Century Gothic"/>
                <a:cs typeface="Century Gothic"/>
              </a:rPr>
              <a:t>registered</a:t>
            </a:r>
            <a:r>
              <a:rPr sz="2000" spc="-170" dirty="0">
                <a:solidFill>
                  <a:srgbClr val="FFFFFF"/>
                </a:solidFill>
                <a:latin typeface="Century Gothic"/>
                <a:cs typeface="Century Gothic"/>
              </a:rPr>
              <a:t> </a:t>
            </a:r>
            <a:r>
              <a:rPr sz="2000" dirty="0">
                <a:solidFill>
                  <a:srgbClr val="FFFFFF"/>
                </a:solidFill>
                <a:latin typeface="Century Gothic"/>
                <a:cs typeface="Century Gothic"/>
              </a:rPr>
              <a:t>under  </a:t>
            </a:r>
            <a:r>
              <a:rPr sz="2000" spc="5" dirty="0">
                <a:solidFill>
                  <a:srgbClr val="FFFFFF"/>
                </a:solidFill>
                <a:latin typeface="Century Gothic"/>
                <a:cs typeface="Century Gothic"/>
              </a:rPr>
              <a:t>the </a:t>
            </a:r>
            <a:r>
              <a:rPr sz="2000" dirty="0">
                <a:solidFill>
                  <a:srgbClr val="FFFFFF"/>
                </a:solidFill>
                <a:latin typeface="Century Gothic"/>
                <a:cs typeface="Century Gothic"/>
              </a:rPr>
              <a:t>IEPA’s </a:t>
            </a:r>
            <a:r>
              <a:rPr sz="2000" spc="-5" dirty="0">
                <a:solidFill>
                  <a:srgbClr val="FFFFFF"/>
                </a:solidFill>
                <a:latin typeface="Century Gothic"/>
                <a:cs typeface="Century Gothic"/>
              </a:rPr>
              <a:t>Registration of </a:t>
            </a:r>
            <a:r>
              <a:rPr sz="2000" dirty="0">
                <a:solidFill>
                  <a:srgbClr val="FFFFFF"/>
                </a:solidFill>
                <a:latin typeface="Century Gothic"/>
                <a:cs typeface="Century Gothic"/>
              </a:rPr>
              <a:t>Smaller Sources  </a:t>
            </a:r>
            <a:r>
              <a:rPr sz="2000" spc="-10" dirty="0">
                <a:solidFill>
                  <a:srgbClr val="FFFFFF"/>
                </a:solidFill>
                <a:latin typeface="Century Gothic"/>
                <a:cs typeface="Century Gothic"/>
              </a:rPr>
              <a:t>(ROSS)</a:t>
            </a:r>
            <a:r>
              <a:rPr sz="2000" spc="30" dirty="0">
                <a:solidFill>
                  <a:srgbClr val="FFFFFF"/>
                </a:solidFill>
                <a:latin typeface="Century Gothic"/>
                <a:cs typeface="Century Gothic"/>
              </a:rPr>
              <a:t> </a:t>
            </a:r>
            <a:r>
              <a:rPr sz="2000" spc="-5" dirty="0">
                <a:solidFill>
                  <a:srgbClr val="FFFFFF"/>
                </a:solidFill>
                <a:latin typeface="Century Gothic"/>
                <a:cs typeface="Century Gothic"/>
              </a:rPr>
              <a:t>Program</a:t>
            </a:r>
            <a:endParaRPr sz="2000">
              <a:latin typeface="Century Gothic"/>
              <a:cs typeface="Century Gothic"/>
            </a:endParaRPr>
          </a:p>
        </p:txBody>
      </p:sp>
      <p:sp>
        <p:nvSpPr>
          <p:cNvPr id="4" name="object 4"/>
          <p:cNvSpPr/>
          <p:nvPr/>
        </p:nvSpPr>
        <p:spPr>
          <a:xfrm>
            <a:off x="0" y="309526"/>
            <a:ext cx="3050195" cy="3632909"/>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0" y="3194104"/>
            <a:ext cx="3471081" cy="3663895"/>
          </a:xfrm>
          <a:prstGeom prst="rect">
            <a:avLst/>
          </a:prstGeom>
          <a:blipFill>
            <a:blip r:embed="rId6" cstate="print"/>
            <a:stretch>
              <a:fillRect/>
            </a:stretch>
          </a:blipFill>
        </p:spPr>
        <p:txBody>
          <a:bodyPr wrap="square" lIns="0" tIns="0" rIns="0" bIns="0" rtlCol="0"/>
          <a:lstStyle/>
          <a:p>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91037" y="2355595"/>
            <a:ext cx="7771765" cy="3886835"/>
          </a:xfrm>
          <a:prstGeom prst="rect">
            <a:avLst/>
          </a:prstGeom>
        </p:spPr>
        <p:txBody>
          <a:bodyPr vert="horz" wrap="square" lIns="0" tIns="49530" rIns="0" bIns="0" rtlCol="0">
            <a:spAutoFit/>
          </a:bodyPr>
          <a:lstStyle/>
          <a:p>
            <a:pPr marL="241300" marR="24765" indent="-228600">
              <a:lnSpc>
                <a:spcPts val="2380"/>
              </a:lnSpc>
              <a:spcBef>
                <a:spcPts val="390"/>
              </a:spcBef>
              <a:buClr>
                <a:srgbClr val="FD801A"/>
              </a:buClr>
              <a:buFont typeface="Arial"/>
              <a:buChar char="•"/>
              <a:tabLst>
                <a:tab pos="240665" algn="l"/>
                <a:tab pos="241300" algn="l"/>
              </a:tabLst>
            </a:pPr>
            <a:r>
              <a:rPr sz="2200" spc="-5" dirty="0">
                <a:solidFill>
                  <a:srgbClr val="FD801A"/>
                </a:solidFill>
                <a:latin typeface="Century Gothic"/>
                <a:cs typeface="Century Gothic"/>
              </a:rPr>
              <a:t>Assistance </a:t>
            </a:r>
            <a:r>
              <a:rPr sz="2200" spc="5" dirty="0">
                <a:solidFill>
                  <a:srgbClr val="FD801A"/>
                </a:solidFill>
                <a:latin typeface="Century Gothic"/>
                <a:cs typeface="Century Gothic"/>
              </a:rPr>
              <a:t>in </a:t>
            </a:r>
            <a:r>
              <a:rPr sz="2200" spc="-5" dirty="0">
                <a:solidFill>
                  <a:srgbClr val="FD801A"/>
                </a:solidFill>
                <a:latin typeface="Century Gothic"/>
                <a:cs typeface="Century Gothic"/>
              </a:rPr>
              <a:t>determining eligibility for &amp; complying </a:t>
            </a:r>
            <a:r>
              <a:rPr sz="2200" dirty="0">
                <a:solidFill>
                  <a:srgbClr val="FD801A"/>
                </a:solidFill>
                <a:latin typeface="Century Gothic"/>
                <a:cs typeface="Century Gothic"/>
              </a:rPr>
              <a:t>with  the </a:t>
            </a:r>
            <a:r>
              <a:rPr sz="2200" spc="-5" dirty="0">
                <a:solidFill>
                  <a:srgbClr val="FD801A"/>
                </a:solidFill>
                <a:latin typeface="Century Gothic"/>
                <a:cs typeface="Century Gothic"/>
              </a:rPr>
              <a:t>Registration of Smaller Sources </a:t>
            </a:r>
            <a:r>
              <a:rPr sz="2200" spc="-10" dirty="0">
                <a:solidFill>
                  <a:srgbClr val="FD801A"/>
                </a:solidFill>
                <a:latin typeface="Century Gothic"/>
                <a:cs typeface="Century Gothic"/>
              </a:rPr>
              <a:t>Program</a:t>
            </a:r>
            <a:r>
              <a:rPr sz="2200" spc="5" dirty="0">
                <a:solidFill>
                  <a:srgbClr val="FD801A"/>
                </a:solidFill>
                <a:latin typeface="Century Gothic"/>
                <a:cs typeface="Century Gothic"/>
              </a:rPr>
              <a:t> </a:t>
            </a:r>
            <a:r>
              <a:rPr sz="2200" spc="-15" dirty="0">
                <a:solidFill>
                  <a:srgbClr val="FD801A"/>
                </a:solidFill>
                <a:latin typeface="Century Gothic"/>
                <a:cs typeface="Century Gothic"/>
              </a:rPr>
              <a:t>(ROSS)</a:t>
            </a:r>
            <a:endParaRPr sz="2200">
              <a:latin typeface="Century Gothic"/>
              <a:cs typeface="Century Gothic"/>
            </a:endParaRPr>
          </a:p>
          <a:p>
            <a:pPr marL="241300" marR="402590" indent="-228600">
              <a:lnSpc>
                <a:spcPts val="2380"/>
              </a:lnSpc>
              <a:spcBef>
                <a:spcPts val="1000"/>
              </a:spcBef>
              <a:buFont typeface="Arial"/>
              <a:buChar char="•"/>
              <a:tabLst>
                <a:tab pos="240665" algn="l"/>
                <a:tab pos="241300" algn="l"/>
              </a:tabLst>
            </a:pPr>
            <a:r>
              <a:rPr sz="2200" spc="-5" dirty="0">
                <a:solidFill>
                  <a:srgbClr val="FD801A"/>
                </a:solidFill>
                <a:latin typeface="Century Gothic"/>
                <a:cs typeface="Century Gothic"/>
              </a:rPr>
              <a:t>Assistance </a:t>
            </a:r>
            <a:r>
              <a:rPr sz="2200" spc="5" dirty="0">
                <a:solidFill>
                  <a:srgbClr val="FD801A"/>
                </a:solidFill>
                <a:latin typeface="Century Gothic"/>
                <a:cs typeface="Century Gothic"/>
              </a:rPr>
              <a:t>in </a:t>
            </a:r>
            <a:r>
              <a:rPr sz="2200" spc="-5" dirty="0">
                <a:solidFill>
                  <a:srgbClr val="FD801A"/>
                </a:solidFill>
                <a:latin typeface="Century Gothic"/>
                <a:cs typeface="Century Gothic"/>
              </a:rPr>
              <a:t>determining &amp; complying </a:t>
            </a:r>
            <a:r>
              <a:rPr sz="2200" dirty="0">
                <a:solidFill>
                  <a:srgbClr val="FD801A"/>
                </a:solidFill>
                <a:latin typeface="Century Gothic"/>
                <a:cs typeface="Century Gothic"/>
              </a:rPr>
              <a:t>with the  </a:t>
            </a:r>
            <a:r>
              <a:rPr sz="2200" spc="-5" dirty="0">
                <a:solidFill>
                  <a:srgbClr val="FD801A"/>
                </a:solidFill>
                <a:latin typeface="Century Gothic"/>
                <a:cs typeface="Century Gothic"/>
              </a:rPr>
              <a:t>appropriate </a:t>
            </a:r>
            <a:r>
              <a:rPr sz="2200" dirty="0">
                <a:solidFill>
                  <a:srgbClr val="FD801A"/>
                </a:solidFill>
                <a:latin typeface="Century Gothic"/>
                <a:cs typeface="Century Gothic"/>
              </a:rPr>
              <a:t>level </a:t>
            </a:r>
            <a:r>
              <a:rPr sz="2200" spc="-5" dirty="0">
                <a:solidFill>
                  <a:srgbClr val="FD801A"/>
                </a:solidFill>
                <a:latin typeface="Century Gothic"/>
                <a:cs typeface="Century Gothic"/>
              </a:rPr>
              <a:t>of </a:t>
            </a:r>
            <a:r>
              <a:rPr sz="2200" dirty="0">
                <a:solidFill>
                  <a:srgbClr val="FD801A"/>
                </a:solidFill>
                <a:latin typeface="Century Gothic"/>
                <a:cs typeface="Century Gothic"/>
              </a:rPr>
              <a:t>air permitting </a:t>
            </a:r>
            <a:r>
              <a:rPr sz="2200" spc="-5" dirty="0">
                <a:solidFill>
                  <a:srgbClr val="FD801A"/>
                </a:solidFill>
                <a:latin typeface="Century Gothic"/>
                <a:cs typeface="Century Gothic"/>
              </a:rPr>
              <a:t>(Lifetime, General,  </a:t>
            </a:r>
            <a:r>
              <a:rPr sz="2200" spc="-10" dirty="0">
                <a:solidFill>
                  <a:srgbClr val="FD801A"/>
                </a:solidFill>
                <a:latin typeface="Century Gothic"/>
                <a:cs typeface="Century Gothic"/>
              </a:rPr>
              <a:t>FESOP, </a:t>
            </a:r>
            <a:r>
              <a:rPr sz="2200" dirty="0">
                <a:solidFill>
                  <a:srgbClr val="FD801A"/>
                </a:solidFill>
                <a:latin typeface="Century Gothic"/>
                <a:cs typeface="Century Gothic"/>
              </a:rPr>
              <a:t>Title </a:t>
            </a:r>
            <a:r>
              <a:rPr sz="2200" spc="-20" dirty="0">
                <a:solidFill>
                  <a:srgbClr val="FD801A"/>
                </a:solidFill>
                <a:latin typeface="Century Gothic"/>
                <a:cs typeface="Century Gothic"/>
              </a:rPr>
              <a:t>V)</a:t>
            </a:r>
            <a:endParaRPr sz="2200">
              <a:latin typeface="Century Gothic"/>
              <a:cs typeface="Century Gothic"/>
            </a:endParaRPr>
          </a:p>
          <a:p>
            <a:pPr marL="241300" marR="5080" indent="-228600">
              <a:lnSpc>
                <a:spcPts val="2380"/>
              </a:lnSpc>
              <a:spcBef>
                <a:spcPts val="985"/>
              </a:spcBef>
              <a:buFont typeface="Arial"/>
              <a:buChar char="•"/>
              <a:tabLst>
                <a:tab pos="240665" algn="l"/>
                <a:tab pos="241300" algn="l"/>
              </a:tabLst>
            </a:pPr>
            <a:r>
              <a:rPr sz="2200" spc="-5" dirty="0">
                <a:solidFill>
                  <a:srgbClr val="FD801A"/>
                </a:solidFill>
                <a:latin typeface="Century Gothic"/>
                <a:cs typeface="Century Gothic"/>
              </a:rPr>
              <a:t>Assistance </a:t>
            </a:r>
            <a:r>
              <a:rPr sz="2200" spc="5" dirty="0">
                <a:solidFill>
                  <a:srgbClr val="FD801A"/>
                </a:solidFill>
                <a:latin typeface="Century Gothic"/>
                <a:cs typeface="Century Gothic"/>
              </a:rPr>
              <a:t>in </a:t>
            </a:r>
            <a:r>
              <a:rPr sz="2200" spc="-5" dirty="0">
                <a:solidFill>
                  <a:srgbClr val="FD801A"/>
                </a:solidFill>
                <a:latin typeface="Century Gothic"/>
                <a:cs typeface="Century Gothic"/>
              </a:rPr>
              <a:t>determining applicability of &amp; compliance  </a:t>
            </a:r>
            <a:r>
              <a:rPr sz="2200" dirty="0">
                <a:solidFill>
                  <a:srgbClr val="FD801A"/>
                </a:solidFill>
                <a:latin typeface="Century Gothic"/>
                <a:cs typeface="Century Gothic"/>
              </a:rPr>
              <a:t>with </a:t>
            </a:r>
            <a:r>
              <a:rPr sz="2200" spc="-5" dirty="0">
                <a:solidFill>
                  <a:srgbClr val="FD801A"/>
                </a:solidFill>
                <a:latin typeface="Century Gothic"/>
                <a:cs typeface="Century Gothic"/>
              </a:rPr>
              <a:t>National Emission Standards for </a:t>
            </a:r>
            <a:r>
              <a:rPr sz="2200" spc="-10" dirty="0">
                <a:solidFill>
                  <a:srgbClr val="FD801A"/>
                </a:solidFill>
                <a:latin typeface="Century Gothic"/>
                <a:cs typeface="Century Gothic"/>
              </a:rPr>
              <a:t>Hazardous Air  </a:t>
            </a:r>
            <a:r>
              <a:rPr sz="2200" spc="-5" dirty="0">
                <a:solidFill>
                  <a:srgbClr val="FD801A"/>
                </a:solidFill>
                <a:latin typeface="Century Gothic"/>
                <a:cs typeface="Century Gothic"/>
              </a:rPr>
              <a:t>Pollutants</a:t>
            </a:r>
            <a:endParaRPr sz="2200">
              <a:latin typeface="Century Gothic"/>
              <a:cs typeface="Century Gothic"/>
            </a:endParaRPr>
          </a:p>
          <a:p>
            <a:pPr marL="241300" marR="245745" indent="-228600">
              <a:lnSpc>
                <a:spcPts val="2380"/>
              </a:lnSpc>
              <a:spcBef>
                <a:spcPts val="985"/>
              </a:spcBef>
              <a:buFont typeface="Arial"/>
              <a:buChar char="•"/>
              <a:tabLst>
                <a:tab pos="240665" algn="l"/>
                <a:tab pos="241300" algn="l"/>
              </a:tabLst>
            </a:pPr>
            <a:r>
              <a:rPr sz="2200" spc="-5" dirty="0">
                <a:solidFill>
                  <a:srgbClr val="FD801A"/>
                </a:solidFill>
                <a:latin typeface="Century Gothic"/>
                <a:cs typeface="Century Gothic"/>
              </a:rPr>
              <a:t>Assistance </a:t>
            </a:r>
            <a:r>
              <a:rPr sz="2200" dirty="0">
                <a:solidFill>
                  <a:srgbClr val="FD801A"/>
                </a:solidFill>
                <a:latin typeface="Century Gothic"/>
                <a:cs typeface="Century Gothic"/>
              </a:rPr>
              <a:t>with </a:t>
            </a:r>
            <a:r>
              <a:rPr sz="2200" spc="-10" dirty="0">
                <a:solidFill>
                  <a:srgbClr val="FD801A"/>
                </a:solidFill>
                <a:latin typeface="Century Gothic"/>
                <a:cs typeface="Century Gothic"/>
              </a:rPr>
              <a:t>Asbestos </a:t>
            </a:r>
            <a:r>
              <a:rPr sz="2200" spc="-5" dirty="0">
                <a:solidFill>
                  <a:srgbClr val="FD801A"/>
                </a:solidFill>
                <a:latin typeface="Century Gothic"/>
                <a:cs typeface="Century Gothic"/>
              </a:rPr>
              <a:t>requirements for commercial  and public buildings</a:t>
            </a:r>
            <a:endParaRPr sz="2200">
              <a:latin typeface="Century Gothic"/>
              <a:cs typeface="Century Gothic"/>
            </a:endParaRPr>
          </a:p>
          <a:p>
            <a:pPr marL="241300" indent="-228600">
              <a:lnSpc>
                <a:spcPct val="100000"/>
              </a:lnSpc>
              <a:spcBef>
                <a:spcPts val="700"/>
              </a:spcBef>
              <a:buFont typeface="Arial"/>
              <a:buChar char="•"/>
              <a:tabLst>
                <a:tab pos="240665" algn="l"/>
                <a:tab pos="241300" algn="l"/>
              </a:tabLst>
            </a:pPr>
            <a:r>
              <a:rPr sz="2200" spc="-5" dirty="0">
                <a:solidFill>
                  <a:srgbClr val="FD801A"/>
                </a:solidFill>
                <a:latin typeface="Century Gothic"/>
                <a:cs typeface="Century Gothic"/>
              </a:rPr>
              <a:t>Assistance </a:t>
            </a:r>
            <a:r>
              <a:rPr sz="2200" dirty="0">
                <a:solidFill>
                  <a:srgbClr val="FD801A"/>
                </a:solidFill>
                <a:latin typeface="Century Gothic"/>
                <a:cs typeface="Century Gothic"/>
              </a:rPr>
              <a:t>with other state </a:t>
            </a:r>
            <a:r>
              <a:rPr sz="2200" spc="-5" dirty="0">
                <a:solidFill>
                  <a:srgbClr val="FD801A"/>
                </a:solidFill>
                <a:latin typeface="Century Gothic"/>
                <a:cs typeface="Century Gothic"/>
              </a:rPr>
              <a:t>and federal</a:t>
            </a:r>
            <a:r>
              <a:rPr sz="2200" spc="-50" dirty="0">
                <a:solidFill>
                  <a:srgbClr val="FD801A"/>
                </a:solidFill>
                <a:latin typeface="Century Gothic"/>
                <a:cs typeface="Century Gothic"/>
              </a:rPr>
              <a:t> </a:t>
            </a:r>
            <a:r>
              <a:rPr sz="2200" spc="-5" dirty="0">
                <a:solidFill>
                  <a:srgbClr val="FD801A"/>
                </a:solidFill>
                <a:latin typeface="Century Gothic"/>
                <a:cs typeface="Century Gothic"/>
              </a:rPr>
              <a:t>regulations</a:t>
            </a:r>
            <a:endParaRPr sz="2200">
              <a:latin typeface="Century Gothic"/>
              <a:cs typeface="Century Gothic"/>
            </a:endParaRPr>
          </a:p>
        </p:txBody>
      </p:sp>
      <p:sp>
        <p:nvSpPr>
          <p:cNvPr id="3" name="object 3"/>
          <p:cNvSpPr/>
          <p:nvPr/>
        </p:nvSpPr>
        <p:spPr>
          <a:xfrm>
            <a:off x="4981955" y="318528"/>
            <a:ext cx="3547871" cy="1283195"/>
          </a:xfrm>
          <a:prstGeom prst="rect">
            <a:avLst/>
          </a:prstGeom>
          <a:blipFill>
            <a:blip r:embed="rId3" cstate="print"/>
            <a:stretch>
              <a:fillRect/>
            </a:stretch>
          </a:blipFill>
        </p:spPr>
        <p:txBody>
          <a:bodyPr wrap="square" lIns="0" tIns="0" rIns="0" bIns="0" rtlCol="0"/>
          <a:lstStyle/>
          <a:p>
            <a:endParaRPr/>
          </a:p>
        </p:txBody>
      </p:sp>
      <p:sp>
        <p:nvSpPr>
          <p:cNvPr id="4" name="object 4"/>
          <p:cNvSpPr txBox="1">
            <a:spLocks noGrp="1"/>
          </p:cNvSpPr>
          <p:nvPr>
            <p:ph type="title"/>
          </p:nvPr>
        </p:nvSpPr>
        <p:spPr>
          <a:xfrm>
            <a:off x="5336540" y="479552"/>
            <a:ext cx="2818130" cy="1488440"/>
          </a:xfrm>
          <a:prstGeom prst="rect">
            <a:avLst/>
          </a:prstGeom>
        </p:spPr>
        <p:txBody>
          <a:bodyPr vert="horz" wrap="square" lIns="0" tIns="12700" rIns="0" bIns="0" rtlCol="0">
            <a:spAutoFit/>
          </a:bodyPr>
          <a:lstStyle/>
          <a:p>
            <a:pPr marL="12700" marR="5080">
              <a:lnSpc>
                <a:spcPct val="100000"/>
              </a:lnSpc>
              <a:spcBef>
                <a:spcPts val="100"/>
              </a:spcBef>
            </a:pPr>
            <a:r>
              <a:rPr sz="4800" dirty="0"/>
              <a:t>How </a:t>
            </a:r>
            <a:r>
              <a:rPr sz="4800" spc="-5" dirty="0"/>
              <a:t>Can  </a:t>
            </a:r>
            <a:r>
              <a:rPr sz="4800" spc="-65" dirty="0"/>
              <a:t>We</a:t>
            </a:r>
            <a:r>
              <a:rPr sz="4800" spc="-75" dirty="0"/>
              <a:t> </a:t>
            </a:r>
            <a:r>
              <a:rPr sz="4800" spc="-5" dirty="0"/>
              <a:t>Help?</a:t>
            </a:r>
            <a:endParaRPr sz="4800"/>
          </a:p>
        </p:txBody>
      </p:sp>
      <p:sp>
        <p:nvSpPr>
          <p:cNvPr id="5" name="object 5"/>
          <p:cNvSpPr/>
          <p:nvPr/>
        </p:nvSpPr>
        <p:spPr>
          <a:xfrm>
            <a:off x="4981955" y="1050048"/>
            <a:ext cx="3678923" cy="128319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990600" y="838200"/>
            <a:ext cx="3738372" cy="1389887"/>
          </a:xfrm>
          <a:prstGeom prst="rect">
            <a:avLst/>
          </a:prstGeom>
          <a:blipFill>
            <a:blip r:embed="rId5" cstate="print"/>
            <a:stretch>
              <a:fillRect/>
            </a:stretch>
          </a:blipFill>
        </p:spPr>
        <p:txBody>
          <a:bodyPr wrap="square" lIns="0" tIns="0" rIns="0" bIns="0" rtlCol="0"/>
          <a:lstStyle/>
          <a:p>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151376" y="57924"/>
            <a:ext cx="4992623" cy="1283195"/>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2480564" y="219527"/>
            <a:ext cx="6219190" cy="1415415"/>
          </a:xfrm>
          <a:prstGeom prst="rect">
            <a:avLst/>
          </a:prstGeom>
        </p:spPr>
        <p:txBody>
          <a:bodyPr vert="horz" wrap="square" lIns="0" tIns="95885" rIns="0" bIns="0" rtlCol="0">
            <a:spAutoFit/>
          </a:bodyPr>
          <a:lstStyle/>
          <a:p>
            <a:pPr marL="12700" marR="5080" indent="2025014">
              <a:lnSpc>
                <a:spcPts val="5180"/>
              </a:lnSpc>
              <a:spcBef>
                <a:spcPts val="755"/>
              </a:spcBef>
            </a:pPr>
            <a:r>
              <a:rPr sz="4800" spc="-5" dirty="0"/>
              <a:t>COM</a:t>
            </a:r>
            <a:r>
              <a:rPr sz="4800" dirty="0"/>
              <a:t>PL</a:t>
            </a:r>
            <a:r>
              <a:rPr sz="4800" spc="-5" dirty="0"/>
              <a:t>I</a:t>
            </a:r>
            <a:r>
              <a:rPr sz="4800" dirty="0"/>
              <a:t>ANCE  </a:t>
            </a:r>
            <a:r>
              <a:rPr sz="4800" spc="-35" dirty="0"/>
              <a:t>ASSISTANCE</a:t>
            </a:r>
            <a:r>
              <a:rPr sz="4800" spc="-90" dirty="0"/>
              <a:t> </a:t>
            </a:r>
            <a:r>
              <a:rPr sz="4800" spc="-50" dirty="0"/>
              <a:t>TOOLS</a:t>
            </a:r>
            <a:endParaRPr sz="4800"/>
          </a:p>
        </p:txBody>
      </p:sp>
      <p:sp>
        <p:nvSpPr>
          <p:cNvPr id="4" name="object 4"/>
          <p:cNvSpPr/>
          <p:nvPr/>
        </p:nvSpPr>
        <p:spPr>
          <a:xfrm>
            <a:off x="2125979" y="716280"/>
            <a:ext cx="7018020" cy="128320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865120" y="1607832"/>
            <a:ext cx="1822691" cy="1283195"/>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3953256" y="1607819"/>
            <a:ext cx="937259" cy="1283207"/>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4155947" y="1607832"/>
            <a:ext cx="1822703" cy="1283195"/>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5244084" y="1607819"/>
            <a:ext cx="937259" cy="1283207"/>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5446776" y="1607832"/>
            <a:ext cx="2182367" cy="1283195"/>
          </a:xfrm>
          <a:prstGeom prst="rect">
            <a:avLst/>
          </a:prstGeom>
          <a:blipFill>
            <a:blip r:embed="rId8" cstate="print"/>
            <a:stretch>
              <a:fillRect/>
            </a:stretch>
          </a:blipFill>
        </p:spPr>
        <p:txBody>
          <a:bodyPr wrap="square" lIns="0" tIns="0" rIns="0" bIns="0" rtlCol="0"/>
          <a:lstStyle/>
          <a:p>
            <a:endParaRPr/>
          </a:p>
        </p:txBody>
      </p:sp>
      <p:sp>
        <p:nvSpPr>
          <p:cNvPr id="10" name="object 10"/>
          <p:cNvSpPr txBox="1"/>
          <p:nvPr/>
        </p:nvSpPr>
        <p:spPr>
          <a:xfrm>
            <a:off x="307340" y="1768622"/>
            <a:ext cx="6965315" cy="4381500"/>
          </a:xfrm>
          <a:prstGeom prst="rect">
            <a:avLst/>
          </a:prstGeom>
        </p:spPr>
        <p:txBody>
          <a:bodyPr vert="horz" wrap="square" lIns="0" tIns="12700" rIns="0" bIns="0" rtlCol="0">
            <a:spAutoFit/>
          </a:bodyPr>
          <a:lstStyle/>
          <a:p>
            <a:pPr marL="241300" indent="-241300">
              <a:lnSpc>
                <a:spcPct val="100000"/>
              </a:lnSpc>
              <a:spcBef>
                <a:spcPts val="100"/>
              </a:spcBef>
              <a:buFont typeface="Arial"/>
              <a:buChar char="•"/>
              <a:tabLst>
                <a:tab pos="241300" algn="l"/>
                <a:tab pos="2924810" algn="l"/>
              </a:tabLst>
            </a:pPr>
            <a:r>
              <a:rPr sz="2400" b="1" spc="-25" dirty="0">
                <a:solidFill>
                  <a:srgbClr val="FFFFFF"/>
                </a:solidFill>
                <a:latin typeface="Arial"/>
                <a:cs typeface="Arial"/>
              </a:rPr>
              <a:t>Toll-free</a:t>
            </a:r>
            <a:r>
              <a:rPr sz="2400" b="1" spc="-5" dirty="0">
                <a:solidFill>
                  <a:srgbClr val="FFFFFF"/>
                </a:solidFill>
                <a:latin typeface="Arial"/>
                <a:cs typeface="Arial"/>
              </a:rPr>
              <a:t> helpline:	</a:t>
            </a:r>
            <a:r>
              <a:rPr sz="4800" spc="-5" dirty="0">
                <a:solidFill>
                  <a:srgbClr val="006FC0"/>
                </a:solidFill>
                <a:latin typeface="Arial Rounded MT Bold"/>
                <a:cs typeface="Arial Rounded MT Bold"/>
              </a:rPr>
              <a:t>800-252-3998</a:t>
            </a:r>
            <a:endParaRPr sz="4800">
              <a:latin typeface="Arial Rounded MT Bold"/>
              <a:cs typeface="Arial Rounded MT Bold"/>
            </a:endParaRPr>
          </a:p>
          <a:p>
            <a:pPr marL="241300" indent="-241300">
              <a:lnSpc>
                <a:spcPct val="100000"/>
              </a:lnSpc>
              <a:spcBef>
                <a:spcPts val="2675"/>
              </a:spcBef>
              <a:buFont typeface="Arial"/>
              <a:buChar char="•"/>
              <a:tabLst>
                <a:tab pos="241300" algn="l"/>
              </a:tabLst>
            </a:pPr>
            <a:r>
              <a:rPr sz="2400" b="1" spc="-5" dirty="0">
                <a:solidFill>
                  <a:srgbClr val="FFFFFF"/>
                </a:solidFill>
                <a:latin typeface="Arial"/>
                <a:cs typeface="Arial"/>
              </a:rPr>
              <a:t>Environmental</a:t>
            </a:r>
            <a:r>
              <a:rPr sz="2400" b="1" spc="-5" dirty="0">
                <a:solidFill>
                  <a:srgbClr val="EF522B"/>
                </a:solidFill>
                <a:latin typeface="Arial"/>
                <a:cs typeface="Arial"/>
              </a:rPr>
              <a:t> </a:t>
            </a:r>
            <a:r>
              <a:rPr sz="2400" b="1" u="heavy" spc="-5" dirty="0">
                <a:solidFill>
                  <a:srgbClr val="EF522B"/>
                </a:solidFill>
                <a:uFill>
                  <a:solidFill>
                    <a:srgbClr val="EF522B"/>
                  </a:solidFill>
                </a:uFill>
                <a:latin typeface="Arial"/>
                <a:cs typeface="Arial"/>
                <a:hlinkClick r:id="rId9"/>
              </a:rPr>
              <a:t>recordkeeping tools</a:t>
            </a:r>
            <a:endParaRPr sz="2400">
              <a:latin typeface="Arial"/>
              <a:cs typeface="Arial"/>
            </a:endParaRPr>
          </a:p>
          <a:p>
            <a:pPr marL="241300" indent="-241300">
              <a:lnSpc>
                <a:spcPct val="100000"/>
              </a:lnSpc>
              <a:spcBef>
                <a:spcPts val="710"/>
              </a:spcBef>
              <a:buFont typeface="Arial"/>
              <a:buChar char="•"/>
              <a:tabLst>
                <a:tab pos="241300" algn="l"/>
              </a:tabLst>
            </a:pPr>
            <a:r>
              <a:rPr sz="2400" b="1" spc="-5" dirty="0">
                <a:solidFill>
                  <a:srgbClr val="FFFFFF"/>
                </a:solidFill>
                <a:latin typeface="Arial"/>
                <a:cs typeface="Arial"/>
              </a:rPr>
              <a:t>Easy </a:t>
            </a:r>
            <a:r>
              <a:rPr sz="2400" b="1" dirty="0">
                <a:solidFill>
                  <a:srgbClr val="FFFFFF"/>
                </a:solidFill>
                <a:latin typeface="Arial"/>
                <a:cs typeface="Arial"/>
              </a:rPr>
              <a:t>to </a:t>
            </a:r>
            <a:r>
              <a:rPr sz="2400" b="1" spc="-5" dirty="0">
                <a:solidFill>
                  <a:srgbClr val="FFFFFF"/>
                </a:solidFill>
                <a:latin typeface="Arial"/>
                <a:cs typeface="Arial"/>
              </a:rPr>
              <a:t>understand</a:t>
            </a:r>
            <a:r>
              <a:rPr sz="2400" b="1" spc="-5" dirty="0">
                <a:solidFill>
                  <a:srgbClr val="EF522B"/>
                </a:solidFill>
                <a:latin typeface="Arial"/>
                <a:cs typeface="Arial"/>
              </a:rPr>
              <a:t> </a:t>
            </a:r>
            <a:r>
              <a:rPr sz="2400" b="1" u="heavy" spc="-5" dirty="0">
                <a:solidFill>
                  <a:srgbClr val="EF522B"/>
                </a:solidFill>
                <a:uFill>
                  <a:solidFill>
                    <a:srgbClr val="EF522B"/>
                  </a:solidFill>
                </a:uFill>
                <a:latin typeface="Arial"/>
                <a:cs typeface="Arial"/>
                <a:hlinkClick r:id="rId10"/>
              </a:rPr>
              <a:t>publications </a:t>
            </a:r>
            <a:r>
              <a:rPr sz="2400" b="1" u="heavy" dirty="0">
                <a:solidFill>
                  <a:srgbClr val="EF522B"/>
                </a:solidFill>
                <a:uFill>
                  <a:solidFill>
                    <a:srgbClr val="EF522B"/>
                  </a:solidFill>
                </a:uFill>
                <a:latin typeface="Arial"/>
                <a:cs typeface="Arial"/>
                <a:hlinkClick r:id="rId10"/>
              </a:rPr>
              <a:t>&amp;</a:t>
            </a:r>
            <a:r>
              <a:rPr sz="2400" b="1" u="heavy" spc="-40" dirty="0">
                <a:solidFill>
                  <a:srgbClr val="EF522B"/>
                </a:solidFill>
                <a:uFill>
                  <a:solidFill>
                    <a:srgbClr val="EF522B"/>
                  </a:solidFill>
                </a:uFill>
                <a:latin typeface="Arial"/>
                <a:cs typeface="Arial"/>
                <a:hlinkClick r:id="rId10"/>
              </a:rPr>
              <a:t> </a:t>
            </a:r>
            <a:r>
              <a:rPr sz="2400" b="1" u="heavy" spc="-5" dirty="0">
                <a:solidFill>
                  <a:srgbClr val="EF522B"/>
                </a:solidFill>
                <a:uFill>
                  <a:solidFill>
                    <a:srgbClr val="EF522B"/>
                  </a:solidFill>
                </a:uFill>
                <a:latin typeface="Arial"/>
                <a:cs typeface="Arial"/>
                <a:hlinkClick r:id="rId10"/>
              </a:rPr>
              <a:t>factsheets</a:t>
            </a:r>
            <a:endParaRPr sz="2400">
              <a:latin typeface="Arial"/>
              <a:cs typeface="Arial"/>
            </a:endParaRPr>
          </a:p>
          <a:p>
            <a:pPr marL="241300" indent="-241300">
              <a:lnSpc>
                <a:spcPct val="100000"/>
              </a:lnSpc>
              <a:spcBef>
                <a:spcPts val="705"/>
              </a:spcBef>
              <a:buFont typeface="Arial"/>
              <a:buChar char="•"/>
              <a:tabLst>
                <a:tab pos="241300" algn="l"/>
              </a:tabLst>
            </a:pPr>
            <a:r>
              <a:rPr sz="2400" b="1" spc="-5" dirty="0">
                <a:solidFill>
                  <a:srgbClr val="FFFFFF"/>
                </a:solidFill>
                <a:latin typeface="Arial"/>
                <a:cs typeface="Arial"/>
              </a:rPr>
              <a:t>Educational </a:t>
            </a:r>
            <a:r>
              <a:rPr sz="2400" b="1" spc="-10" dirty="0">
                <a:solidFill>
                  <a:srgbClr val="FFFFFF"/>
                </a:solidFill>
                <a:latin typeface="Arial"/>
                <a:cs typeface="Arial"/>
              </a:rPr>
              <a:t>Seminars/Workshops</a:t>
            </a:r>
            <a:endParaRPr sz="2400">
              <a:latin typeface="Arial"/>
              <a:cs typeface="Arial"/>
            </a:endParaRPr>
          </a:p>
          <a:p>
            <a:pPr marL="241300" indent="-241300">
              <a:lnSpc>
                <a:spcPct val="100000"/>
              </a:lnSpc>
              <a:spcBef>
                <a:spcPts val="720"/>
              </a:spcBef>
              <a:buFont typeface="Arial"/>
              <a:buChar char="•"/>
              <a:tabLst>
                <a:tab pos="241300" algn="l"/>
              </a:tabLst>
            </a:pPr>
            <a:r>
              <a:rPr sz="2400" b="1" spc="-5" dirty="0">
                <a:solidFill>
                  <a:srgbClr val="FFFFFF"/>
                </a:solidFill>
                <a:latin typeface="Arial"/>
                <a:cs typeface="Arial"/>
              </a:rPr>
              <a:t>One-on-one technical</a:t>
            </a:r>
            <a:r>
              <a:rPr sz="2400" b="1" spc="-30" dirty="0">
                <a:solidFill>
                  <a:srgbClr val="FFFFFF"/>
                </a:solidFill>
                <a:latin typeface="Arial"/>
                <a:cs typeface="Arial"/>
              </a:rPr>
              <a:t> </a:t>
            </a:r>
            <a:r>
              <a:rPr sz="2400" b="1" spc="-5" dirty="0">
                <a:solidFill>
                  <a:srgbClr val="FFFFFF"/>
                </a:solidFill>
                <a:latin typeface="Arial"/>
                <a:cs typeface="Arial"/>
              </a:rPr>
              <a:t>assistance</a:t>
            </a:r>
            <a:endParaRPr sz="2400">
              <a:latin typeface="Arial"/>
              <a:cs typeface="Arial"/>
            </a:endParaRPr>
          </a:p>
          <a:p>
            <a:pPr marL="241300" marR="978535" indent="-241300">
              <a:lnSpc>
                <a:spcPct val="124600"/>
              </a:lnSpc>
              <a:buFont typeface="Arial"/>
              <a:buChar char="•"/>
              <a:tabLst>
                <a:tab pos="241300" algn="l"/>
              </a:tabLst>
            </a:pPr>
            <a:r>
              <a:rPr sz="2400" b="1" spc="-5" dirty="0">
                <a:solidFill>
                  <a:srgbClr val="FFFFFF"/>
                </a:solidFill>
                <a:latin typeface="Arial"/>
                <a:cs typeface="Arial"/>
              </a:rPr>
              <a:t>Facilitated meetings </a:t>
            </a:r>
            <a:r>
              <a:rPr sz="2400" b="1" spc="5" dirty="0">
                <a:solidFill>
                  <a:srgbClr val="FFFFFF"/>
                </a:solidFill>
                <a:latin typeface="Arial"/>
                <a:cs typeface="Arial"/>
              </a:rPr>
              <a:t>with </a:t>
            </a:r>
            <a:r>
              <a:rPr sz="2400" b="1" spc="-5" dirty="0">
                <a:solidFill>
                  <a:srgbClr val="FFFFFF"/>
                </a:solidFill>
                <a:latin typeface="Arial"/>
                <a:cs typeface="Arial"/>
              </a:rPr>
              <a:t>the regulatory  agency</a:t>
            </a:r>
            <a:endParaRPr sz="2400">
              <a:latin typeface="Arial"/>
              <a:cs typeface="Arial"/>
            </a:endParaRPr>
          </a:p>
          <a:p>
            <a:pPr marL="927100">
              <a:lnSpc>
                <a:spcPts val="5030"/>
              </a:lnSpc>
            </a:pPr>
            <a:r>
              <a:rPr sz="4800" spc="-5" dirty="0">
                <a:solidFill>
                  <a:srgbClr val="EF522B"/>
                </a:solidFill>
                <a:latin typeface="Britannic Bold"/>
                <a:cs typeface="Britannic Bold"/>
                <a:hlinkClick r:id="rId11"/>
              </a:rPr>
              <a:t>www.ildceo.net/enviro</a:t>
            </a:r>
            <a:endParaRPr sz="4800">
              <a:latin typeface="Britannic Bold"/>
              <a:cs typeface="Britannic Bold"/>
            </a:endParaRPr>
          </a:p>
        </p:txBody>
      </p:sp>
      <p:sp>
        <p:nvSpPr>
          <p:cNvPr id="11" name="object 11"/>
          <p:cNvSpPr/>
          <p:nvPr/>
        </p:nvSpPr>
        <p:spPr>
          <a:xfrm>
            <a:off x="1234439" y="6103764"/>
            <a:ext cx="5934710" cy="0"/>
          </a:xfrm>
          <a:custGeom>
            <a:avLst/>
            <a:gdLst/>
            <a:ahLst/>
            <a:cxnLst/>
            <a:rect l="l" t="t" r="r" b="b"/>
            <a:pathLst>
              <a:path w="5934709">
                <a:moveTo>
                  <a:pt x="0" y="0"/>
                </a:moveTo>
                <a:lnTo>
                  <a:pt x="5934456" y="0"/>
                </a:lnTo>
              </a:path>
            </a:pathLst>
          </a:custGeom>
          <a:ln w="51815">
            <a:solidFill>
              <a:srgbClr val="EF522B"/>
            </a:solidFill>
          </a:ln>
        </p:spPr>
        <p:txBody>
          <a:bodyPr wrap="square" lIns="0" tIns="0" rIns="0" bIns="0" rtlCol="0"/>
          <a:lstStyle/>
          <a:p>
            <a:endParaRPr/>
          </a:p>
        </p:txBody>
      </p:sp>
      <p:sp>
        <p:nvSpPr>
          <p:cNvPr id="12" name="object 12"/>
          <p:cNvSpPr/>
          <p:nvPr/>
        </p:nvSpPr>
        <p:spPr>
          <a:xfrm>
            <a:off x="7228331" y="2542032"/>
            <a:ext cx="1850134" cy="2944367"/>
          </a:xfrm>
          <a:prstGeom prst="rect">
            <a:avLst/>
          </a:prstGeom>
          <a:blipFill>
            <a:blip r:embed="rId12" cstate="print"/>
            <a:stretch>
              <a:fillRect/>
            </a:stretch>
          </a:blipFill>
        </p:spPr>
        <p:txBody>
          <a:bodyPr wrap="square" lIns="0" tIns="0" rIns="0" bIns="0" rtlCol="0"/>
          <a:lstStyle/>
          <a:p>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509517" y="5163279"/>
            <a:ext cx="1173480" cy="84836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006FC0"/>
                </a:solidFill>
                <a:latin typeface="Century Gothic"/>
                <a:cs typeface="Century Gothic"/>
              </a:rPr>
              <a:t>@ILSBEAP</a:t>
            </a:r>
            <a:endParaRPr sz="1800">
              <a:latin typeface="Century Gothic"/>
              <a:cs typeface="Century Gothic"/>
            </a:endParaRPr>
          </a:p>
          <a:p>
            <a:pPr>
              <a:lnSpc>
                <a:spcPct val="100000"/>
              </a:lnSpc>
              <a:spcBef>
                <a:spcPts val="30"/>
              </a:spcBef>
            </a:pPr>
            <a:endParaRPr sz="1850">
              <a:latin typeface="Times New Roman"/>
              <a:cs typeface="Times New Roman"/>
            </a:endParaRPr>
          </a:p>
          <a:p>
            <a:pPr marL="12700">
              <a:lnSpc>
                <a:spcPct val="100000"/>
              </a:lnSpc>
            </a:pPr>
            <a:r>
              <a:rPr sz="1800" dirty="0">
                <a:solidFill>
                  <a:srgbClr val="00AFEF"/>
                </a:solidFill>
                <a:latin typeface="Century Gothic"/>
                <a:cs typeface="Century Gothic"/>
              </a:rPr>
              <a:t>@SBEAP_IL</a:t>
            </a:r>
            <a:endParaRPr sz="1800">
              <a:latin typeface="Century Gothic"/>
              <a:cs typeface="Century Gothic"/>
            </a:endParaRPr>
          </a:p>
        </p:txBody>
      </p:sp>
      <p:sp>
        <p:nvSpPr>
          <p:cNvPr id="3" name="object 3"/>
          <p:cNvSpPr/>
          <p:nvPr/>
        </p:nvSpPr>
        <p:spPr>
          <a:xfrm>
            <a:off x="4506467" y="5114544"/>
            <a:ext cx="1495043" cy="110185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468623" y="477011"/>
            <a:ext cx="3947159" cy="963167"/>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3742944" y="1109472"/>
            <a:ext cx="3285743" cy="25907"/>
          </a:xfrm>
          <a:prstGeom prst="rect">
            <a:avLst/>
          </a:prstGeom>
          <a:blipFill>
            <a:blip r:embed="rId5" cstate="print"/>
            <a:stretch>
              <a:fillRect/>
            </a:stretch>
          </a:blipFill>
        </p:spPr>
        <p:txBody>
          <a:bodyPr wrap="square" lIns="0" tIns="0" rIns="0" bIns="0" rtlCol="0"/>
          <a:lstStyle/>
          <a:p>
            <a:endParaRPr/>
          </a:p>
        </p:txBody>
      </p:sp>
      <p:sp>
        <p:nvSpPr>
          <p:cNvPr id="6" name="object 6"/>
          <p:cNvSpPr txBox="1">
            <a:spLocks noGrp="1"/>
          </p:cNvSpPr>
          <p:nvPr>
            <p:ph type="title"/>
          </p:nvPr>
        </p:nvSpPr>
        <p:spPr>
          <a:prstGeom prst="rect">
            <a:avLst/>
          </a:prstGeom>
        </p:spPr>
        <p:txBody>
          <a:bodyPr vert="horz" wrap="square" lIns="0" tIns="454210" rIns="0" bIns="0" rtlCol="0">
            <a:spAutoFit/>
          </a:bodyPr>
          <a:lstStyle/>
          <a:p>
            <a:pPr marL="3706495" marR="5080">
              <a:lnSpc>
                <a:spcPct val="100000"/>
              </a:lnSpc>
              <a:spcBef>
                <a:spcPts val="100"/>
              </a:spcBef>
            </a:pPr>
            <a:r>
              <a:rPr spc="-5" dirty="0">
                <a:solidFill>
                  <a:srgbClr val="EF522B"/>
                </a:solidFill>
                <a:hlinkClick r:id="rId6"/>
              </a:rPr>
              <a:t>Clean Air Clips </a:t>
            </a:r>
            <a:r>
              <a:rPr spc="-5" dirty="0">
                <a:solidFill>
                  <a:srgbClr val="EF522B"/>
                </a:solidFill>
              </a:rPr>
              <a:t> </a:t>
            </a:r>
            <a:r>
              <a:rPr spc="-20" dirty="0"/>
              <a:t>Electronic</a:t>
            </a:r>
            <a:r>
              <a:rPr spc="-55" dirty="0"/>
              <a:t> </a:t>
            </a:r>
            <a:r>
              <a:rPr spc="-10" dirty="0"/>
              <a:t>Newsletter</a:t>
            </a:r>
          </a:p>
        </p:txBody>
      </p:sp>
      <p:sp>
        <p:nvSpPr>
          <p:cNvPr id="7" name="object 7"/>
          <p:cNvSpPr/>
          <p:nvPr/>
        </p:nvSpPr>
        <p:spPr>
          <a:xfrm>
            <a:off x="3468623" y="1025652"/>
            <a:ext cx="5350763" cy="963167"/>
          </a:xfrm>
          <a:prstGeom prst="rect">
            <a:avLst/>
          </a:prstGeom>
          <a:blipFill>
            <a:blip r:embed="rId7" cstate="print"/>
            <a:stretch>
              <a:fillRect/>
            </a:stretch>
          </a:blipFill>
        </p:spPr>
        <p:txBody>
          <a:bodyPr wrap="square" lIns="0" tIns="0" rIns="0" bIns="0" rtlCol="0"/>
          <a:lstStyle/>
          <a:p>
            <a:endParaRPr/>
          </a:p>
        </p:txBody>
      </p:sp>
      <p:sp>
        <p:nvSpPr>
          <p:cNvPr id="8" name="object 8"/>
          <p:cNvSpPr/>
          <p:nvPr/>
        </p:nvSpPr>
        <p:spPr>
          <a:xfrm>
            <a:off x="440436" y="1127760"/>
            <a:ext cx="2997707" cy="5730240"/>
          </a:xfrm>
          <a:prstGeom prst="rect">
            <a:avLst/>
          </a:prstGeom>
          <a:blipFill>
            <a:blip r:embed="rId8" cstate="print"/>
            <a:stretch>
              <a:fillRect/>
            </a:stretch>
          </a:blipFill>
        </p:spPr>
        <p:txBody>
          <a:bodyPr wrap="square" lIns="0" tIns="0" rIns="0" bIns="0" rtlCol="0"/>
          <a:lstStyle/>
          <a:p>
            <a:endParaRPr/>
          </a:p>
        </p:txBody>
      </p:sp>
      <p:sp>
        <p:nvSpPr>
          <p:cNvPr id="9" name="object 9"/>
          <p:cNvSpPr txBox="1"/>
          <p:nvPr/>
        </p:nvSpPr>
        <p:spPr>
          <a:xfrm>
            <a:off x="4191710" y="2090821"/>
            <a:ext cx="4234180" cy="2727960"/>
          </a:xfrm>
          <a:prstGeom prst="rect">
            <a:avLst/>
          </a:prstGeom>
        </p:spPr>
        <p:txBody>
          <a:bodyPr vert="horz" wrap="square" lIns="0" tIns="13335" rIns="0" bIns="0" rtlCol="0">
            <a:spAutoFit/>
          </a:bodyPr>
          <a:lstStyle/>
          <a:p>
            <a:pPr marL="218440" marR="486409" indent="-4445" algn="ctr">
              <a:lnSpc>
                <a:spcPct val="100000"/>
              </a:lnSpc>
              <a:spcBef>
                <a:spcPts val="105"/>
              </a:spcBef>
            </a:pPr>
            <a:r>
              <a:rPr sz="3200" spc="-185" dirty="0">
                <a:solidFill>
                  <a:srgbClr val="00AF50"/>
                </a:solidFill>
                <a:latin typeface="Arial"/>
                <a:cs typeface="Arial"/>
              </a:rPr>
              <a:t>To </a:t>
            </a:r>
            <a:r>
              <a:rPr sz="3200" spc="-5" dirty="0">
                <a:solidFill>
                  <a:srgbClr val="00AF50"/>
                </a:solidFill>
                <a:latin typeface="Arial"/>
                <a:cs typeface="Arial"/>
              </a:rPr>
              <a:t>Subscribe From  </a:t>
            </a:r>
            <a:r>
              <a:rPr sz="3200" spc="-80" dirty="0">
                <a:solidFill>
                  <a:srgbClr val="00AF50"/>
                </a:solidFill>
                <a:latin typeface="Arial"/>
                <a:cs typeface="Arial"/>
              </a:rPr>
              <a:t>Your </a:t>
            </a:r>
            <a:r>
              <a:rPr sz="3200" spc="-5" dirty="0">
                <a:solidFill>
                  <a:srgbClr val="00AF50"/>
                </a:solidFill>
                <a:latin typeface="Arial"/>
                <a:cs typeface="Arial"/>
              </a:rPr>
              <a:t>mobile device  </a:t>
            </a:r>
            <a:r>
              <a:rPr sz="3200" dirty="0">
                <a:solidFill>
                  <a:srgbClr val="00AF50"/>
                </a:solidFill>
                <a:latin typeface="Arial"/>
                <a:cs typeface="Arial"/>
              </a:rPr>
              <a:t>text </a:t>
            </a:r>
            <a:r>
              <a:rPr sz="3200" spc="-5" dirty="0">
                <a:solidFill>
                  <a:srgbClr val="006FC0"/>
                </a:solidFill>
                <a:latin typeface="Arial"/>
                <a:cs typeface="Arial"/>
              </a:rPr>
              <a:t>ILSMALLBIZ</a:t>
            </a:r>
            <a:r>
              <a:rPr sz="3200" spc="-105" dirty="0">
                <a:solidFill>
                  <a:srgbClr val="006FC0"/>
                </a:solidFill>
                <a:latin typeface="Arial"/>
                <a:cs typeface="Arial"/>
              </a:rPr>
              <a:t> </a:t>
            </a:r>
            <a:r>
              <a:rPr sz="3200" spc="-5" dirty="0">
                <a:solidFill>
                  <a:srgbClr val="00AF50"/>
                </a:solidFill>
                <a:latin typeface="Arial"/>
                <a:cs typeface="Arial"/>
              </a:rPr>
              <a:t>to  </a:t>
            </a:r>
            <a:r>
              <a:rPr sz="3200" spc="-10" dirty="0">
                <a:solidFill>
                  <a:srgbClr val="006FC0"/>
                </a:solidFill>
                <a:latin typeface="Arial"/>
                <a:cs typeface="Arial"/>
              </a:rPr>
              <a:t>22828</a:t>
            </a:r>
            <a:endParaRPr sz="3200">
              <a:latin typeface="Arial"/>
              <a:cs typeface="Arial"/>
            </a:endParaRPr>
          </a:p>
          <a:p>
            <a:pPr marL="12700">
              <a:lnSpc>
                <a:spcPct val="100000"/>
              </a:lnSpc>
              <a:spcBef>
                <a:spcPts val="2555"/>
              </a:spcBef>
            </a:pPr>
            <a:r>
              <a:rPr sz="2800" b="1" spc="-5" dirty="0">
                <a:solidFill>
                  <a:srgbClr val="DF2D28"/>
                </a:solidFill>
                <a:latin typeface="Arial"/>
                <a:cs typeface="Arial"/>
              </a:rPr>
              <a:t>Find </a:t>
            </a:r>
            <a:r>
              <a:rPr sz="2800" b="1" spc="-10" dirty="0">
                <a:solidFill>
                  <a:srgbClr val="DF2D28"/>
                </a:solidFill>
                <a:latin typeface="Arial"/>
                <a:cs typeface="Arial"/>
              </a:rPr>
              <a:t>Us </a:t>
            </a:r>
            <a:r>
              <a:rPr sz="2800" b="1" spc="-5" dirty="0">
                <a:solidFill>
                  <a:srgbClr val="DF2D28"/>
                </a:solidFill>
                <a:latin typeface="Arial"/>
                <a:cs typeface="Arial"/>
              </a:rPr>
              <a:t>on Social</a:t>
            </a:r>
            <a:r>
              <a:rPr sz="2800" b="1" spc="-10" dirty="0">
                <a:solidFill>
                  <a:srgbClr val="DF2D28"/>
                </a:solidFill>
                <a:latin typeface="Arial"/>
                <a:cs typeface="Arial"/>
              </a:rPr>
              <a:t> </a:t>
            </a:r>
            <a:r>
              <a:rPr sz="2800" b="1" spc="-5" dirty="0">
                <a:solidFill>
                  <a:srgbClr val="DF2D28"/>
                </a:solidFill>
                <a:latin typeface="Arial"/>
                <a:cs typeface="Arial"/>
              </a:rPr>
              <a:t>Media!</a:t>
            </a:r>
            <a:endParaRPr sz="2800">
              <a:latin typeface="Arial"/>
              <a:cs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body" idx="1"/>
          </p:nvPr>
        </p:nvSpPr>
        <p:spPr>
          <a:prstGeom prst="rect">
            <a:avLst/>
          </a:prstGeom>
        </p:spPr>
        <p:txBody>
          <a:bodyPr vert="horz" wrap="square" lIns="0" tIns="109855" rIns="0" bIns="0" rtlCol="0">
            <a:spAutoFit/>
          </a:bodyPr>
          <a:lstStyle/>
          <a:p>
            <a:pPr marL="853440" marR="5080" indent="-841375">
              <a:lnSpc>
                <a:spcPts val="5040"/>
              </a:lnSpc>
              <a:spcBef>
                <a:spcPts val="865"/>
              </a:spcBef>
            </a:pPr>
            <a:r>
              <a:rPr spc="-15" dirty="0"/>
              <a:t>Serving </a:t>
            </a:r>
            <a:r>
              <a:rPr spc="5" dirty="0"/>
              <a:t>Small</a:t>
            </a:r>
            <a:r>
              <a:rPr spc="-95" dirty="0"/>
              <a:t> </a:t>
            </a:r>
            <a:r>
              <a:rPr dirty="0"/>
              <a:t>Business  </a:t>
            </a:r>
            <a:r>
              <a:rPr spc="-5" dirty="0"/>
              <a:t>&amp; </a:t>
            </a:r>
            <a:r>
              <a:rPr spc="15" dirty="0"/>
              <a:t>the</a:t>
            </a:r>
            <a:r>
              <a:rPr spc="-35" dirty="0"/>
              <a:t> </a:t>
            </a:r>
            <a:r>
              <a:rPr dirty="0"/>
              <a:t>Environment</a:t>
            </a:r>
          </a:p>
        </p:txBody>
      </p:sp>
      <p:sp>
        <p:nvSpPr>
          <p:cNvPr id="3" name="object 3"/>
          <p:cNvSpPr/>
          <p:nvPr/>
        </p:nvSpPr>
        <p:spPr>
          <a:xfrm>
            <a:off x="451104" y="5636878"/>
            <a:ext cx="2479547" cy="617617"/>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427440" y="5980690"/>
            <a:ext cx="5481955" cy="24765"/>
          </a:xfrm>
          <a:custGeom>
            <a:avLst/>
            <a:gdLst/>
            <a:ahLst/>
            <a:cxnLst/>
            <a:rect l="l" t="t" r="r" b="b"/>
            <a:pathLst>
              <a:path w="5481955" h="24764">
                <a:moveTo>
                  <a:pt x="0" y="24384"/>
                </a:moveTo>
                <a:lnTo>
                  <a:pt x="5481828" y="24384"/>
                </a:lnTo>
                <a:lnTo>
                  <a:pt x="5481828" y="0"/>
                </a:lnTo>
                <a:lnTo>
                  <a:pt x="0" y="0"/>
                </a:lnTo>
                <a:lnTo>
                  <a:pt x="0" y="24384"/>
                </a:lnTo>
                <a:close/>
              </a:path>
            </a:pathLst>
          </a:custGeom>
          <a:solidFill>
            <a:srgbClr val="EF522B"/>
          </a:solidFill>
        </p:spPr>
        <p:txBody>
          <a:bodyPr wrap="square" lIns="0" tIns="0" rIns="0" bIns="0" rtlCol="0"/>
          <a:lstStyle/>
          <a:p>
            <a:endParaRPr/>
          </a:p>
        </p:txBody>
      </p:sp>
      <p:sp>
        <p:nvSpPr>
          <p:cNvPr id="5" name="object 5"/>
          <p:cNvSpPr/>
          <p:nvPr/>
        </p:nvSpPr>
        <p:spPr>
          <a:xfrm>
            <a:off x="422868" y="5976118"/>
            <a:ext cx="5491480" cy="33655"/>
          </a:xfrm>
          <a:custGeom>
            <a:avLst/>
            <a:gdLst/>
            <a:ahLst/>
            <a:cxnLst/>
            <a:rect l="l" t="t" r="r" b="b"/>
            <a:pathLst>
              <a:path w="5491480" h="33654">
                <a:moveTo>
                  <a:pt x="0" y="33527"/>
                </a:moveTo>
                <a:lnTo>
                  <a:pt x="5490972" y="33527"/>
                </a:lnTo>
                <a:lnTo>
                  <a:pt x="5490972" y="0"/>
                </a:lnTo>
                <a:lnTo>
                  <a:pt x="0" y="0"/>
                </a:lnTo>
                <a:lnTo>
                  <a:pt x="0" y="33527"/>
                </a:lnTo>
                <a:close/>
              </a:path>
            </a:pathLst>
          </a:custGeom>
          <a:solidFill>
            <a:srgbClr val="5D9224"/>
          </a:solidFill>
        </p:spPr>
        <p:txBody>
          <a:bodyPr wrap="square" lIns="0" tIns="0" rIns="0" bIns="0" rtlCol="0"/>
          <a:lstStyle/>
          <a:p>
            <a:endParaRPr/>
          </a:p>
        </p:txBody>
      </p:sp>
      <p:sp>
        <p:nvSpPr>
          <p:cNvPr id="6" name="object 6"/>
          <p:cNvSpPr/>
          <p:nvPr/>
        </p:nvSpPr>
        <p:spPr>
          <a:xfrm>
            <a:off x="2956560" y="5630515"/>
            <a:ext cx="2951987" cy="630076"/>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6134100" y="5934455"/>
            <a:ext cx="675131" cy="320039"/>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6147098" y="5641449"/>
            <a:ext cx="649687" cy="306969"/>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6171834" y="5665293"/>
            <a:ext cx="148221" cy="260083"/>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6624932" y="5669065"/>
            <a:ext cx="144780" cy="253365"/>
          </a:xfrm>
          <a:custGeom>
            <a:avLst/>
            <a:gdLst/>
            <a:ahLst/>
            <a:cxnLst/>
            <a:rect l="l" t="t" r="r" b="b"/>
            <a:pathLst>
              <a:path w="144779" h="253364">
                <a:moveTo>
                  <a:pt x="71526" y="0"/>
                </a:moveTo>
                <a:lnTo>
                  <a:pt x="34963" y="13030"/>
                </a:lnTo>
                <a:lnTo>
                  <a:pt x="8940" y="51396"/>
                </a:lnTo>
                <a:lnTo>
                  <a:pt x="559" y="103130"/>
                </a:lnTo>
                <a:lnTo>
                  <a:pt x="0" y="126466"/>
                </a:lnTo>
                <a:lnTo>
                  <a:pt x="552" y="149712"/>
                </a:lnTo>
                <a:lnTo>
                  <a:pt x="8839" y="201333"/>
                </a:lnTo>
                <a:lnTo>
                  <a:pt x="34963" y="239801"/>
                </a:lnTo>
                <a:lnTo>
                  <a:pt x="71526" y="252933"/>
                </a:lnTo>
                <a:lnTo>
                  <a:pt x="81099" y="252130"/>
                </a:lnTo>
                <a:lnTo>
                  <a:pt x="115818" y="232893"/>
                </a:lnTo>
                <a:lnTo>
                  <a:pt x="138299" y="185220"/>
                </a:lnTo>
                <a:lnTo>
                  <a:pt x="144449" y="126466"/>
                </a:lnTo>
                <a:lnTo>
                  <a:pt x="143840" y="105397"/>
                </a:lnTo>
                <a:lnTo>
                  <a:pt x="134708" y="54190"/>
                </a:lnTo>
                <a:lnTo>
                  <a:pt x="115911" y="20483"/>
                </a:lnTo>
                <a:lnTo>
                  <a:pt x="80944" y="814"/>
                </a:lnTo>
                <a:lnTo>
                  <a:pt x="71526" y="0"/>
                </a:lnTo>
                <a:close/>
              </a:path>
            </a:pathLst>
          </a:custGeom>
          <a:ln w="9143">
            <a:solidFill>
              <a:srgbClr val="5D9224"/>
            </a:solidFill>
          </a:ln>
        </p:spPr>
        <p:txBody>
          <a:bodyPr wrap="square" lIns="0" tIns="0" rIns="0" bIns="0" rtlCol="0"/>
          <a:lstStyle/>
          <a:p>
            <a:endParaRPr/>
          </a:p>
        </p:txBody>
      </p:sp>
      <p:sp>
        <p:nvSpPr>
          <p:cNvPr id="11" name="object 11"/>
          <p:cNvSpPr/>
          <p:nvPr/>
        </p:nvSpPr>
        <p:spPr>
          <a:xfrm>
            <a:off x="6399380" y="5669065"/>
            <a:ext cx="144780" cy="253365"/>
          </a:xfrm>
          <a:custGeom>
            <a:avLst/>
            <a:gdLst/>
            <a:ahLst/>
            <a:cxnLst/>
            <a:rect l="l" t="t" r="r" b="b"/>
            <a:pathLst>
              <a:path w="144779" h="253364">
                <a:moveTo>
                  <a:pt x="71526" y="0"/>
                </a:moveTo>
                <a:lnTo>
                  <a:pt x="34963" y="13030"/>
                </a:lnTo>
                <a:lnTo>
                  <a:pt x="8940" y="51396"/>
                </a:lnTo>
                <a:lnTo>
                  <a:pt x="559" y="103130"/>
                </a:lnTo>
                <a:lnTo>
                  <a:pt x="0" y="126466"/>
                </a:lnTo>
                <a:lnTo>
                  <a:pt x="552" y="149712"/>
                </a:lnTo>
                <a:lnTo>
                  <a:pt x="8839" y="201333"/>
                </a:lnTo>
                <a:lnTo>
                  <a:pt x="34963" y="239801"/>
                </a:lnTo>
                <a:lnTo>
                  <a:pt x="71526" y="252933"/>
                </a:lnTo>
                <a:lnTo>
                  <a:pt x="81099" y="252130"/>
                </a:lnTo>
                <a:lnTo>
                  <a:pt x="115818" y="232893"/>
                </a:lnTo>
                <a:lnTo>
                  <a:pt x="138297" y="185220"/>
                </a:lnTo>
                <a:lnTo>
                  <a:pt x="144437" y="126466"/>
                </a:lnTo>
                <a:lnTo>
                  <a:pt x="143829" y="105397"/>
                </a:lnTo>
                <a:lnTo>
                  <a:pt x="134708" y="54190"/>
                </a:lnTo>
                <a:lnTo>
                  <a:pt x="115911" y="20483"/>
                </a:lnTo>
                <a:lnTo>
                  <a:pt x="80944" y="814"/>
                </a:lnTo>
                <a:lnTo>
                  <a:pt x="71526" y="0"/>
                </a:lnTo>
                <a:close/>
              </a:path>
            </a:pathLst>
          </a:custGeom>
          <a:ln w="9143">
            <a:solidFill>
              <a:srgbClr val="5D9224"/>
            </a:solidFill>
          </a:ln>
        </p:spPr>
        <p:txBody>
          <a:bodyPr wrap="square" lIns="0" tIns="0" rIns="0" bIns="0" rtlCol="0"/>
          <a:lstStyle/>
          <a:p>
            <a:endParaRPr/>
          </a:p>
        </p:txBody>
      </p:sp>
      <p:sp>
        <p:nvSpPr>
          <p:cNvPr id="12" name="object 12"/>
          <p:cNvSpPr/>
          <p:nvPr/>
        </p:nvSpPr>
        <p:spPr>
          <a:xfrm>
            <a:off x="6597309" y="5641442"/>
            <a:ext cx="200025" cy="307340"/>
          </a:xfrm>
          <a:custGeom>
            <a:avLst/>
            <a:gdLst/>
            <a:ahLst/>
            <a:cxnLst/>
            <a:rect l="l" t="t" r="r" b="b"/>
            <a:pathLst>
              <a:path w="200025" h="307339">
                <a:moveTo>
                  <a:pt x="98158" y="0"/>
                </a:moveTo>
                <a:lnTo>
                  <a:pt x="137757" y="9226"/>
                </a:lnTo>
                <a:lnTo>
                  <a:pt x="170248" y="36887"/>
                </a:lnTo>
                <a:lnTo>
                  <a:pt x="191935" y="83365"/>
                </a:lnTo>
                <a:lnTo>
                  <a:pt x="198640" y="127376"/>
                </a:lnTo>
                <a:lnTo>
                  <a:pt x="199478" y="153593"/>
                </a:lnTo>
                <a:lnTo>
                  <a:pt x="198654" y="179706"/>
                </a:lnTo>
                <a:lnTo>
                  <a:pt x="192052" y="223513"/>
                </a:lnTo>
                <a:lnTo>
                  <a:pt x="170549" y="269794"/>
                </a:lnTo>
                <a:lnTo>
                  <a:pt x="137865" y="297643"/>
                </a:lnTo>
                <a:lnTo>
                  <a:pt x="98158" y="306971"/>
                </a:lnTo>
                <a:lnTo>
                  <a:pt x="84496" y="305966"/>
                </a:lnTo>
                <a:lnTo>
                  <a:pt x="47688" y="290880"/>
                </a:lnTo>
                <a:lnTo>
                  <a:pt x="19543" y="257857"/>
                </a:lnTo>
                <a:lnTo>
                  <a:pt x="3154" y="204628"/>
                </a:lnTo>
                <a:lnTo>
                  <a:pt x="0" y="153593"/>
                </a:lnTo>
                <a:lnTo>
                  <a:pt x="776" y="126323"/>
                </a:lnTo>
                <a:lnTo>
                  <a:pt x="6986" y="81618"/>
                </a:lnTo>
                <a:lnTo>
                  <a:pt x="27395" y="36415"/>
                </a:lnTo>
                <a:lnTo>
                  <a:pt x="59146" y="9167"/>
                </a:lnTo>
                <a:lnTo>
                  <a:pt x="98158" y="0"/>
                </a:lnTo>
                <a:close/>
              </a:path>
            </a:pathLst>
          </a:custGeom>
          <a:ln w="9144">
            <a:solidFill>
              <a:srgbClr val="5D9224"/>
            </a:solidFill>
          </a:ln>
        </p:spPr>
        <p:txBody>
          <a:bodyPr wrap="square" lIns="0" tIns="0" rIns="0" bIns="0" rtlCol="0"/>
          <a:lstStyle/>
          <a:p>
            <a:endParaRPr/>
          </a:p>
        </p:txBody>
      </p:sp>
      <p:sp>
        <p:nvSpPr>
          <p:cNvPr id="13" name="object 13"/>
          <p:cNvSpPr/>
          <p:nvPr/>
        </p:nvSpPr>
        <p:spPr>
          <a:xfrm>
            <a:off x="6371757" y="5641442"/>
            <a:ext cx="200025" cy="307340"/>
          </a:xfrm>
          <a:custGeom>
            <a:avLst/>
            <a:gdLst/>
            <a:ahLst/>
            <a:cxnLst/>
            <a:rect l="l" t="t" r="r" b="b"/>
            <a:pathLst>
              <a:path w="200025" h="307339">
                <a:moveTo>
                  <a:pt x="98158" y="0"/>
                </a:moveTo>
                <a:lnTo>
                  <a:pt x="137757" y="9226"/>
                </a:lnTo>
                <a:lnTo>
                  <a:pt x="170253" y="36887"/>
                </a:lnTo>
                <a:lnTo>
                  <a:pt x="191935" y="83365"/>
                </a:lnTo>
                <a:lnTo>
                  <a:pt x="198640" y="127376"/>
                </a:lnTo>
                <a:lnTo>
                  <a:pt x="199478" y="153593"/>
                </a:lnTo>
                <a:lnTo>
                  <a:pt x="198654" y="179706"/>
                </a:lnTo>
                <a:lnTo>
                  <a:pt x="192052" y="223513"/>
                </a:lnTo>
                <a:lnTo>
                  <a:pt x="170554" y="269794"/>
                </a:lnTo>
                <a:lnTo>
                  <a:pt x="137865" y="297643"/>
                </a:lnTo>
                <a:lnTo>
                  <a:pt x="98158" y="306971"/>
                </a:lnTo>
                <a:lnTo>
                  <a:pt x="84496" y="305966"/>
                </a:lnTo>
                <a:lnTo>
                  <a:pt x="47688" y="290880"/>
                </a:lnTo>
                <a:lnTo>
                  <a:pt x="19543" y="257857"/>
                </a:lnTo>
                <a:lnTo>
                  <a:pt x="3154" y="204628"/>
                </a:lnTo>
                <a:lnTo>
                  <a:pt x="0" y="153593"/>
                </a:lnTo>
                <a:lnTo>
                  <a:pt x="776" y="126323"/>
                </a:lnTo>
                <a:lnTo>
                  <a:pt x="6986" y="81618"/>
                </a:lnTo>
                <a:lnTo>
                  <a:pt x="27395" y="36415"/>
                </a:lnTo>
                <a:lnTo>
                  <a:pt x="59146" y="9167"/>
                </a:lnTo>
                <a:lnTo>
                  <a:pt x="98158" y="0"/>
                </a:lnTo>
                <a:close/>
              </a:path>
            </a:pathLst>
          </a:custGeom>
          <a:ln w="9144">
            <a:solidFill>
              <a:srgbClr val="5D9224"/>
            </a:solidFill>
          </a:ln>
        </p:spPr>
        <p:txBody>
          <a:bodyPr wrap="square" lIns="0" tIns="0" rIns="0" bIns="0" rtlCol="0"/>
          <a:lstStyle/>
          <a:p>
            <a:endParaRPr/>
          </a:p>
        </p:txBody>
      </p:sp>
      <p:sp>
        <p:nvSpPr>
          <p:cNvPr id="14" name="object 14"/>
          <p:cNvSpPr/>
          <p:nvPr/>
        </p:nvSpPr>
        <p:spPr>
          <a:xfrm>
            <a:off x="6147005" y="5641442"/>
            <a:ext cx="198120" cy="307340"/>
          </a:xfrm>
          <a:custGeom>
            <a:avLst/>
            <a:gdLst/>
            <a:ahLst/>
            <a:cxnLst/>
            <a:rect l="l" t="t" r="r" b="b"/>
            <a:pathLst>
              <a:path w="198120" h="307339">
                <a:moveTo>
                  <a:pt x="100533" y="0"/>
                </a:moveTo>
                <a:lnTo>
                  <a:pt x="142849" y="10541"/>
                </a:lnTo>
                <a:lnTo>
                  <a:pt x="173355" y="39141"/>
                </a:lnTo>
                <a:lnTo>
                  <a:pt x="184378" y="77101"/>
                </a:lnTo>
                <a:lnTo>
                  <a:pt x="183726" y="86762"/>
                </a:lnTo>
                <a:lnTo>
                  <a:pt x="160910" y="126917"/>
                </a:lnTo>
                <a:lnTo>
                  <a:pt x="142659" y="139280"/>
                </a:lnTo>
                <a:lnTo>
                  <a:pt x="156411" y="146893"/>
                </a:lnTo>
                <a:lnTo>
                  <a:pt x="185077" y="172859"/>
                </a:lnTo>
                <a:lnTo>
                  <a:pt x="197891" y="215773"/>
                </a:lnTo>
                <a:lnTo>
                  <a:pt x="196512" y="232165"/>
                </a:lnTo>
                <a:lnTo>
                  <a:pt x="175831" y="275386"/>
                </a:lnTo>
                <a:lnTo>
                  <a:pt x="143002" y="299075"/>
                </a:lnTo>
                <a:lnTo>
                  <a:pt x="98552" y="306971"/>
                </a:lnTo>
                <a:lnTo>
                  <a:pt x="75775" y="305240"/>
                </a:lnTo>
                <a:lnTo>
                  <a:pt x="39014" y="291385"/>
                </a:lnTo>
                <a:lnTo>
                  <a:pt x="6257" y="250124"/>
                </a:lnTo>
                <a:lnTo>
                  <a:pt x="0" y="218160"/>
                </a:lnTo>
                <a:lnTo>
                  <a:pt x="819" y="206244"/>
                </a:lnTo>
                <a:lnTo>
                  <a:pt x="20759" y="164637"/>
                </a:lnTo>
                <a:lnTo>
                  <a:pt x="56819" y="139280"/>
                </a:lnTo>
                <a:lnTo>
                  <a:pt x="46763" y="133382"/>
                </a:lnTo>
                <a:lnTo>
                  <a:pt x="19944" y="103274"/>
                </a:lnTo>
                <a:lnTo>
                  <a:pt x="13906" y="76301"/>
                </a:lnTo>
                <a:lnTo>
                  <a:pt x="14620" y="66822"/>
                </a:lnTo>
                <a:lnTo>
                  <a:pt x="31589" y="30441"/>
                </a:lnTo>
                <a:lnTo>
                  <a:pt x="67211" y="5872"/>
                </a:lnTo>
                <a:lnTo>
                  <a:pt x="89014" y="652"/>
                </a:lnTo>
                <a:lnTo>
                  <a:pt x="100533" y="0"/>
                </a:lnTo>
                <a:close/>
              </a:path>
            </a:pathLst>
          </a:custGeom>
          <a:ln w="9144">
            <a:solidFill>
              <a:srgbClr val="5D9224"/>
            </a:solidFill>
          </a:ln>
        </p:spPr>
        <p:txBody>
          <a:bodyPr wrap="square" lIns="0" tIns="0" rIns="0" bIns="0" rtlCol="0"/>
          <a:lstStyle/>
          <a:p>
            <a:endParaRPr/>
          </a:p>
        </p:txBody>
      </p:sp>
      <p:sp>
        <p:nvSpPr>
          <p:cNvPr id="15" name="object 15"/>
          <p:cNvSpPr/>
          <p:nvPr/>
        </p:nvSpPr>
        <p:spPr>
          <a:xfrm>
            <a:off x="6810756" y="6028956"/>
            <a:ext cx="134111" cy="48755"/>
          </a:xfrm>
          <a:prstGeom prst="rect">
            <a:avLst/>
          </a:prstGeom>
          <a:blipFill>
            <a:blip r:embed="rId8" cstate="print"/>
            <a:stretch>
              <a:fillRect/>
            </a:stretch>
          </a:blipFill>
        </p:spPr>
        <p:txBody>
          <a:bodyPr wrap="square" lIns="0" tIns="0" rIns="0" bIns="0" rtlCol="0"/>
          <a:lstStyle/>
          <a:p>
            <a:endParaRPr/>
          </a:p>
        </p:txBody>
      </p:sp>
      <p:sp>
        <p:nvSpPr>
          <p:cNvPr id="16" name="object 16"/>
          <p:cNvSpPr/>
          <p:nvPr/>
        </p:nvSpPr>
        <p:spPr>
          <a:xfrm>
            <a:off x="6822871" y="5819076"/>
            <a:ext cx="109270" cy="24236"/>
          </a:xfrm>
          <a:prstGeom prst="rect">
            <a:avLst/>
          </a:prstGeom>
          <a:blipFill>
            <a:blip r:embed="rId9" cstate="print"/>
            <a:stretch>
              <a:fillRect/>
            </a:stretch>
          </a:blipFill>
        </p:spPr>
        <p:txBody>
          <a:bodyPr wrap="square" lIns="0" tIns="0" rIns="0" bIns="0" rtlCol="0"/>
          <a:lstStyle/>
          <a:p>
            <a:endParaRPr/>
          </a:p>
        </p:txBody>
      </p:sp>
      <p:sp>
        <p:nvSpPr>
          <p:cNvPr id="17" name="object 17"/>
          <p:cNvSpPr/>
          <p:nvPr/>
        </p:nvSpPr>
        <p:spPr>
          <a:xfrm>
            <a:off x="6822871" y="5819076"/>
            <a:ext cx="109855" cy="24765"/>
          </a:xfrm>
          <a:custGeom>
            <a:avLst/>
            <a:gdLst/>
            <a:ahLst/>
            <a:cxnLst/>
            <a:rect l="l" t="t" r="r" b="b"/>
            <a:pathLst>
              <a:path w="109854" h="24764">
                <a:moveTo>
                  <a:pt x="0" y="0"/>
                </a:moveTo>
                <a:lnTo>
                  <a:pt x="109270" y="0"/>
                </a:lnTo>
                <a:lnTo>
                  <a:pt x="109270" y="24244"/>
                </a:lnTo>
                <a:lnTo>
                  <a:pt x="0" y="24244"/>
                </a:lnTo>
                <a:lnTo>
                  <a:pt x="0" y="0"/>
                </a:lnTo>
                <a:close/>
              </a:path>
            </a:pathLst>
          </a:custGeom>
          <a:ln w="9144">
            <a:solidFill>
              <a:srgbClr val="5D9224"/>
            </a:solidFill>
          </a:ln>
        </p:spPr>
        <p:txBody>
          <a:bodyPr wrap="square" lIns="0" tIns="0" rIns="0" bIns="0" rtlCol="0"/>
          <a:lstStyle/>
          <a:p>
            <a:endParaRPr/>
          </a:p>
        </p:txBody>
      </p:sp>
      <p:sp>
        <p:nvSpPr>
          <p:cNvPr id="18" name="object 18"/>
          <p:cNvSpPr/>
          <p:nvPr/>
        </p:nvSpPr>
        <p:spPr>
          <a:xfrm>
            <a:off x="6944868" y="5934455"/>
            <a:ext cx="675131" cy="320039"/>
          </a:xfrm>
          <a:prstGeom prst="rect">
            <a:avLst/>
          </a:prstGeom>
          <a:blipFill>
            <a:blip r:embed="rId10" cstate="print"/>
            <a:stretch>
              <a:fillRect/>
            </a:stretch>
          </a:blipFill>
        </p:spPr>
        <p:txBody>
          <a:bodyPr wrap="square" lIns="0" tIns="0" rIns="0" bIns="0" rtlCol="0"/>
          <a:lstStyle/>
          <a:p>
            <a:endParaRPr/>
          </a:p>
        </p:txBody>
      </p:sp>
      <p:sp>
        <p:nvSpPr>
          <p:cNvPr id="19" name="object 19"/>
          <p:cNvSpPr/>
          <p:nvPr/>
        </p:nvSpPr>
        <p:spPr>
          <a:xfrm>
            <a:off x="6957707" y="5641449"/>
            <a:ext cx="649592" cy="306969"/>
          </a:xfrm>
          <a:prstGeom prst="rect">
            <a:avLst/>
          </a:prstGeom>
          <a:blipFill>
            <a:blip r:embed="rId11" cstate="print"/>
            <a:stretch>
              <a:fillRect/>
            </a:stretch>
          </a:blipFill>
        </p:spPr>
        <p:txBody>
          <a:bodyPr wrap="square" lIns="0" tIns="0" rIns="0" bIns="0" rtlCol="0"/>
          <a:lstStyle/>
          <a:p>
            <a:endParaRPr/>
          </a:p>
        </p:txBody>
      </p:sp>
      <p:sp>
        <p:nvSpPr>
          <p:cNvPr id="20" name="object 20"/>
          <p:cNvSpPr/>
          <p:nvPr/>
        </p:nvSpPr>
        <p:spPr>
          <a:xfrm>
            <a:off x="7187629" y="5648800"/>
            <a:ext cx="191135" cy="299720"/>
          </a:xfrm>
          <a:custGeom>
            <a:avLst/>
            <a:gdLst/>
            <a:ahLst/>
            <a:cxnLst/>
            <a:rect l="l" t="t" r="r" b="b"/>
            <a:pathLst>
              <a:path w="191134" h="299720">
                <a:moveTo>
                  <a:pt x="57023" y="0"/>
                </a:moveTo>
                <a:lnTo>
                  <a:pt x="183591" y="0"/>
                </a:lnTo>
                <a:lnTo>
                  <a:pt x="183591" y="27813"/>
                </a:lnTo>
                <a:lnTo>
                  <a:pt x="79730" y="27813"/>
                </a:lnTo>
                <a:lnTo>
                  <a:pt x="65100" y="107518"/>
                </a:lnTo>
                <a:lnTo>
                  <a:pt x="74391" y="105069"/>
                </a:lnTo>
                <a:lnTo>
                  <a:pt x="83213" y="103324"/>
                </a:lnTo>
                <a:lnTo>
                  <a:pt x="91564" y="102278"/>
                </a:lnTo>
                <a:lnTo>
                  <a:pt x="99441" y="101930"/>
                </a:lnTo>
                <a:lnTo>
                  <a:pt x="118512" y="103599"/>
                </a:lnTo>
                <a:lnTo>
                  <a:pt x="165239" y="128651"/>
                </a:lnTo>
                <a:lnTo>
                  <a:pt x="189515" y="177169"/>
                </a:lnTo>
                <a:lnTo>
                  <a:pt x="191135" y="197091"/>
                </a:lnTo>
                <a:lnTo>
                  <a:pt x="190303" y="211202"/>
                </a:lnTo>
                <a:lnTo>
                  <a:pt x="177825" y="249948"/>
                </a:lnTo>
                <a:lnTo>
                  <a:pt x="152547" y="279693"/>
                </a:lnTo>
                <a:lnTo>
                  <a:pt x="117247" y="296416"/>
                </a:lnTo>
                <a:lnTo>
                  <a:pt x="89204" y="299618"/>
                </a:lnTo>
                <a:lnTo>
                  <a:pt x="72124" y="298258"/>
                </a:lnTo>
                <a:lnTo>
                  <a:pt x="29210" y="277863"/>
                </a:lnTo>
                <a:lnTo>
                  <a:pt x="3612" y="238019"/>
                </a:lnTo>
                <a:lnTo>
                  <a:pt x="0" y="221538"/>
                </a:lnTo>
                <a:lnTo>
                  <a:pt x="29997" y="221538"/>
                </a:lnTo>
                <a:lnTo>
                  <a:pt x="31983" y="229582"/>
                </a:lnTo>
                <a:lnTo>
                  <a:pt x="34550" y="236834"/>
                </a:lnTo>
                <a:lnTo>
                  <a:pt x="62890" y="265938"/>
                </a:lnTo>
                <a:lnTo>
                  <a:pt x="90995" y="272402"/>
                </a:lnTo>
                <a:lnTo>
                  <a:pt x="104889" y="271037"/>
                </a:lnTo>
                <a:lnTo>
                  <a:pt x="140474" y="250571"/>
                </a:lnTo>
                <a:lnTo>
                  <a:pt x="159844" y="211696"/>
                </a:lnTo>
                <a:lnTo>
                  <a:pt x="161137" y="196011"/>
                </a:lnTo>
                <a:lnTo>
                  <a:pt x="159970" y="181924"/>
                </a:lnTo>
                <a:lnTo>
                  <a:pt x="142455" y="147993"/>
                </a:lnTo>
                <a:lnTo>
                  <a:pt x="107401" y="130694"/>
                </a:lnTo>
                <a:lnTo>
                  <a:pt x="92583" y="129540"/>
                </a:lnTo>
                <a:lnTo>
                  <a:pt x="78991" y="130521"/>
                </a:lnTo>
                <a:lnTo>
                  <a:pt x="64028" y="133464"/>
                </a:lnTo>
                <a:lnTo>
                  <a:pt x="47697" y="138369"/>
                </a:lnTo>
                <a:lnTo>
                  <a:pt x="29997" y="145237"/>
                </a:lnTo>
                <a:lnTo>
                  <a:pt x="57023" y="0"/>
                </a:lnTo>
                <a:close/>
              </a:path>
            </a:pathLst>
          </a:custGeom>
          <a:ln w="9144">
            <a:solidFill>
              <a:srgbClr val="5D9224"/>
            </a:solidFill>
          </a:ln>
        </p:spPr>
        <p:txBody>
          <a:bodyPr wrap="square" lIns="0" tIns="0" rIns="0" bIns="0" rtlCol="0"/>
          <a:lstStyle/>
          <a:p>
            <a:endParaRPr/>
          </a:p>
        </p:txBody>
      </p:sp>
      <p:sp>
        <p:nvSpPr>
          <p:cNvPr id="21" name="object 21"/>
          <p:cNvSpPr/>
          <p:nvPr/>
        </p:nvSpPr>
        <p:spPr>
          <a:xfrm>
            <a:off x="7408812" y="5641446"/>
            <a:ext cx="198755" cy="299720"/>
          </a:xfrm>
          <a:custGeom>
            <a:avLst/>
            <a:gdLst/>
            <a:ahLst/>
            <a:cxnLst/>
            <a:rect l="l" t="t" r="r" b="b"/>
            <a:pathLst>
              <a:path w="198754" h="299720">
                <a:moveTo>
                  <a:pt x="104305" y="0"/>
                </a:moveTo>
                <a:lnTo>
                  <a:pt x="156145" y="14648"/>
                </a:lnTo>
                <a:lnTo>
                  <a:pt x="188275" y="54411"/>
                </a:lnTo>
                <a:lnTo>
                  <a:pt x="194513" y="87464"/>
                </a:lnTo>
                <a:lnTo>
                  <a:pt x="193770" y="99692"/>
                </a:lnTo>
                <a:lnTo>
                  <a:pt x="175282" y="145921"/>
                </a:lnTo>
                <a:lnTo>
                  <a:pt x="136448" y="193014"/>
                </a:lnTo>
                <a:lnTo>
                  <a:pt x="63652" y="271411"/>
                </a:lnTo>
                <a:lnTo>
                  <a:pt x="198488" y="271411"/>
                </a:lnTo>
                <a:lnTo>
                  <a:pt x="198488" y="299618"/>
                </a:lnTo>
                <a:lnTo>
                  <a:pt x="0" y="299618"/>
                </a:lnTo>
                <a:lnTo>
                  <a:pt x="111658" y="178943"/>
                </a:lnTo>
                <a:lnTo>
                  <a:pt x="127165" y="161924"/>
                </a:lnTo>
                <a:lnTo>
                  <a:pt x="155867" y="124955"/>
                </a:lnTo>
                <a:lnTo>
                  <a:pt x="166103" y="87871"/>
                </a:lnTo>
                <a:lnTo>
                  <a:pt x="164953" y="75972"/>
                </a:lnTo>
                <a:lnTo>
                  <a:pt x="138020" y="37630"/>
                </a:lnTo>
                <a:lnTo>
                  <a:pt x="102717" y="27622"/>
                </a:lnTo>
                <a:lnTo>
                  <a:pt x="89304" y="28789"/>
                </a:lnTo>
                <a:lnTo>
                  <a:pt x="47834" y="56576"/>
                </a:lnTo>
                <a:lnTo>
                  <a:pt x="34963" y="98742"/>
                </a:lnTo>
                <a:lnTo>
                  <a:pt x="6946" y="98742"/>
                </a:lnTo>
                <a:lnTo>
                  <a:pt x="14776" y="59385"/>
                </a:lnTo>
                <a:lnTo>
                  <a:pt x="50535" y="15618"/>
                </a:lnTo>
                <a:lnTo>
                  <a:pt x="84754" y="1735"/>
                </a:lnTo>
                <a:lnTo>
                  <a:pt x="104305" y="0"/>
                </a:lnTo>
                <a:close/>
              </a:path>
            </a:pathLst>
          </a:custGeom>
          <a:ln w="9144">
            <a:solidFill>
              <a:srgbClr val="5D9224"/>
            </a:solidFill>
          </a:ln>
        </p:spPr>
        <p:txBody>
          <a:bodyPr wrap="square" lIns="0" tIns="0" rIns="0" bIns="0" rtlCol="0"/>
          <a:lstStyle/>
          <a:p>
            <a:endParaRPr/>
          </a:p>
        </p:txBody>
      </p:sp>
      <p:sp>
        <p:nvSpPr>
          <p:cNvPr id="22" name="object 22"/>
          <p:cNvSpPr/>
          <p:nvPr/>
        </p:nvSpPr>
        <p:spPr>
          <a:xfrm>
            <a:off x="6957708" y="5641446"/>
            <a:ext cx="198755" cy="299720"/>
          </a:xfrm>
          <a:custGeom>
            <a:avLst/>
            <a:gdLst/>
            <a:ahLst/>
            <a:cxnLst/>
            <a:rect l="l" t="t" r="r" b="b"/>
            <a:pathLst>
              <a:path w="198754" h="299720">
                <a:moveTo>
                  <a:pt x="104305" y="0"/>
                </a:moveTo>
                <a:lnTo>
                  <a:pt x="156145" y="14648"/>
                </a:lnTo>
                <a:lnTo>
                  <a:pt x="188275" y="54411"/>
                </a:lnTo>
                <a:lnTo>
                  <a:pt x="194513" y="87464"/>
                </a:lnTo>
                <a:lnTo>
                  <a:pt x="193770" y="99692"/>
                </a:lnTo>
                <a:lnTo>
                  <a:pt x="175282" y="145921"/>
                </a:lnTo>
                <a:lnTo>
                  <a:pt x="136448" y="193014"/>
                </a:lnTo>
                <a:lnTo>
                  <a:pt x="63652" y="271411"/>
                </a:lnTo>
                <a:lnTo>
                  <a:pt x="198488" y="271411"/>
                </a:lnTo>
                <a:lnTo>
                  <a:pt x="198488" y="299618"/>
                </a:lnTo>
                <a:lnTo>
                  <a:pt x="0" y="299618"/>
                </a:lnTo>
                <a:lnTo>
                  <a:pt x="111658" y="178943"/>
                </a:lnTo>
                <a:lnTo>
                  <a:pt x="127165" y="161924"/>
                </a:lnTo>
                <a:lnTo>
                  <a:pt x="155867" y="124955"/>
                </a:lnTo>
                <a:lnTo>
                  <a:pt x="166103" y="87871"/>
                </a:lnTo>
                <a:lnTo>
                  <a:pt x="164953" y="75972"/>
                </a:lnTo>
                <a:lnTo>
                  <a:pt x="138020" y="37630"/>
                </a:lnTo>
                <a:lnTo>
                  <a:pt x="102717" y="27622"/>
                </a:lnTo>
                <a:lnTo>
                  <a:pt x="89298" y="28789"/>
                </a:lnTo>
                <a:lnTo>
                  <a:pt x="47834" y="56576"/>
                </a:lnTo>
                <a:lnTo>
                  <a:pt x="34963" y="98742"/>
                </a:lnTo>
                <a:lnTo>
                  <a:pt x="6946" y="98742"/>
                </a:lnTo>
                <a:lnTo>
                  <a:pt x="14776" y="59385"/>
                </a:lnTo>
                <a:lnTo>
                  <a:pt x="50535" y="15618"/>
                </a:lnTo>
                <a:lnTo>
                  <a:pt x="84754" y="1735"/>
                </a:lnTo>
                <a:lnTo>
                  <a:pt x="104305" y="0"/>
                </a:lnTo>
                <a:close/>
              </a:path>
            </a:pathLst>
          </a:custGeom>
          <a:ln w="9144">
            <a:solidFill>
              <a:srgbClr val="5D9224"/>
            </a:solidFill>
          </a:ln>
        </p:spPr>
        <p:txBody>
          <a:bodyPr wrap="square" lIns="0" tIns="0" rIns="0" bIns="0" rtlCol="0"/>
          <a:lstStyle/>
          <a:p>
            <a:endParaRPr/>
          </a:p>
        </p:txBody>
      </p:sp>
      <p:sp>
        <p:nvSpPr>
          <p:cNvPr id="23" name="object 23"/>
          <p:cNvSpPr/>
          <p:nvPr/>
        </p:nvSpPr>
        <p:spPr>
          <a:xfrm>
            <a:off x="7623047" y="6028956"/>
            <a:ext cx="134111" cy="48755"/>
          </a:xfrm>
          <a:prstGeom prst="rect">
            <a:avLst/>
          </a:prstGeom>
          <a:blipFill>
            <a:blip r:embed="rId8" cstate="print"/>
            <a:stretch>
              <a:fillRect/>
            </a:stretch>
          </a:blipFill>
        </p:spPr>
        <p:txBody>
          <a:bodyPr wrap="square" lIns="0" tIns="0" rIns="0" bIns="0" rtlCol="0"/>
          <a:lstStyle/>
          <a:p>
            <a:endParaRPr/>
          </a:p>
        </p:txBody>
      </p:sp>
      <p:sp>
        <p:nvSpPr>
          <p:cNvPr id="24" name="object 24"/>
          <p:cNvSpPr/>
          <p:nvPr/>
        </p:nvSpPr>
        <p:spPr>
          <a:xfrm>
            <a:off x="7635163" y="5819076"/>
            <a:ext cx="109270" cy="24236"/>
          </a:xfrm>
          <a:prstGeom prst="rect">
            <a:avLst/>
          </a:prstGeom>
          <a:blipFill>
            <a:blip r:embed="rId9" cstate="print"/>
            <a:stretch>
              <a:fillRect/>
            </a:stretch>
          </a:blipFill>
        </p:spPr>
        <p:txBody>
          <a:bodyPr wrap="square" lIns="0" tIns="0" rIns="0" bIns="0" rtlCol="0"/>
          <a:lstStyle/>
          <a:p>
            <a:endParaRPr/>
          </a:p>
        </p:txBody>
      </p:sp>
      <p:sp>
        <p:nvSpPr>
          <p:cNvPr id="25" name="object 25"/>
          <p:cNvSpPr/>
          <p:nvPr/>
        </p:nvSpPr>
        <p:spPr>
          <a:xfrm>
            <a:off x="7635163" y="5819076"/>
            <a:ext cx="109855" cy="24765"/>
          </a:xfrm>
          <a:custGeom>
            <a:avLst/>
            <a:gdLst/>
            <a:ahLst/>
            <a:cxnLst/>
            <a:rect l="l" t="t" r="r" b="b"/>
            <a:pathLst>
              <a:path w="109854" h="24764">
                <a:moveTo>
                  <a:pt x="0" y="0"/>
                </a:moveTo>
                <a:lnTo>
                  <a:pt x="109270" y="0"/>
                </a:lnTo>
                <a:lnTo>
                  <a:pt x="109270" y="24244"/>
                </a:lnTo>
                <a:lnTo>
                  <a:pt x="0" y="24244"/>
                </a:lnTo>
                <a:lnTo>
                  <a:pt x="0" y="0"/>
                </a:lnTo>
                <a:close/>
              </a:path>
            </a:pathLst>
          </a:custGeom>
          <a:ln w="9144">
            <a:solidFill>
              <a:srgbClr val="5D9224"/>
            </a:solidFill>
          </a:ln>
        </p:spPr>
        <p:txBody>
          <a:bodyPr wrap="square" lIns="0" tIns="0" rIns="0" bIns="0" rtlCol="0"/>
          <a:lstStyle/>
          <a:p>
            <a:endParaRPr/>
          </a:p>
        </p:txBody>
      </p:sp>
      <p:sp>
        <p:nvSpPr>
          <p:cNvPr id="26" name="object 26"/>
          <p:cNvSpPr/>
          <p:nvPr/>
        </p:nvSpPr>
        <p:spPr>
          <a:xfrm>
            <a:off x="7760207" y="5934455"/>
            <a:ext cx="897635" cy="320039"/>
          </a:xfrm>
          <a:prstGeom prst="rect">
            <a:avLst/>
          </a:prstGeom>
          <a:blipFill>
            <a:blip r:embed="rId12" cstate="print"/>
            <a:stretch>
              <a:fillRect/>
            </a:stretch>
          </a:blipFill>
        </p:spPr>
        <p:txBody>
          <a:bodyPr wrap="square" lIns="0" tIns="0" rIns="0" bIns="0" rtlCol="0"/>
          <a:lstStyle/>
          <a:p>
            <a:endParaRPr/>
          </a:p>
        </p:txBody>
      </p:sp>
      <p:sp>
        <p:nvSpPr>
          <p:cNvPr id="27" name="object 27"/>
          <p:cNvSpPr/>
          <p:nvPr/>
        </p:nvSpPr>
        <p:spPr>
          <a:xfrm>
            <a:off x="7772183" y="5641449"/>
            <a:ext cx="873950" cy="306969"/>
          </a:xfrm>
          <a:prstGeom prst="rect">
            <a:avLst/>
          </a:prstGeom>
          <a:blipFill>
            <a:blip r:embed="rId13" cstate="print"/>
            <a:stretch>
              <a:fillRect/>
            </a:stretch>
          </a:blipFill>
        </p:spPr>
        <p:txBody>
          <a:bodyPr wrap="square" lIns="0" tIns="0" rIns="0" bIns="0" rtlCol="0"/>
          <a:lstStyle/>
          <a:p>
            <a:endParaRPr/>
          </a:p>
        </p:txBody>
      </p:sp>
      <p:sp>
        <p:nvSpPr>
          <p:cNvPr id="28" name="object 28"/>
          <p:cNvSpPr/>
          <p:nvPr/>
        </p:nvSpPr>
        <p:spPr>
          <a:xfrm>
            <a:off x="8477646" y="5795430"/>
            <a:ext cx="139700" cy="125730"/>
          </a:xfrm>
          <a:custGeom>
            <a:avLst/>
            <a:gdLst/>
            <a:ahLst/>
            <a:cxnLst/>
            <a:rect l="l" t="t" r="r" b="b"/>
            <a:pathLst>
              <a:path w="139700" h="125729">
                <a:moveTo>
                  <a:pt x="71031" y="0"/>
                </a:moveTo>
                <a:lnTo>
                  <a:pt x="31261" y="11010"/>
                </a:lnTo>
                <a:lnTo>
                  <a:pt x="5111" y="40752"/>
                </a:lnTo>
                <a:lnTo>
                  <a:pt x="0" y="65163"/>
                </a:lnTo>
                <a:lnTo>
                  <a:pt x="545" y="73100"/>
                </a:lnTo>
                <a:lnTo>
                  <a:pt x="19197" y="108235"/>
                </a:lnTo>
                <a:lnTo>
                  <a:pt x="59437" y="124889"/>
                </a:lnTo>
                <a:lnTo>
                  <a:pt x="69443" y="125374"/>
                </a:lnTo>
                <a:lnTo>
                  <a:pt x="84597" y="124193"/>
                </a:lnTo>
                <a:lnTo>
                  <a:pt x="120230" y="106489"/>
                </a:lnTo>
                <a:lnTo>
                  <a:pt x="139077" y="62382"/>
                </a:lnTo>
                <a:lnTo>
                  <a:pt x="137832" y="50509"/>
                </a:lnTo>
                <a:lnTo>
                  <a:pt x="108659" y="10672"/>
                </a:lnTo>
                <a:lnTo>
                  <a:pt x="71031" y="0"/>
                </a:lnTo>
                <a:close/>
              </a:path>
            </a:pathLst>
          </a:custGeom>
          <a:ln w="9144">
            <a:solidFill>
              <a:srgbClr val="5D9224"/>
            </a:solidFill>
          </a:ln>
        </p:spPr>
        <p:txBody>
          <a:bodyPr wrap="square" lIns="0" tIns="0" rIns="0" bIns="0" rtlCol="0"/>
          <a:lstStyle/>
          <a:p>
            <a:endParaRPr/>
          </a:p>
        </p:txBody>
      </p:sp>
      <p:sp>
        <p:nvSpPr>
          <p:cNvPr id="29" name="object 29"/>
          <p:cNvSpPr/>
          <p:nvPr/>
        </p:nvSpPr>
        <p:spPr>
          <a:xfrm>
            <a:off x="8252894" y="5665484"/>
            <a:ext cx="132130" cy="131940"/>
          </a:xfrm>
          <a:prstGeom prst="rect">
            <a:avLst/>
          </a:prstGeom>
          <a:blipFill>
            <a:blip r:embed="rId14" cstate="print"/>
            <a:stretch>
              <a:fillRect/>
            </a:stretch>
          </a:blipFill>
        </p:spPr>
        <p:txBody>
          <a:bodyPr wrap="square" lIns="0" tIns="0" rIns="0" bIns="0" rtlCol="0"/>
          <a:lstStyle/>
          <a:p>
            <a:endParaRPr/>
          </a:p>
        </p:txBody>
      </p:sp>
      <p:sp>
        <p:nvSpPr>
          <p:cNvPr id="30" name="object 30"/>
          <p:cNvSpPr/>
          <p:nvPr/>
        </p:nvSpPr>
        <p:spPr>
          <a:xfrm>
            <a:off x="8027342" y="5665484"/>
            <a:ext cx="132130" cy="131940"/>
          </a:xfrm>
          <a:prstGeom prst="rect">
            <a:avLst/>
          </a:prstGeom>
          <a:blipFill>
            <a:blip r:embed="rId15" cstate="print"/>
            <a:stretch>
              <a:fillRect/>
            </a:stretch>
          </a:blipFill>
        </p:spPr>
        <p:txBody>
          <a:bodyPr wrap="square" lIns="0" tIns="0" rIns="0" bIns="0" rtlCol="0"/>
          <a:lstStyle/>
          <a:p>
            <a:endParaRPr/>
          </a:p>
        </p:txBody>
      </p:sp>
      <p:sp>
        <p:nvSpPr>
          <p:cNvPr id="31" name="object 31"/>
          <p:cNvSpPr/>
          <p:nvPr/>
        </p:nvSpPr>
        <p:spPr>
          <a:xfrm>
            <a:off x="8491553" y="5669865"/>
            <a:ext cx="111760" cy="99695"/>
          </a:xfrm>
          <a:custGeom>
            <a:avLst/>
            <a:gdLst/>
            <a:ahLst/>
            <a:cxnLst/>
            <a:rect l="l" t="t" r="r" b="b"/>
            <a:pathLst>
              <a:path w="111759" h="99695">
                <a:moveTo>
                  <a:pt x="55740" y="0"/>
                </a:moveTo>
                <a:lnTo>
                  <a:pt x="15824" y="14198"/>
                </a:lnTo>
                <a:lnTo>
                  <a:pt x="0" y="48082"/>
                </a:lnTo>
                <a:lnTo>
                  <a:pt x="1064" y="57586"/>
                </a:lnTo>
                <a:lnTo>
                  <a:pt x="25885" y="90258"/>
                </a:lnTo>
                <a:lnTo>
                  <a:pt x="56730" y="99136"/>
                </a:lnTo>
                <a:lnTo>
                  <a:pt x="63898" y="98690"/>
                </a:lnTo>
                <a:lnTo>
                  <a:pt x="100415" y="78296"/>
                </a:lnTo>
                <a:lnTo>
                  <a:pt x="111671" y="47485"/>
                </a:lnTo>
                <a:lnTo>
                  <a:pt x="110775" y="38812"/>
                </a:lnTo>
                <a:lnTo>
                  <a:pt x="79770" y="3724"/>
                </a:lnTo>
                <a:lnTo>
                  <a:pt x="55740" y="0"/>
                </a:lnTo>
                <a:close/>
              </a:path>
            </a:pathLst>
          </a:custGeom>
          <a:ln w="9144">
            <a:solidFill>
              <a:srgbClr val="5D9224"/>
            </a:solidFill>
          </a:ln>
        </p:spPr>
        <p:txBody>
          <a:bodyPr wrap="square" lIns="0" tIns="0" rIns="0" bIns="0" rtlCol="0"/>
          <a:lstStyle/>
          <a:p>
            <a:endParaRPr/>
          </a:p>
        </p:txBody>
      </p:sp>
      <p:sp>
        <p:nvSpPr>
          <p:cNvPr id="32" name="object 32"/>
          <p:cNvSpPr/>
          <p:nvPr/>
        </p:nvSpPr>
        <p:spPr>
          <a:xfrm>
            <a:off x="8448245" y="5641442"/>
            <a:ext cx="198120" cy="307340"/>
          </a:xfrm>
          <a:custGeom>
            <a:avLst/>
            <a:gdLst/>
            <a:ahLst/>
            <a:cxnLst/>
            <a:rect l="l" t="t" r="r" b="b"/>
            <a:pathLst>
              <a:path w="198120" h="307339">
                <a:moveTo>
                  <a:pt x="100533" y="0"/>
                </a:moveTo>
                <a:lnTo>
                  <a:pt x="142849" y="10541"/>
                </a:lnTo>
                <a:lnTo>
                  <a:pt x="173355" y="39141"/>
                </a:lnTo>
                <a:lnTo>
                  <a:pt x="184378" y="77101"/>
                </a:lnTo>
                <a:lnTo>
                  <a:pt x="183726" y="86762"/>
                </a:lnTo>
                <a:lnTo>
                  <a:pt x="160910" y="126917"/>
                </a:lnTo>
                <a:lnTo>
                  <a:pt x="142659" y="139280"/>
                </a:lnTo>
                <a:lnTo>
                  <a:pt x="156411" y="146893"/>
                </a:lnTo>
                <a:lnTo>
                  <a:pt x="185077" y="172859"/>
                </a:lnTo>
                <a:lnTo>
                  <a:pt x="197891" y="215773"/>
                </a:lnTo>
                <a:lnTo>
                  <a:pt x="196512" y="232165"/>
                </a:lnTo>
                <a:lnTo>
                  <a:pt x="175831" y="275386"/>
                </a:lnTo>
                <a:lnTo>
                  <a:pt x="143002" y="299075"/>
                </a:lnTo>
                <a:lnTo>
                  <a:pt x="98552" y="306971"/>
                </a:lnTo>
                <a:lnTo>
                  <a:pt x="75775" y="305240"/>
                </a:lnTo>
                <a:lnTo>
                  <a:pt x="39014" y="291385"/>
                </a:lnTo>
                <a:lnTo>
                  <a:pt x="6257" y="250124"/>
                </a:lnTo>
                <a:lnTo>
                  <a:pt x="0" y="218160"/>
                </a:lnTo>
                <a:lnTo>
                  <a:pt x="819" y="206244"/>
                </a:lnTo>
                <a:lnTo>
                  <a:pt x="20759" y="164637"/>
                </a:lnTo>
                <a:lnTo>
                  <a:pt x="56819" y="139280"/>
                </a:lnTo>
                <a:lnTo>
                  <a:pt x="46763" y="133382"/>
                </a:lnTo>
                <a:lnTo>
                  <a:pt x="19944" y="103274"/>
                </a:lnTo>
                <a:lnTo>
                  <a:pt x="13906" y="76301"/>
                </a:lnTo>
                <a:lnTo>
                  <a:pt x="14620" y="66822"/>
                </a:lnTo>
                <a:lnTo>
                  <a:pt x="31591" y="30441"/>
                </a:lnTo>
                <a:lnTo>
                  <a:pt x="67211" y="5872"/>
                </a:lnTo>
                <a:lnTo>
                  <a:pt x="89014" y="652"/>
                </a:lnTo>
                <a:lnTo>
                  <a:pt x="100533" y="0"/>
                </a:lnTo>
                <a:close/>
              </a:path>
            </a:pathLst>
          </a:custGeom>
          <a:ln w="9144">
            <a:solidFill>
              <a:srgbClr val="5D9224"/>
            </a:solidFill>
          </a:ln>
        </p:spPr>
        <p:txBody>
          <a:bodyPr wrap="square" lIns="0" tIns="0" rIns="0" bIns="0" rtlCol="0"/>
          <a:lstStyle/>
          <a:p>
            <a:endParaRPr/>
          </a:p>
        </p:txBody>
      </p:sp>
      <p:sp>
        <p:nvSpPr>
          <p:cNvPr id="33" name="object 33"/>
          <p:cNvSpPr/>
          <p:nvPr/>
        </p:nvSpPr>
        <p:spPr>
          <a:xfrm>
            <a:off x="8228853" y="5641442"/>
            <a:ext cx="180340" cy="307340"/>
          </a:xfrm>
          <a:custGeom>
            <a:avLst/>
            <a:gdLst/>
            <a:ahLst/>
            <a:cxnLst/>
            <a:rect l="l" t="t" r="r" b="b"/>
            <a:pathLst>
              <a:path w="180340" h="307339">
                <a:moveTo>
                  <a:pt x="91198" y="0"/>
                </a:moveTo>
                <a:lnTo>
                  <a:pt x="136004" y="11734"/>
                </a:lnTo>
                <a:lnTo>
                  <a:pt x="168287" y="44513"/>
                </a:lnTo>
                <a:lnTo>
                  <a:pt x="180009" y="89420"/>
                </a:lnTo>
                <a:lnTo>
                  <a:pt x="179557" y="98564"/>
                </a:lnTo>
                <a:lnTo>
                  <a:pt x="168416" y="137656"/>
                </a:lnTo>
                <a:lnTo>
                  <a:pt x="146824" y="174853"/>
                </a:lnTo>
                <a:lnTo>
                  <a:pt x="58216" y="306971"/>
                </a:lnTo>
                <a:lnTo>
                  <a:pt x="34175" y="291477"/>
                </a:lnTo>
                <a:lnTo>
                  <a:pt x="113245" y="171805"/>
                </a:lnTo>
                <a:lnTo>
                  <a:pt x="105416" y="174091"/>
                </a:lnTo>
                <a:lnTo>
                  <a:pt x="97834" y="175726"/>
                </a:lnTo>
                <a:lnTo>
                  <a:pt x="90500" y="176709"/>
                </a:lnTo>
                <a:lnTo>
                  <a:pt x="83413" y="177038"/>
                </a:lnTo>
                <a:lnTo>
                  <a:pt x="66651" y="175466"/>
                </a:lnTo>
                <a:lnTo>
                  <a:pt x="24282" y="151904"/>
                </a:lnTo>
                <a:lnTo>
                  <a:pt x="1517" y="107659"/>
                </a:lnTo>
                <a:lnTo>
                  <a:pt x="0" y="90004"/>
                </a:lnTo>
                <a:lnTo>
                  <a:pt x="733" y="77703"/>
                </a:lnTo>
                <a:lnTo>
                  <a:pt x="18196" y="34888"/>
                </a:lnTo>
                <a:lnTo>
                  <a:pt x="55969" y="6825"/>
                </a:lnTo>
                <a:lnTo>
                  <a:pt x="79068" y="759"/>
                </a:lnTo>
                <a:lnTo>
                  <a:pt x="91198" y="0"/>
                </a:lnTo>
                <a:close/>
              </a:path>
            </a:pathLst>
          </a:custGeom>
          <a:ln w="9144">
            <a:solidFill>
              <a:srgbClr val="5D9224"/>
            </a:solidFill>
          </a:ln>
        </p:spPr>
        <p:txBody>
          <a:bodyPr wrap="square" lIns="0" tIns="0" rIns="0" bIns="0" rtlCol="0"/>
          <a:lstStyle/>
          <a:p>
            <a:endParaRPr/>
          </a:p>
        </p:txBody>
      </p:sp>
      <p:sp>
        <p:nvSpPr>
          <p:cNvPr id="34" name="object 34"/>
          <p:cNvSpPr/>
          <p:nvPr/>
        </p:nvSpPr>
        <p:spPr>
          <a:xfrm>
            <a:off x="8003301" y="5641442"/>
            <a:ext cx="180340" cy="307340"/>
          </a:xfrm>
          <a:custGeom>
            <a:avLst/>
            <a:gdLst/>
            <a:ahLst/>
            <a:cxnLst/>
            <a:rect l="l" t="t" r="r" b="b"/>
            <a:pathLst>
              <a:path w="180340" h="307339">
                <a:moveTo>
                  <a:pt x="91198" y="0"/>
                </a:moveTo>
                <a:lnTo>
                  <a:pt x="136004" y="11734"/>
                </a:lnTo>
                <a:lnTo>
                  <a:pt x="168287" y="44513"/>
                </a:lnTo>
                <a:lnTo>
                  <a:pt x="180009" y="89420"/>
                </a:lnTo>
                <a:lnTo>
                  <a:pt x="179557" y="98564"/>
                </a:lnTo>
                <a:lnTo>
                  <a:pt x="168416" y="137656"/>
                </a:lnTo>
                <a:lnTo>
                  <a:pt x="146824" y="174853"/>
                </a:lnTo>
                <a:lnTo>
                  <a:pt x="58216" y="306971"/>
                </a:lnTo>
                <a:lnTo>
                  <a:pt x="34175" y="291477"/>
                </a:lnTo>
                <a:lnTo>
                  <a:pt x="113245" y="171805"/>
                </a:lnTo>
                <a:lnTo>
                  <a:pt x="105416" y="174091"/>
                </a:lnTo>
                <a:lnTo>
                  <a:pt x="97834" y="175726"/>
                </a:lnTo>
                <a:lnTo>
                  <a:pt x="90500" y="176709"/>
                </a:lnTo>
                <a:lnTo>
                  <a:pt x="83413" y="177038"/>
                </a:lnTo>
                <a:lnTo>
                  <a:pt x="66651" y="175466"/>
                </a:lnTo>
                <a:lnTo>
                  <a:pt x="24282" y="151904"/>
                </a:lnTo>
                <a:lnTo>
                  <a:pt x="1517" y="107659"/>
                </a:lnTo>
                <a:lnTo>
                  <a:pt x="0" y="90004"/>
                </a:lnTo>
                <a:lnTo>
                  <a:pt x="733" y="77703"/>
                </a:lnTo>
                <a:lnTo>
                  <a:pt x="18196" y="34888"/>
                </a:lnTo>
                <a:lnTo>
                  <a:pt x="55969" y="6825"/>
                </a:lnTo>
                <a:lnTo>
                  <a:pt x="79068" y="759"/>
                </a:lnTo>
                <a:lnTo>
                  <a:pt x="91198" y="0"/>
                </a:lnTo>
                <a:close/>
              </a:path>
            </a:pathLst>
          </a:custGeom>
          <a:ln w="9144">
            <a:solidFill>
              <a:srgbClr val="5D9224"/>
            </a:solidFill>
          </a:ln>
        </p:spPr>
        <p:txBody>
          <a:bodyPr wrap="square" lIns="0" tIns="0" rIns="0" bIns="0" rtlCol="0"/>
          <a:lstStyle/>
          <a:p>
            <a:endParaRPr/>
          </a:p>
        </p:txBody>
      </p:sp>
      <p:sp>
        <p:nvSpPr>
          <p:cNvPr id="35" name="object 35"/>
          <p:cNvSpPr/>
          <p:nvPr/>
        </p:nvSpPr>
        <p:spPr>
          <a:xfrm>
            <a:off x="7772186" y="5641442"/>
            <a:ext cx="195580" cy="307340"/>
          </a:xfrm>
          <a:custGeom>
            <a:avLst/>
            <a:gdLst/>
            <a:ahLst/>
            <a:cxnLst/>
            <a:rect l="l" t="t" r="r" b="b"/>
            <a:pathLst>
              <a:path w="195579" h="307339">
                <a:moveTo>
                  <a:pt x="95364" y="0"/>
                </a:moveTo>
                <a:lnTo>
                  <a:pt x="137985" y="10439"/>
                </a:lnTo>
                <a:lnTo>
                  <a:pt x="168579" y="38557"/>
                </a:lnTo>
                <a:lnTo>
                  <a:pt x="179412" y="75501"/>
                </a:lnTo>
                <a:lnTo>
                  <a:pt x="177065" y="93398"/>
                </a:lnTo>
                <a:lnTo>
                  <a:pt x="170022" y="109332"/>
                </a:lnTo>
                <a:lnTo>
                  <a:pt x="158287" y="123302"/>
                </a:lnTo>
                <a:lnTo>
                  <a:pt x="141858" y="135305"/>
                </a:lnTo>
                <a:lnTo>
                  <a:pt x="151919" y="140078"/>
                </a:lnTo>
                <a:lnTo>
                  <a:pt x="184772" y="172318"/>
                </a:lnTo>
                <a:lnTo>
                  <a:pt x="195503" y="212394"/>
                </a:lnTo>
                <a:lnTo>
                  <a:pt x="194684" y="224672"/>
                </a:lnTo>
                <a:lnTo>
                  <a:pt x="175241" y="270422"/>
                </a:lnTo>
                <a:lnTo>
                  <a:pt x="134973" y="300044"/>
                </a:lnTo>
                <a:lnTo>
                  <a:pt x="95961" y="306971"/>
                </a:lnTo>
                <a:lnTo>
                  <a:pt x="77871" y="305612"/>
                </a:lnTo>
                <a:lnTo>
                  <a:pt x="32981" y="285216"/>
                </a:lnTo>
                <a:lnTo>
                  <a:pt x="4967" y="241128"/>
                </a:lnTo>
                <a:lnTo>
                  <a:pt x="0" y="221335"/>
                </a:lnTo>
                <a:lnTo>
                  <a:pt x="28613" y="221335"/>
                </a:lnTo>
                <a:lnTo>
                  <a:pt x="32794" y="234563"/>
                </a:lnTo>
                <a:lnTo>
                  <a:pt x="37796" y="245827"/>
                </a:lnTo>
                <a:lnTo>
                  <a:pt x="70829" y="274540"/>
                </a:lnTo>
                <a:lnTo>
                  <a:pt x="96354" y="278561"/>
                </a:lnTo>
                <a:lnTo>
                  <a:pt x="111468" y="277368"/>
                </a:lnTo>
                <a:lnTo>
                  <a:pt x="147421" y="259486"/>
                </a:lnTo>
                <a:lnTo>
                  <a:pt x="166700" y="214782"/>
                </a:lnTo>
                <a:lnTo>
                  <a:pt x="166097" y="206376"/>
                </a:lnTo>
                <a:lnTo>
                  <a:pt x="145783" y="169732"/>
                </a:lnTo>
                <a:lnTo>
                  <a:pt x="110590" y="154233"/>
                </a:lnTo>
                <a:lnTo>
                  <a:pt x="81064" y="151003"/>
                </a:lnTo>
                <a:lnTo>
                  <a:pt x="81064" y="124180"/>
                </a:lnTo>
                <a:lnTo>
                  <a:pt x="125297" y="113364"/>
                </a:lnTo>
                <a:lnTo>
                  <a:pt x="149009" y="83921"/>
                </a:lnTo>
                <a:lnTo>
                  <a:pt x="149009" y="75311"/>
                </a:lnTo>
                <a:lnTo>
                  <a:pt x="125710" y="36245"/>
                </a:lnTo>
                <a:lnTo>
                  <a:pt x="95364" y="28422"/>
                </a:lnTo>
                <a:lnTo>
                  <a:pt x="86248" y="29086"/>
                </a:lnTo>
                <a:lnTo>
                  <a:pt x="50118" y="53379"/>
                </a:lnTo>
                <a:lnTo>
                  <a:pt x="39535" y="75107"/>
                </a:lnTo>
                <a:lnTo>
                  <a:pt x="9728" y="75107"/>
                </a:lnTo>
                <a:lnTo>
                  <a:pt x="30337" y="30259"/>
                </a:lnTo>
                <a:lnTo>
                  <a:pt x="66057" y="4873"/>
                </a:lnTo>
                <a:lnTo>
                  <a:pt x="80188" y="1218"/>
                </a:lnTo>
                <a:lnTo>
                  <a:pt x="95364" y="0"/>
                </a:lnTo>
                <a:close/>
              </a:path>
            </a:pathLst>
          </a:custGeom>
          <a:ln w="9144">
            <a:solidFill>
              <a:srgbClr val="5D9224"/>
            </a:solidFill>
          </a:ln>
        </p:spPr>
        <p:txBody>
          <a:bodyPr wrap="square" lIns="0" tIns="0" rIns="0" bIns="0" rtlCol="0"/>
          <a:lstStyle/>
          <a:p>
            <a:endParaRPr/>
          </a:p>
        </p:txBody>
      </p:sp>
      <p:sp>
        <p:nvSpPr>
          <p:cNvPr id="36" name="object 36"/>
          <p:cNvSpPr txBox="1"/>
          <p:nvPr/>
        </p:nvSpPr>
        <p:spPr>
          <a:xfrm>
            <a:off x="1739042" y="3450249"/>
            <a:ext cx="5664835" cy="1550035"/>
          </a:xfrm>
          <a:prstGeom prst="rect">
            <a:avLst/>
          </a:prstGeom>
        </p:spPr>
        <p:txBody>
          <a:bodyPr vert="horz" wrap="square" lIns="0" tIns="13335" rIns="0" bIns="0" rtlCol="0">
            <a:spAutoFit/>
          </a:bodyPr>
          <a:lstStyle/>
          <a:p>
            <a:pPr marL="12700" marR="5080" algn="ctr">
              <a:lnSpc>
                <a:spcPct val="100000"/>
              </a:lnSpc>
              <a:spcBef>
                <a:spcPts val="105"/>
              </a:spcBef>
            </a:pPr>
            <a:r>
              <a:rPr sz="2000" dirty="0">
                <a:solidFill>
                  <a:srgbClr val="FFFFFF"/>
                </a:solidFill>
                <a:latin typeface="Century Gothic"/>
                <a:cs typeface="Century Gothic"/>
              </a:rPr>
              <a:t>Illinois </a:t>
            </a:r>
            <a:r>
              <a:rPr sz="2000" spc="-5" dirty="0">
                <a:solidFill>
                  <a:srgbClr val="FFFFFF"/>
                </a:solidFill>
                <a:latin typeface="Century Gothic"/>
                <a:cs typeface="Century Gothic"/>
              </a:rPr>
              <a:t>Department of </a:t>
            </a:r>
            <a:r>
              <a:rPr sz="2000" dirty="0">
                <a:solidFill>
                  <a:srgbClr val="FFFFFF"/>
                </a:solidFill>
                <a:latin typeface="Century Gothic"/>
                <a:cs typeface="Century Gothic"/>
              </a:rPr>
              <a:t>Commerce &amp;</a:t>
            </a:r>
            <a:r>
              <a:rPr sz="2000" spc="-95" dirty="0">
                <a:solidFill>
                  <a:srgbClr val="FFFFFF"/>
                </a:solidFill>
                <a:latin typeface="Century Gothic"/>
                <a:cs typeface="Century Gothic"/>
              </a:rPr>
              <a:t> </a:t>
            </a:r>
            <a:r>
              <a:rPr sz="2000" spc="-5" dirty="0">
                <a:solidFill>
                  <a:srgbClr val="FFFFFF"/>
                </a:solidFill>
                <a:latin typeface="Century Gothic"/>
                <a:cs typeface="Century Gothic"/>
              </a:rPr>
              <a:t>Economic  </a:t>
            </a:r>
            <a:r>
              <a:rPr sz="2000" dirty="0">
                <a:solidFill>
                  <a:srgbClr val="FFFFFF"/>
                </a:solidFill>
                <a:latin typeface="Century Gothic"/>
                <a:cs typeface="Century Gothic"/>
              </a:rPr>
              <a:t>Opportunity</a:t>
            </a:r>
            <a:endParaRPr sz="2000">
              <a:latin typeface="Century Gothic"/>
              <a:cs typeface="Century Gothic"/>
            </a:endParaRPr>
          </a:p>
          <a:p>
            <a:pPr marL="602615" marR="591820" algn="ctr">
              <a:lnSpc>
                <a:spcPct val="100000"/>
              </a:lnSpc>
            </a:pPr>
            <a:r>
              <a:rPr sz="2000" dirty="0">
                <a:solidFill>
                  <a:srgbClr val="FFFFFF"/>
                </a:solidFill>
                <a:latin typeface="Century Gothic"/>
                <a:cs typeface="Century Gothic"/>
              </a:rPr>
              <a:t>Annette Fulgenzi, </a:t>
            </a:r>
            <a:r>
              <a:rPr sz="2000" spc="-5" dirty="0">
                <a:solidFill>
                  <a:srgbClr val="FFFFFF"/>
                </a:solidFill>
                <a:latin typeface="Century Gothic"/>
                <a:cs typeface="Century Gothic"/>
              </a:rPr>
              <a:t>Program</a:t>
            </a:r>
            <a:r>
              <a:rPr sz="2000" spc="-100" dirty="0">
                <a:solidFill>
                  <a:srgbClr val="FFFFFF"/>
                </a:solidFill>
                <a:latin typeface="Century Gothic"/>
                <a:cs typeface="Century Gothic"/>
              </a:rPr>
              <a:t> </a:t>
            </a:r>
            <a:r>
              <a:rPr sz="2000" dirty="0">
                <a:solidFill>
                  <a:srgbClr val="FFFFFF"/>
                </a:solidFill>
                <a:latin typeface="Century Gothic"/>
                <a:cs typeface="Century Gothic"/>
              </a:rPr>
              <a:t>Manager  </a:t>
            </a:r>
            <a:r>
              <a:rPr sz="2000" u="heavy" spc="-5" dirty="0">
                <a:solidFill>
                  <a:srgbClr val="EF522B"/>
                </a:solidFill>
                <a:uFill>
                  <a:solidFill>
                    <a:srgbClr val="EF522B"/>
                  </a:solidFill>
                </a:uFill>
                <a:latin typeface="Century Gothic"/>
                <a:cs typeface="Century Gothic"/>
                <a:hlinkClick r:id="rId16"/>
              </a:rPr>
              <a:t>Annette.Fulgenzi@Illinois.gov</a:t>
            </a:r>
            <a:endParaRPr sz="2000">
              <a:latin typeface="Century Gothic"/>
              <a:cs typeface="Century Gothic"/>
            </a:endParaRPr>
          </a:p>
          <a:p>
            <a:pPr algn="ctr">
              <a:lnSpc>
                <a:spcPts val="2400"/>
              </a:lnSpc>
            </a:pPr>
            <a:r>
              <a:rPr sz="2000" dirty="0">
                <a:solidFill>
                  <a:srgbClr val="FFFFFF"/>
                </a:solidFill>
                <a:latin typeface="Century Gothic"/>
                <a:cs typeface="Century Gothic"/>
              </a:rPr>
              <a:t>217-785-8019</a:t>
            </a:r>
            <a:endParaRPr sz="2000">
              <a:latin typeface="Century Gothic"/>
              <a:cs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0" y="0"/>
            <a:ext cx="9144000" cy="5975604"/>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5943600" y="5943600"/>
            <a:ext cx="1667255" cy="914400"/>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4191000" y="5718047"/>
            <a:ext cx="1752599" cy="1139952"/>
          </a:xfrm>
          <a:prstGeom prst="rect">
            <a:avLst/>
          </a:prstGeom>
          <a:blipFill>
            <a:blip r:embed="rId6" cstate="print"/>
            <a:stretch>
              <a:fillRect/>
            </a:stretch>
          </a:blipFill>
        </p:spPr>
        <p:txBody>
          <a:bodyPr wrap="square" lIns="0" tIns="0" rIns="0" bIns="0" rtlCol="0"/>
          <a:lstStyle/>
          <a:p>
            <a:endParaRPr/>
          </a:p>
        </p:txBody>
      </p:sp>
      <p:sp>
        <p:nvSpPr>
          <p:cNvPr id="6" name="object 6"/>
          <p:cNvSpPr/>
          <p:nvPr/>
        </p:nvSpPr>
        <p:spPr>
          <a:xfrm>
            <a:off x="2743200" y="5780532"/>
            <a:ext cx="1523999" cy="1077467"/>
          </a:xfrm>
          <a:prstGeom prst="rect">
            <a:avLst/>
          </a:prstGeom>
          <a:blipFill>
            <a:blip r:embed="rId7" cstate="print"/>
            <a:stretch>
              <a:fillRect/>
            </a:stretch>
          </a:blipFill>
        </p:spPr>
        <p:txBody>
          <a:bodyPr wrap="square" lIns="0" tIns="0" rIns="0" bIns="0" rtlCol="0"/>
          <a:lstStyle/>
          <a:p>
            <a:endParaRPr/>
          </a:p>
        </p:txBody>
      </p:sp>
      <p:sp>
        <p:nvSpPr>
          <p:cNvPr id="7" name="object 7"/>
          <p:cNvSpPr/>
          <p:nvPr/>
        </p:nvSpPr>
        <p:spPr>
          <a:xfrm>
            <a:off x="7589519" y="5867400"/>
            <a:ext cx="1554479" cy="990600"/>
          </a:xfrm>
          <a:prstGeom prst="rect">
            <a:avLst/>
          </a:prstGeom>
          <a:blipFill>
            <a:blip r:embed="rId8" cstate="print"/>
            <a:stretch>
              <a:fillRect/>
            </a:stretch>
          </a:blipFill>
        </p:spPr>
        <p:txBody>
          <a:bodyPr wrap="square" lIns="0" tIns="0" rIns="0" bIns="0" rtlCol="0"/>
          <a:lstStyle/>
          <a:p>
            <a:endParaRPr/>
          </a:p>
        </p:txBody>
      </p:sp>
      <p:sp>
        <p:nvSpPr>
          <p:cNvPr id="8" name="object 8"/>
          <p:cNvSpPr/>
          <p:nvPr/>
        </p:nvSpPr>
        <p:spPr>
          <a:xfrm>
            <a:off x="1447800" y="5943600"/>
            <a:ext cx="1295399" cy="914400"/>
          </a:xfrm>
          <a:prstGeom prst="rect">
            <a:avLst/>
          </a:prstGeom>
          <a:blipFill>
            <a:blip r:embed="rId9" cstate="print"/>
            <a:stretch>
              <a:fillRect/>
            </a:stretch>
          </a:blipFill>
        </p:spPr>
        <p:txBody>
          <a:bodyPr wrap="square" lIns="0" tIns="0" rIns="0" bIns="0" rtlCol="0"/>
          <a:lstStyle/>
          <a:p>
            <a:endParaRPr/>
          </a:p>
        </p:txBody>
      </p:sp>
      <p:sp>
        <p:nvSpPr>
          <p:cNvPr id="9" name="object 9"/>
          <p:cNvSpPr txBox="1"/>
          <p:nvPr/>
        </p:nvSpPr>
        <p:spPr>
          <a:xfrm>
            <a:off x="900908" y="1288167"/>
            <a:ext cx="7357109" cy="3369310"/>
          </a:xfrm>
          <a:prstGeom prst="rect">
            <a:avLst/>
          </a:prstGeom>
        </p:spPr>
        <p:txBody>
          <a:bodyPr vert="horz" wrap="square" lIns="0" tIns="173355" rIns="0" bIns="0" rtlCol="0">
            <a:spAutoFit/>
          </a:bodyPr>
          <a:lstStyle/>
          <a:p>
            <a:pPr marL="12700">
              <a:lnSpc>
                <a:spcPct val="100000"/>
              </a:lnSpc>
              <a:spcBef>
                <a:spcPts val="1365"/>
              </a:spcBef>
            </a:pPr>
            <a:r>
              <a:rPr sz="2500" b="1" i="1" spc="-70" dirty="0">
                <a:latin typeface="Arial Black"/>
                <a:cs typeface="Arial Black"/>
              </a:rPr>
              <a:t>Small</a:t>
            </a:r>
            <a:r>
              <a:rPr sz="2500" b="1" i="1" spc="-30" dirty="0">
                <a:latin typeface="Arial Black"/>
                <a:cs typeface="Arial Black"/>
              </a:rPr>
              <a:t> </a:t>
            </a:r>
            <a:r>
              <a:rPr sz="2500" b="1" i="1" spc="-65" dirty="0">
                <a:latin typeface="Arial Black"/>
                <a:cs typeface="Arial Black"/>
              </a:rPr>
              <a:t>Businesses:</a:t>
            </a:r>
            <a:endParaRPr sz="2500">
              <a:latin typeface="Arial Black"/>
              <a:cs typeface="Arial Black"/>
            </a:endParaRPr>
          </a:p>
          <a:p>
            <a:pPr marL="355600" indent="-342900">
              <a:lnSpc>
                <a:spcPct val="100000"/>
              </a:lnSpc>
              <a:spcBef>
                <a:spcPts val="1180"/>
              </a:spcBef>
              <a:buFont typeface="Wingdings"/>
              <a:buChar char=""/>
              <a:tabLst>
                <a:tab pos="355600" algn="l"/>
              </a:tabLst>
            </a:pPr>
            <a:r>
              <a:rPr sz="2400" spc="-15" dirty="0">
                <a:latin typeface="Arial Black"/>
                <a:cs typeface="Arial Black"/>
              </a:rPr>
              <a:t>Employ </a:t>
            </a:r>
            <a:r>
              <a:rPr sz="2400" spc="-5" dirty="0">
                <a:latin typeface="Arial Black"/>
                <a:cs typeface="Arial Black"/>
              </a:rPr>
              <a:t>47.8% of the </a:t>
            </a:r>
            <a:r>
              <a:rPr sz="2400" spc="-10" dirty="0">
                <a:latin typeface="Arial Black"/>
                <a:cs typeface="Arial Black"/>
              </a:rPr>
              <a:t>private</a:t>
            </a:r>
            <a:r>
              <a:rPr sz="2400" spc="155" dirty="0">
                <a:latin typeface="Arial Black"/>
                <a:cs typeface="Arial Black"/>
              </a:rPr>
              <a:t> </a:t>
            </a:r>
            <a:r>
              <a:rPr sz="2400" dirty="0">
                <a:latin typeface="Arial Black"/>
                <a:cs typeface="Arial Black"/>
              </a:rPr>
              <a:t>workforce</a:t>
            </a:r>
            <a:endParaRPr sz="2400">
              <a:latin typeface="Arial Black"/>
              <a:cs typeface="Arial Black"/>
            </a:endParaRPr>
          </a:p>
          <a:p>
            <a:pPr marL="660400" indent="-647700">
              <a:lnSpc>
                <a:spcPct val="100000"/>
              </a:lnSpc>
              <a:spcBef>
                <a:spcPts val="1200"/>
              </a:spcBef>
              <a:buFont typeface="Wingdings"/>
              <a:buChar char=""/>
              <a:tabLst>
                <a:tab pos="659765" algn="l"/>
                <a:tab pos="660400" algn="l"/>
              </a:tabLst>
            </a:pPr>
            <a:r>
              <a:rPr sz="2400" spc="-20" dirty="0">
                <a:latin typeface="Arial Black"/>
                <a:cs typeface="Arial Black"/>
              </a:rPr>
              <a:t>Pay </a:t>
            </a:r>
            <a:r>
              <a:rPr sz="2400" spc="-5" dirty="0">
                <a:latin typeface="Arial Black"/>
                <a:cs typeface="Arial Black"/>
              </a:rPr>
              <a:t>41.1% of total </a:t>
            </a:r>
            <a:r>
              <a:rPr sz="2400" spc="-25" dirty="0">
                <a:latin typeface="Arial Black"/>
                <a:cs typeface="Arial Black"/>
              </a:rPr>
              <a:t>U.S. </a:t>
            </a:r>
            <a:r>
              <a:rPr sz="2400" spc="-10" dirty="0">
                <a:latin typeface="Arial Black"/>
                <a:cs typeface="Arial Black"/>
              </a:rPr>
              <a:t>private</a:t>
            </a:r>
            <a:r>
              <a:rPr sz="2400" spc="180" dirty="0">
                <a:latin typeface="Arial Black"/>
                <a:cs typeface="Arial Black"/>
              </a:rPr>
              <a:t> </a:t>
            </a:r>
            <a:r>
              <a:rPr sz="2400" dirty="0">
                <a:latin typeface="Arial Black"/>
                <a:cs typeface="Arial Black"/>
              </a:rPr>
              <a:t>payroll</a:t>
            </a:r>
            <a:endParaRPr sz="2400">
              <a:latin typeface="Arial Black"/>
              <a:cs typeface="Arial Black"/>
            </a:endParaRPr>
          </a:p>
          <a:p>
            <a:pPr marL="355600" marR="381635" indent="-342900">
              <a:lnSpc>
                <a:spcPct val="100000"/>
              </a:lnSpc>
              <a:spcBef>
                <a:spcPts val="1200"/>
              </a:spcBef>
              <a:buFont typeface="Wingdings"/>
              <a:buChar char=""/>
              <a:tabLst>
                <a:tab pos="355600" algn="l"/>
              </a:tabLst>
            </a:pPr>
            <a:r>
              <a:rPr sz="2400" spc="-5" dirty="0">
                <a:latin typeface="Arial Black"/>
                <a:cs typeface="Arial Black"/>
              </a:rPr>
              <a:t>Account </a:t>
            </a:r>
            <a:r>
              <a:rPr sz="2400" spc="-15" dirty="0">
                <a:latin typeface="Arial Black"/>
                <a:cs typeface="Arial Black"/>
              </a:rPr>
              <a:t>for </a:t>
            </a:r>
            <a:r>
              <a:rPr sz="2400" spc="-5" dirty="0">
                <a:latin typeface="Arial Black"/>
                <a:cs typeface="Arial Black"/>
              </a:rPr>
              <a:t>99.7% of all </a:t>
            </a:r>
            <a:r>
              <a:rPr sz="2400" spc="20" dirty="0">
                <a:latin typeface="Arial Black"/>
                <a:cs typeface="Arial Black"/>
              </a:rPr>
              <a:t>firms </a:t>
            </a:r>
            <a:r>
              <a:rPr sz="2400" dirty="0">
                <a:latin typeface="Arial Black"/>
                <a:cs typeface="Arial Black"/>
              </a:rPr>
              <a:t>with </a:t>
            </a:r>
            <a:r>
              <a:rPr sz="2400" spc="-5" dirty="0">
                <a:latin typeface="Arial Black"/>
                <a:cs typeface="Arial Black"/>
              </a:rPr>
              <a:t>paid  </a:t>
            </a:r>
            <a:r>
              <a:rPr sz="2400" spc="-15" dirty="0">
                <a:latin typeface="Arial Black"/>
                <a:cs typeface="Arial Black"/>
              </a:rPr>
              <a:t>employees</a:t>
            </a:r>
            <a:endParaRPr sz="2400">
              <a:latin typeface="Arial Black"/>
              <a:cs typeface="Arial Black"/>
            </a:endParaRPr>
          </a:p>
          <a:p>
            <a:pPr marL="355600" marR="5080" indent="-342900">
              <a:lnSpc>
                <a:spcPct val="100000"/>
              </a:lnSpc>
              <a:spcBef>
                <a:spcPts val="1200"/>
              </a:spcBef>
              <a:buFont typeface="Wingdings"/>
              <a:buChar char=""/>
              <a:tabLst>
                <a:tab pos="355600" algn="l"/>
              </a:tabLst>
            </a:pPr>
            <a:r>
              <a:rPr sz="2400" spc="-5" dirty="0">
                <a:latin typeface="Arial Black"/>
                <a:cs typeface="Arial Black"/>
              </a:rPr>
              <a:t>Created 62.4% of net new jobs </a:t>
            </a:r>
            <a:r>
              <a:rPr sz="2400" dirty="0">
                <a:latin typeface="Arial Black"/>
                <a:cs typeface="Arial Black"/>
              </a:rPr>
              <a:t>in </a:t>
            </a:r>
            <a:r>
              <a:rPr sz="2400" spc="-5" dirty="0">
                <a:latin typeface="Arial Black"/>
                <a:cs typeface="Arial Black"/>
              </a:rPr>
              <a:t>the past  24</a:t>
            </a:r>
            <a:r>
              <a:rPr sz="2400" spc="-10" dirty="0">
                <a:latin typeface="Arial Black"/>
                <a:cs typeface="Arial Black"/>
              </a:rPr>
              <a:t> </a:t>
            </a:r>
            <a:r>
              <a:rPr sz="2400" dirty="0">
                <a:latin typeface="Arial Black"/>
                <a:cs typeface="Arial Black"/>
              </a:rPr>
              <a:t>years</a:t>
            </a:r>
            <a:endParaRPr sz="2400">
              <a:latin typeface="Arial Black"/>
              <a:cs typeface="Arial Black"/>
            </a:endParaRPr>
          </a:p>
        </p:txBody>
      </p:sp>
      <p:sp>
        <p:nvSpPr>
          <p:cNvPr id="10" name="object 10"/>
          <p:cNvSpPr txBox="1">
            <a:spLocks noGrp="1"/>
          </p:cNvSpPr>
          <p:nvPr>
            <p:ph type="title"/>
          </p:nvPr>
        </p:nvSpPr>
        <p:spPr>
          <a:xfrm>
            <a:off x="957983" y="313698"/>
            <a:ext cx="6614159" cy="1001394"/>
          </a:xfrm>
          <a:prstGeom prst="rect">
            <a:avLst/>
          </a:prstGeom>
        </p:spPr>
        <p:txBody>
          <a:bodyPr vert="horz" wrap="square" lIns="0" tIns="12700" rIns="0" bIns="0" rtlCol="0">
            <a:spAutoFit/>
          </a:bodyPr>
          <a:lstStyle/>
          <a:p>
            <a:pPr marL="12700" marR="5080">
              <a:lnSpc>
                <a:spcPct val="100000"/>
              </a:lnSpc>
              <a:spcBef>
                <a:spcPts val="100"/>
              </a:spcBef>
            </a:pPr>
            <a:r>
              <a:rPr sz="3200" dirty="0">
                <a:solidFill>
                  <a:srgbClr val="000000"/>
                </a:solidFill>
                <a:latin typeface="Arial Black"/>
                <a:cs typeface="Arial Black"/>
              </a:rPr>
              <a:t>Small Business – Our</a:t>
            </a:r>
            <a:r>
              <a:rPr sz="3200" spc="-105" dirty="0">
                <a:solidFill>
                  <a:srgbClr val="000000"/>
                </a:solidFill>
                <a:latin typeface="Arial Black"/>
                <a:cs typeface="Arial Black"/>
              </a:rPr>
              <a:t> </a:t>
            </a:r>
            <a:r>
              <a:rPr sz="3200" spc="-30" dirty="0">
                <a:solidFill>
                  <a:srgbClr val="000000"/>
                </a:solidFill>
                <a:latin typeface="Arial Black"/>
                <a:cs typeface="Arial Black"/>
              </a:rPr>
              <a:t>Nation’s  Job</a:t>
            </a:r>
            <a:r>
              <a:rPr sz="3200" spc="-10" dirty="0">
                <a:solidFill>
                  <a:srgbClr val="000000"/>
                </a:solidFill>
                <a:latin typeface="Arial Black"/>
                <a:cs typeface="Arial Black"/>
              </a:rPr>
              <a:t> </a:t>
            </a:r>
            <a:r>
              <a:rPr sz="3200" spc="10" dirty="0">
                <a:solidFill>
                  <a:srgbClr val="000000"/>
                </a:solidFill>
                <a:latin typeface="Arial Black"/>
                <a:cs typeface="Arial Black"/>
              </a:rPr>
              <a:t>Creators</a:t>
            </a:r>
            <a:endParaRPr sz="3200">
              <a:latin typeface="Arial Black"/>
              <a:cs typeface="Arial Black"/>
            </a:endParaRPr>
          </a:p>
        </p:txBody>
      </p:sp>
      <p:sp>
        <p:nvSpPr>
          <p:cNvPr id="11" name="object 11"/>
          <p:cNvSpPr/>
          <p:nvPr/>
        </p:nvSpPr>
        <p:spPr>
          <a:xfrm>
            <a:off x="0" y="5967984"/>
            <a:ext cx="1496567" cy="890016"/>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0" y="5679947"/>
            <a:ext cx="9144000" cy="295655"/>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571590" y="379013"/>
            <a:ext cx="306705" cy="529590"/>
          </a:xfrm>
          <a:custGeom>
            <a:avLst/>
            <a:gdLst/>
            <a:ahLst/>
            <a:cxnLst/>
            <a:rect l="l" t="t" r="r" b="b"/>
            <a:pathLst>
              <a:path w="306705" h="529590">
                <a:moveTo>
                  <a:pt x="306233" y="91439"/>
                </a:moveTo>
                <a:lnTo>
                  <a:pt x="85308" y="91439"/>
                </a:lnTo>
                <a:lnTo>
                  <a:pt x="92161" y="82549"/>
                </a:lnTo>
                <a:lnTo>
                  <a:pt x="96398" y="74929"/>
                </a:lnTo>
                <a:lnTo>
                  <a:pt x="100789" y="68579"/>
                </a:lnTo>
                <a:lnTo>
                  <a:pt x="106036" y="62229"/>
                </a:lnTo>
                <a:lnTo>
                  <a:pt x="110182" y="58419"/>
                </a:lnTo>
                <a:lnTo>
                  <a:pt x="109767" y="52069"/>
                </a:lnTo>
                <a:lnTo>
                  <a:pt x="110182" y="45719"/>
                </a:lnTo>
                <a:lnTo>
                  <a:pt x="110182" y="44449"/>
                </a:lnTo>
                <a:lnTo>
                  <a:pt x="111011" y="41909"/>
                </a:lnTo>
                <a:lnTo>
                  <a:pt x="91112" y="26669"/>
                </a:lnTo>
                <a:lnTo>
                  <a:pt x="91112" y="24129"/>
                </a:lnTo>
                <a:lnTo>
                  <a:pt x="90283" y="16509"/>
                </a:lnTo>
                <a:lnTo>
                  <a:pt x="87795" y="13969"/>
                </a:lnTo>
                <a:lnTo>
                  <a:pt x="85308" y="10159"/>
                </a:lnTo>
                <a:lnTo>
                  <a:pt x="81992" y="6349"/>
                </a:lnTo>
                <a:lnTo>
                  <a:pt x="77846" y="5079"/>
                </a:lnTo>
                <a:lnTo>
                  <a:pt x="75359" y="1269"/>
                </a:lnTo>
                <a:lnTo>
                  <a:pt x="75359" y="0"/>
                </a:lnTo>
                <a:lnTo>
                  <a:pt x="293832" y="0"/>
                </a:lnTo>
                <a:lnTo>
                  <a:pt x="294149" y="5079"/>
                </a:lnTo>
                <a:lnTo>
                  <a:pt x="292018" y="11429"/>
                </a:lnTo>
                <a:lnTo>
                  <a:pt x="289343" y="16509"/>
                </a:lnTo>
                <a:lnTo>
                  <a:pt x="288028" y="22859"/>
                </a:lnTo>
                <a:lnTo>
                  <a:pt x="288028" y="25399"/>
                </a:lnTo>
                <a:lnTo>
                  <a:pt x="289686" y="29209"/>
                </a:lnTo>
                <a:lnTo>
                  <a:pt x="290930" y="31749"/>
                </a:lnTo>
                <a:lnTo>
                  <a:pt x="293003" y="36829"/>
                </a:lnTo>
                <a:lnTo>
                  <a:pt x="305070" y="64769"/>
                </a:lnTo>
                <a:lnTo>
                  <a:pt x="306233" y="69849"/>
                </a:lnTo>
                <a:lnTo>
                  <a:pt x="306233" y="91439"/>
                </a:lnTo>
                <a:close/>
              </a:path>
              <a:path w="306705" h="529590">
                <a:moveTo>
                  <a:pt x="306233" y="101599"/>
                </a:moveTo>
                <a:lnTo>
                  <a:pt x="56289" y="101599"/>
                </a:lnTo>
                <a:lnTo>
                  <a:pt x="62922" y="100329"/>
                </a:lnTo>
                <a:lnTo>
                  <a:pt x="69140" y="99059"/>
                </a:lnTo>
                <a:lnTo>
                  <a:pt x="72042" y="88899"/>
                </a:lnTo>
                <a:lnTo>
                  <a:pt x="80748" y="91439"/>
                </a:lnTo>
                <a:lnTo>
                  <a:pt x="306233" y="91439"/>
                </a:lnTo>
                <a:lnTo>
                  <a:pt x="306233" y="101599"/>
                </a:lnTo>
                <a:close/>
              </a:path>
              <a:path w="306705" h="529590">
                <a:moveTo>
                  <a:pt x="306233" y="179069"/>
                </a:moveTo>
                <a:lnTo>
                  <a:pt x="21880" y="179069"/>
                </a:lnTo>
                <a:lnTo>
                  <a:pt x="26855" y="177799"/>
                </a:lnTo>
                <a:lnTo>
                  <a:pt x="28513" y="176529"/>
                </a:lnTo>
                <a:lnTo>
                  <a:pt x="30586" y="173989"/>
                </a:lnTo>
                <a:lnTo>
                  <a:pt x="31415" y="171449"/>
                </a:lnTo>
                <a:lnTo>
                  <a:pt x="33903" y="167639"/>
                </a:lnTo>
                <a:lnTo>
                  <a:pt x="34317" y="163829"/>
                </a:lnTo>
                <a:lnTo>
                  <a:pt x="36390" y="160019"/>
                </a:lnTo>
                <a:lnTo>
                  <a:pt x="39707" y="152399"/>
                </a:lnTo>
                <a:lnTo>
                  <a:pt x="47583" y="147319"/>
                </a:lnTo>
                <a:lnTo>
                  <a:pt x="47169" y="139699"/>
                </a:lnTo>
                <a:lnTo>
                  <a:pt x="47169" y="137159"/>
                </a:lnTo>
                <a:lnTo>
                  <a:pt x="46340" y="134619"/>
                </a:lnTo>
                <a:lnTo>
                  <a:pt x="45096" y="132079"/>
                </a:lnTo>
                <a:lnTo>
                  <a:pt x="43438" y="128269"/>
                </a:lnTo>
                <a:lnTo>
                  <a:pt x="38877" y="124459"/>
                </a:lnTo>
                <a:lnTo>
                  <a:pt x="37219" y="120649"/>
                </a:lnTo>
                <a:lnTo>
                  <a:pt x="34732" y="114299"/>
                </a:lnTo>
                <a:lnTo>
                  <a:pt x="37219" y="104139"/>
                </a:lnTo>
                <a:lnTo>
                  <a:pt x="43438" y="101599"/>
                </a:lnTo>
                <a:lnTo>
                  <a:pt x="48827" y="99059"/>
                </a:lnTo>
                <a:lnTo>
                  <a:pt x="56289" y="101599"/>
                </a:lnTo>
                <a:lnTo>
                  <a:pt x="306233" y="101599"/>
                </a:lnTo>
                <a:lnTo>
                  <a:pt x="306233" y="179069"/>
                </a:lnTo>
                <a:close/>
              </a:path>
              <a:path w="306705" h="529590">
                <a:moveTo>
                  <a:pt x="62093" y="347979"/>
                </a:moveTo>
                <a:lnTo>
                  <a:pt x="57118" y="345439"/>
                </a:lnTo>
                <a:lnTo>
                  <a:pt x="56289" y="340359"/>
                </a:lnTo>
                <a:lnTo>
                  <a:pt x="55997" y="334009"/>
                </a:lnTo>
                <a:lnTo>
                  <a:pt x="56755" y="327659"/>
                </a:lnTo>
                <a:lnTo>
                  <a:pt x="57280" y="321309"/>
                </a:lnTo>
                <a:lnTo>
                  <a:pt x="44681" y="299719"/>
                </a:lnTo>
                <a:lnTo>
                  <a:pt x="42194" y="297179"/>
                </a:lnTo>
                <a:lnTo>
                  <a:pt x="39292" y="295909"/>
                </a:lnTo>
                <a:lnTo>
                  <a:pt x="32879" y="290829"/>
                </a:lnTo>
                <a:lnTo>
                  <a:pt x="27477" y="284479"/>
                </a:lnTo>
                <a:lnTo>
                  <a:pt x="22386" y="278129"/>
                </a:lnTo>
                <a:lnTo>
                  <a:pt x="16906" y="273049"/>
                </a:lnTo>
                <a:lnTo>
                  <a:pt x="12760" y="267969"/>
                </a:lnTo>
                <a:lnTo>
                  <a:pt x="10687" y="262889"/>
                </a:lnTo>
                <a:lnTo>
                  <a:pt x="9858" y="257809"/>
                </a:lnTo>
                <a:lnTo>
                  <a:pt x="9029" y="255269"/>
                </a:lnTo>
                <a:lnTo>
                  <a:pt x="5713" y="252729"/>
                </a:lnTo>
                <a:lnTo>
                  <a:pt x="4884" y="248919"/>
                </a:lnTo>
                <a:lnTo>
                  <a:pt x="3640" y="246379"/>
                </a:lnTo>
                <a:lnTo>
                  <a:pt x="6956" y="243839"/>
                </a:lnTo>
                <a:lnTo>
                  <a:pt x="5713" y="241299"/>
                </a:lnTo>
                <a:lnTo>
                  <a:pt x="3186" y="234949"/>
                </a:lnTo>
                <a:lnTo>
                  <a:pt x="1049" y="227329"/>
                </a:lnTo>
                <a:lnTo>
                  <a:pt x="0" y="220979"/>
                </a:lnTo>
                <a:lnTo>
                  <a:pt x="738" y="214629"/>
                </a:lnTo>
                <a:lnTo>
                  <a:pt x="2811" y="207009"/>
                </a:lnTo>
                <a:lnTo>
                  <a:pt x="8615" y="203199"/>
                </a:lnTo>
                <a:lnTo>
                  <a:pt x="15248" y="193039"/>
                </a:lnTo>
                <a:lnTo>
                  <a:pt x="9858" y="187959"/>
                </a:lnTo>
                <a:lnTo>
                  <a:pt x="14833" y="177799"/>
                </a:lnTo>
                <a:lnTo>
                  <a:pt x="21880" y="179069"/>
                </a:lnTo>
                <a:lnTo>
                  <a:pt x="306233" y="179069"/>
                </a:lnTo>
                <a:lnTo>
                  <a:pt x="306233" y="306069"/>
                </a:lnTo>
                <a:lnTo>
                  <a:pt x="301294" y="308609"/>
                </a:lnTo>
                <a:lnTo>
                  <a:pt x="300050" y="311149"/>
                </a:lnTo>
                <a:lnTo>
                  <a:pt x="299221" y="312419"/>
                </a:lnTo>
                <a:lnTo>
                  <a:pt x="302123" y="312419"/>
                </a:lnTo>
                <a:lnTo>
                  <a:pt x="303781" y="318769"/>
                </a:lnTo>
                <a:lnTo>
                  <a:pt x="296319" y="321309"/>
                </a:lnTo>
                <a:lnTo>
                  <a:pt x="297148" y="326389"/>
                </a:lnTo>
                <a:lnTo>
                  <a:pt x="297148" y="327659"/>
                </a:lnTo>
                <a:lnTo>
                  <a:pt x="299221" y="327659"/>
                </a:lnTo>
                <a:lnTo>
                  <a:pt x="300050" y="328929"/>
                </a:lnTo>
                <a:lnTo>
                  <a:pt x="302123" y="334009"/>
                </a:lnTo>
                <a:lnTo>
                  <a:pt x="305025" y="337819"/>
                </a:lnTo>
                <a:lnTo>
                  <a:pt x="305831" y="340359"/>
                </a:lnTo>
                <a:lnTo>
                  <a:pt x="72457" y="340359"/>
                </a:lnTo>
                <a:lnTo>
                  <a:pt x="70799" y="345439"/>
                </a:lnTo>
                <a:lnTo>
                  <a:pt x="67067" y="346709"/>
                </a:lnTo>
                <a:lnTo>
                  <a:pt x="62093" y="347979"/>
                </a:lnTo>
                <a:close/>
              </a:path>
              <a:path w="306705" h="529590">
                <a:moveTo>
                  <a:pt x="281809" y="406399"/>
                </a:moveTo>
                <a:lnTo>
                  <a:pt x="280980" y="406399"/>
                </a:lnTo>
                <a:lnTo>
                  <a:pt x="279737" y="405129"/>
                </a:lnTo>
                <a:lnTo>
                  <a:pt x="84479" y="405129"/>
                </a:lnTo>
                <a:lnTo>
                  <a:pt x="86500" y="397509"/>
                </a:lnTo>
                <a:lnTo>
                  <a:pt x="88832" y="391159"/>
                </a:lnTo>
                <a:lnTo>
                  <a:pt x="91475" y="384809"/>
                </a:lnTo>
                <a:lnTo>
                  <a:pt x="94428" y="377189"/>
                </a:lnTo>
                <a:lnTo>
                  <a:pt x="96916" y="372109"/>
                </a:lnTo>
                <a:lnTo>
                  <a:pt x="95258" y="365759"/>
                </a:lnTo>
                <a:lnTo>
                  <a:pt x="97745" y="359409"/>
                </a:lnTo>
                <a:lnTo>
                  <a:pt x="99818" y="355599"/>
                </a:lnTo>
                <a:lnTo>
                  <a:pt x="99403" y="354329"/>
                </a:lnTo>
                <a:lnTo>
                  <a:pt x="95303" y="347979"/>
                </a:lnTo>
                <a:lnTo>
                  <a:pt x="89609" y="344169"/>
                </a:lnTo>
                <a:lnTo>
                  <a:pt x="82905" y="341629"/>
                </a:lnTo>
                <a:lnTo>
                  <a:pt x="75773" y="340359"/>
                </a:lnTo>
                <a:lnTo>
                  <a:pt x="305831" y="340359"/>
                </a:lnTo>
                <a:lnTo>
                  <a:pt x="306233" y="341629"/>
                </a:lnTo>
                <a:lnTo>
                  <a:pt x="306233" y="350519"/>
                </a:lnTo>
                <a:lnTo>
                  <a:pt x="305439" y="351789"/>
                </a:lnTo>
                <a:lnTo>
                  <a:pt x="306233" y="354329"/>
                </a:lnTo>
                <a:lnTo>
                  <a:pt x="306233" y="370839"/>
                </a:lnTo>
                <a:lnTo>
                  <a:pt x="300879" y="370839"/>
                </a:lnTo>
                <a:lnTo>
                  <a:pt x="298806" y="375919"/>
                </a:lnTo>
                <a:lnTo>
                  <a:pt x="295490" y="380999"/>
                </a:lnTo>
                <a:lnTo>
                  <a:pt x="293832" y="386079"/>
                </a:lnTo>
                <a:lnTo>
                  <a:pt x="289272" y="391159"/>
                </a:lnTo>
                <a:lnTo>
                  <a:pt x="285540" y="394969"/>
                </a:lnTo>
                <a:lnTo>
                  <a:pt x="285540" y="401319"/>
                </a:lnTo>
                <a:lnTo>
                  <a:pt x="281809" y="406399"/>
                </a:lnTo>
                <a:close/>
              </a:path>
              <a:path w="306705" h="529590">
                <a:moveTo>
                  <a:pt x="121375" y="445769"/>
                </a:moveTo>
                <a:lnTo>
                  <a:pt x="117644" y="445769"/>
                </a:lnTo>
                <a:lnTo>
                  <a:pt x="115156" y="444499"/>
                </a:lnTo>
                <a:lnTo>
                  <a:pt x="116815" y="440689"/>
                </a:lnTo>
                <a:lnTo>
                  <a:pt x="115571" y="439419"/>
                </a:lnTo>
                <a:lnTo>
                  <a:pt x="111011" y="433069"/>
                </a:lnTo>
                <a:lnTo>
                  <a:pt x="103134" y="431799"/>
                </a:lnTo>
                <a:lnTo>
                  <a:pt x="91941" y="425449"/>
                </a:lnTo>
                <a:lnTo>
                  <a:pt x="89868" y="420369"/>
                </a:lnTo>
                <a:lnTo>
                  <a:pt x="81163" y="411479"/>
                </a:lnTo>
                <a:lnTo>
                  <a:pt x="82821" y="406399"/>
                </a:lnTo>
                <a:lnTo>
                  <a:pt x="84064" y="405129"/>
                </a:lnTo>
                <a:lnTo>
                  <a:pt x="279737" y="405129"/>
                </a:lnTo>
                <a:lnTo>
                  <a:pt x="278908" y="406399"/>
                </a:lnTo>
                <a:lnTo>
                  <a:pt x="276835" y="406399"/>
                </a:lnTo>
                <a:lnTo>
                  <a:pt x="274347" y="407669"/>
                </a:lnTo>
                <a:lnTo>
                  <a:pt x="272689" y="410209"/>
                </a:lnTo>
                <a:lnTo>
                  <a:pt x="270202" y="415289"/>
                </a:lnTo>
                <a:lnTo>
                  <a:pt x="275176" y="415289"/>
                </a:lnTo>
                <a:lnTo>
                  <a:pt x="274762" y="417829"/>
                </a:lnTo>
                <a:lnTo>
                  <a:pt x="274762" y="420369"/>
                </a:lnTo>
                <a:lnTo>
                  <a:pt x="271860" y="421639"/>
                </a:lnTo>
                <a:lnTo>
                  <a:pt x="271445" y="422909"/>
                </a:lnTo>
                <a:lnTo>
                  <a:pt x="271445" y="425449"/>
                </a:lnTo>
                <a:lnTo>
                  <a:pt x="275176" y="426719"/>
                </a:lnTo>
                <a:lnTo>
                  <a:pt x="271031" y="430529"/>
                </a:lnTo>
                <a:lnTo>
                  <a:pt x="268544" y="430529"/>
                </a:lnTo>
                <a:lnTo>
                  <a:pt x="268129" y="433069"/>
                </a:lnTo>
                <a:lnTo>
                  <a:pt x="268129" y="435609"/>
                </a:lnTo>
                <a:lnTo>
                  <a:pt x="267300" y="438149"/>
                </a:lnTo>
                <a:lnTo>
                  <a:pt x="264812" y="440689"/>
                </a:lnTo>
                <a:lnTo>
                  <a:pt x="266885" y="441959"/>
                </a:lnTo>
                <a:lnTo>
                  <a:pt x="269373" y="443229"/>
                </a:lnTo>
                <a:lnTo>
                  <a:pt x="125106" y="443229"/>
                </a:lnTo>
                <a:lnTo>
                  <a:pt x="121375" y="445769"/>
                </a:lnTo>
                <a:close/>
              </a:path>
              <a:path w="306705" h="529590">
                <a:moveTo>
                  <a:pt x="278078" y="407669"/>
                </a:moveTo>
                <a:lnTo>
                  <a:pt x="277664" y="407669"/>
                </a:lnTo>
                <a:lnTo>
                  <a:pt x="277249" y="406399"/>
                </a:lnTo>
                <a:lnTo>
                  <a:pt x="278908" y="406399"/>
                </a:lnTo>
                <a:lnTo>
                  <a:pt x="278078" y="407669"/>
                </a:lnTo>
                <a:close/>
              </a:path>
              <a:path w="306705" h="529590">
                <a:moveTo>
                  <a:pt x="167391" y="529589"/>
                </a:moveTo>
                <a:lnTo>
                  <a:pt x="165318" y="529589"/>
                </a:lnTo>
                <a:lnTo>
                  <a:pt x="164074" y="528319"/>
                </a:lnTo>
                <a:lnTo>
                  <a:pt x="159100" y="524509"/>
                </a:lnTo>
                <a:lnTo>
                  <a:pt x="154125" y="518159"/>
                </a:lnTo>
                <a:lnTo>
                  <a:pt x="153793" y="513079"/>
                </a:lnTo>
                <a:lnTo>
                  <a:pt x="153710" y="507999"/>
                </a:lnTo>
                <a:lnTo>
                  <a:pt x="148736" y="505459"/>
                </a:lnTo>
                <a:lnTo>
                  <a:pt x="149047" y="501649"/>
                </a:lnTo>
                <a:lnTo>
                  <a:pt x="149150" y="499109"/>
                </a:lnTo>
                <a:lnTo>
                  <a:pt x="151638" y="497839"/>
                </a:lnTo>
                <a:lnTo>
                  <a:pt x="154954" y="497839"/>
                </a:lnTo>
                <a:lnTo>
                  <a:pt x="157442" y="495299"/>
                </a:lnTo>
                <a:lnTo>
                  <a:pt x="156612" y="494029"/>
                </a:lnTo>
                <a:lnTo>
                  <a:pt x="153710" y="487679"/>
                </a:lnTo>
                <a:lnTo>
                  <a:pt x="149979" y="481329"/>
                </a:lnTo>
                <a:lnTo>
                  <a:pt x="148321" y="474979"/>
                </a:lnTo>
                <a:lnTo>
                  <a:pt x="147492" y="471169"/>
                </a:lnTo>
                <a:lnTo>
                  <a:pt x="149565" y="468629"/>
                </a:lnTo>
                <a:lnTo>
                  <a:pt x="148321" y="464819"/>
                </a:lnTo>
                <a:lnTo>
                  <a:pt x="146248" y="459739"/>
                </a:lnTo>
                <a:lnTo>
                  <a:pt x="139201" y="459739"/>
                </a:lnTo>
                <a:lnTo>
                  <a:pt x="135884" y="454659"/>
                </a:lnTo>
                <a:lnTo>
                  <a:pt x="133812" y="450849"/>
                </a:lnTo>
                <a:lnTo>
                  <a:pt x="131739" y="448309"/>
                </a:lnTo>
                <a:lnTo>
                  <a:pt x="125106" y="443229"/>
                </a:lnTo>
                <a:lnTo>
                  <a:pt x="268129" y="443229"/>
                </a:lnTo>
                <a:lnTo>
                  <a:pt x="266056" y="445769"/>
                </a:lnTo>
                <a:lnTo>
                  <a:pt x="264812" y="448309"/>
                </a:lnTo>
                <a:lnTo>
                  <a:pt x="265227" y="450849"/>
                </a:lnTo>
                <a:lnTo>
                  <a:pt x="265642" y="452119"/>
                </a:lnTo>
                <a:lnTo>
                  <a:pt x="268129" y="454659"/>
                </a:lnTo>
                <a:lnTo>
                  <a:pt x="266885" y="455929"/>
                </a:lnTo>
                <a:lnTo>
                  <a:pt x="263983" y="459739"/>
                </a:lnTo>
                <a:lnTo>
                  <a:pt x="262325" y="463549"/>
                </a:lnTo>
                <a:lnTo>
                  <a:pt x="259009" y="466089"/>
                </a:lnTo>
                <a:lnTo>
                  <a:pt x="254448" y="469899"/>
                </a:lnTo>
                <a:lnTo>
                  <a:pt x="261911" y="474979"/>
                </a:lnTo>
                <a:lnTo>
                  <a:pt x="263569" y="480059"/>
                </a:lnTo>
                <a:lnTo>
                  <a:pt x="263983" y="480059"/>
                </a:lnTo>
                <a:lnTo>
                  <a:pt x="264398" y="481329"/>
                </a:lnTo>
                <a:lnTo>
                  <a:pt x="263154" y="482599"/>
                </a:lnTo>
                <a:lnTo>
                  <a:pt x="241876" y="490219"/>
                </a:lnTo>
                <a:lnTo>
                  <a:pt x="234550" y="492759"/>
                </a:lnTo>
                <a:lnTo>
                  <a:pt x="233306" y="492759"/>
                </a:lnTo>
                <a:lnTo>
                  <a:pt x="232062" y="494029"/>
                </a:lnTo>
                <a:lnTo>
                  <a:pt x="230404" y="496569"/>
                </a:lnTo>
                <a:lnTo>
                  <a:pt x="232477" y="496569"/>
                </a:lnTo>
                <a:lnTo>
                  <a:pt x="227502" y="501649"/>
                </a:lnTo>
                <a:lnTo>
                  <a:pt x="231648" y="507999"/>
                </a:lnTo>
                <a:lnTo>
                  <a:pt x="186461" y="507999"/>
                </a:lnTo>
                <a:lnTo>
                  <a:pt x="181901" y="513079"/>
                </a:lnTo>
                <a:lnTo>
                  <a:pt x="177755" y="518159"/>
                </a:lnTo>
                <a:lnTo>
                  <a:pt x="177340" y="519429"/>
                </a:lnTo>
                <a:lnTo>
                  <a:pt x="177755" y="520699"/>
                </a:lnTo>
                <a:lnTo>
                  <a:pt x="166147" y="520699"/>
                </a:lnTo>
                <a:lnTo>
                  <a:pt x="165733" y="523239"/>
                </a:lnTo>
                <a:lnTo>
                  <a:pt x="165733" y="525779"/>
                </a:lnTo>
                <a:lnTo>
                  <a:pt x="170293" y="525779"/>
                </a:lnTo>
                <a:lnTo>
                  <a:pt x="168635" y="528319"/>
                </a:lnTo>
                <a:lnTo>
                  <a:pt x="167391" y="529589"/>
                </a:lnTo>
                <a:close/>
              </a:path>
              <a:path w="306705" h="529590">
                <a:moveTo>
                  <a:pt x="198897" y="513079"/>
                </a:moveTo>
                <a:lnTo>
                  <a:pt x="196825" y="511809"/>
                </a:lnTo>
                <a:lnTo>
                  <a:pt x="194337" y="507999"/>
                </a:lnTo>
                <a:lnTo>
                  <a:pt x="231648" y="507999"/>
                </a:lnTo>
                <a:lnTo>
                  <a:pt x="232477" y="509269"/>
                </a:lnTo>
                <a:lnTo>
                  <a:pt x="233969" y="510539"/>
                </a:lnTo>
                <a:lnTo>
                  <a:pt x="202629" y="510539"/>
                </a:lnTo>
                <a:lnTo>
                  <a:pt x="198897" y="513079"/>
                </a:lnTo>
                <a:close/>
              </a:path>
              <a:path w="306705" h="529590">
                <a:moveTo>
                  <a:pt x="228331" y="523239"/>
                </a:moveTo>
                <a:lnTo>
                  <a:pt x="224186" y="521969"/>
                </a:lnTo>
                <a:lnTo>
                  <a:pt x="222942" y="520699"/>
                </a:lnTo>
                <a:lnTo>
                  <a:pt x="221284" y="520699"/>
                </a:lnTo>
                <a:lnTo>
                  <a:pt x="215480" y="518159"/>
                </a:lnTo>
                <a:lnTo>
                  <a:pt x="209676" y="516889"/>
                </a:lnTo>
                <a:lnTo>
                  <a:pt x="204701" y="513079"/>
                </a:lnTo>
                <a:lnTo>
                  <a:pt x="202629" y="510539"/>
                </a:lnTo>
                <a:lnTo>
                  <a:pt x="233969" y="510539"/>
                </a:lnTo>
                <a:lnTo>
                  <a:pt x="239939" y="515619"/>
                </a:lnTo>
                <a:lnTo>
                  <a:pt x="234135" y="520699"/>
                </a:lnTo>
                <a:lnTo>
                  <a:pt x="232062" y="521969"/>
                </a:lnTo>
                <a:lnTo>
                  <a:pt x="228331" y="523239"/>
                </a:lnTo>
                <a:close/>
              </a:path>
              <a:path w="306705" h="529590">
                <a:moveTo>
                  <a:pt x="177340" y="521969"/>
                </a:moveTo>
                <a:lnTo>
                  <a:pt x="167806" y="521969"/>
                </a:lnTo>
                <a:lnTo>
                  <a:pt x="166147" y="520699"/>
                </a:lnTo>
                <a:lnTo>
                  <a:pt x="177340" y="520699"/>
                </a:lnTo>
                <a:lnTo>
                  <a:pt x="177340" y="521969"/>
                </a:lnTo>
                <a:close/>
              </a:path>
              <a:path w="306705" h="529590">
                <a:moveTo>
                  <a:pt x="178584" y="529589"/>
                </a:moveTo>
                <a:lnTo>
                  <a:pt x="174788" y="529589"/>
                </a:lnTo>
                <a:lnTo>
                  <a:pt x="171537" y="528319"/>
                </a:lnTo>
                <a:lnTo>
                  <a:pt x="171951" y="523239"/>
                </a:lnTo>
                <a:lnTo>
                  <a:pt x="169464" y="521969"/>
                </a:lnTo>
                <a:lnTo>
                  <a:pt x="176097" y="521969"/>
                </a:lnTo>
                <a:lnTo>
                  <a:pt x="176097" y="523239"/>
                </a:lnTo>
                <a:lnTo>
                  <a:pt x="175268" y="524509"/>
                </a:lnTo>
                <a:lnTo>
                  <a:pt x="176511" y="525779"/>
                </a:lnTo>
                <a:lnTo>
                  <a:pt x="177340" y="527049"/>
                </a:lnTo>
                <a:lnTo>
                  <a:pt x="178584" y="529589"/>
                </a:lnTo>
                <a:close/>
              </a:path>
            </a:pathLst>
          </a:custGeom>
          <a:solidFill>
            <a:srgbClr val="E91E23"/>
          </a:solidFill>
        </p:spPr>
        <p:txBody>
          <a:bodyPr wrap="square" lIns="0" tIns="0" rIns="0" bIns="0" rtlCol="0"/>
          <a:lstStyle/>
          <a:p>
            <a:endParaRPr/>
          </a:p>
        </p:txBody>
      </p:sp>
      <p:sp>
        <p:nvSpPr>
          <p:cNvPr id="14" name="object 14"/>
          <p:cNvSpPr txBox="1"/>
          <p:nvPr/>
        </p:nvSpPr>
        <p:spPr>
          <a:xfrm>
            <a:off x="8907778" y="5710135"/>
            <a:ext cx="82550" cy="147955"/>
          </a:xfrm>
          <a:prstGeom prst="rect">
            <a:avLst/>
          </a:prstGeom>
        </p:spPr>
        <p:txBody>
          <a:bodyPr vert="horz" wrap="square" lIns="0" tIns="12700" rIns="0" bIns="0" rtlCol="0">
            <a:spAutoFit/>
          </a:bodyPr>
          <a:lstStyle/>
          <a:p>
            <a:pPr marL="12700">
              <a:lnSpc>
                <a:spcPct val="100000"/>
              </a:lnSpc>
              <a:spcBef>
                <a:spcPts val="100"/>
              </a:spcBef>
            </a:pPr>
            <a:r>
              <a:rPr sz="800" dirty="0">
                <a:latin typeface="Arial"/>
                <a:cs typeface="Arial"/>
              </a:rPr>
              <a:t>3</a:t>
            </a:r>
            <a:endParaRPr sz="800">
              <a:latin typeface="Arial"/>
              <a:cs typeface="Arial"/>
            </a:endParaRPr>
          </a:p>
        </p:txBody>
      </p:sp>
      <p:sp>
        <p:nvSpPr>
          <p:cNvPr id="15" name="object 15"/>
          <p:cNvSpPr txBox="1"/>
          <p:nvPr/>
        </p:nvSpPr>
        <p:spPr>
          <a:xfrm>
            <a:off x="458547" y="5590566"/>
            <a:ext cx="5678805" cy="239395"/>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FFFFFF"/>
                </a:solidFill>
                <a:latin typeface="Arial"/>
                <a:cs typeface="Arial"/>
              </a:rPr>
              <a:t>PROVIDING PROFESSIONAL </a:t>
            </a:r>
            <a:r>
              <a:rPr sz="1400" spc="-5" dirty="0">
                <a:solidFill>
                  <a:srgbClr val="FFFFFF"/>
                </a:solidFill>
                <a:latin typeface="Arial"/>
                <a:cs typeface="Arial"/>
              </a:rPr>
              <a:t>GUIDANCE FOR </a:t>
            </a:r>
            <a:r>
              <a:rPr sz="1400" dirty="0">
                <a:solidFill>
                  <a:srgbClr val="FFFFFF"/>
                </a:solidFill>
                <a:latin typeface="Arial"/>
                <a:cs typeface="Arial"/>
              </a:rPr>
              <a:t>BUSINESS</a:t>
            </a:r>
            <a:r>
              <a:rPr sz="1400" spc="-105" dirty="0">
                <a:solidFill>
                  <a:srgbClr val="FFFFFF"/>
                </a:solidFill>
                <a:latin typeface="Arial"/>
                <a:cs typeface="Arial"/>
              </a:rPr>
              <a:t> </a:t>
            </a:r>
            <a:r>
              <a:rPr sz="1400" dirty="0">
                <a:solidFill>
                  <a:srgbClr val="FFFFFF"/>
                </a:solidFill>
                <a:latin typeface="Arial"/>
                <a:cs typeface="Arial"/>
              </a:rPr>
              <a:t>GROWTH</a:t>
            </a:r>
            <a:endParaRPr sz="1400">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0" y="0"/>
            <a:ext cx="8531351" cy="6434327"/>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5943600" y="5943600"/>
            <a:ext cx="1667255" cy="914400"/>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4191000" y="5718047"/>
            <a:ext cx="1752599" cy="1139952"/>
          </a:xfrm>
          <a:prstGeom prst="rect">
            <a:avLst/>
          </a:prstGeom>
          <a:blipFill>
            <a:blip r:embed="rId6" cstate="print"/>
            <a:stretch>
              <a:fillRect/>
            </a:stretch>
          </a:blipFill>
        </p:spPr>
        <p:txBody>
          <a:bodyPr wrap="square" lIns="0" tIns="0" rIns="0" bIns="0" rtlCol="0"/>
          <a:lstStyle/>
          <a:p>
            <a:endParaRPr/>
          </a:p>
        </p:txBody>
      </p:sp>
      <p:sp>
        <p:nvSpPr>
          <p:cNvPr id="6" name="object 6"/>
          <p:cNvSpPr/>
          <p:nvPr/>
        </p:nvSpPr>
        <p:spPr>
          <a:xfrm>
            <a:off x="2743200" y="5780532"/>
            <a:ext cx="1523999" cy="1077467"/>
          </a:xfrm>
          <a:prstGeom prst="rect">
            <a:avLst/>
          </a:prstGeom>
          <a:blipFill>
            <a:blip r:embed="rId7" cstate="print"/>
            <a:stretch>
              <a:fillRect/>
            </a:stretch>
          </a:blipFill>
        </p:spPr>
        <p:txBody>
          <a:bodyPr wrap="square" lIns="0" tIns="0" rIns="0" bIns="0" rtlCol="0"/>
          <a:lstStyle/>
          <a:p>
            <a:endParaRPr/>
          </a:p>
        </p:txBody>
      </p:sp>
      <p:sp>
        <p:nvSpPr>
          <p:cNvPr id="7" name="object 7"/>
          <p:cNvSpPr/>
          <p:nvPr/>
        </p:nvSpPr>
        <p:spPr>
          <a:xfrm>
            <a:off x="7589519" y="5867400"/>
            <a:ext cx="1554479" cy="990600"/>
          </a:xfrm>
          <a:prstGeom prst="rect">
            <a:avLst/>
          </a:prstGeom>
          <a:blipFill>
            <a:blip r:embed="rId8" cstate="print"/>
            <a:stretch>
              <a:fillRect/>
            </a:stretch>
          </a:blipFill>
        </p:spPr>
        <p:txBody>
          <a:bodyPr wrap="square" lIns="0" tIns="0" rIns="0" bIns="0" rtlCol="0"/>
          <a:lstStyle/>
          <a:p>
            <a:endParaRPr/>
          </a:p>
        </p:txBody>
      </p:sp>
      <p:sp>
        <p:nvSpPr>
          <p:cNvPr id="8" name="object 8"/>
          <p:cNvSpPr/>
          <p:nvPr/>
        </p:nvSpPr>
        <p:spPr>
          <a:xfrm>
            <a:off x="1447800" y="5943600"/>
            <a:ext cx="1295399" cy="914400"/>
          </a:xfrm>
          <a:prstGeom prst="rect">
            <a:avLst/>
          </a:prstGeom>
          <a:blipFill>
            <a:blip r:embed="rId9" cstate="print"/>
            <a:stretch>
              <a:fillRect/>
            </a:stretch>
          </a:blipFill>
        </p:spPr>
        <p:txBody>
          <a:bodyPr wrap="square" lIns="0" tIns="0" rIns="0" bIns="0" rtlCol="0"/>
          <a:lstStyle/>
          <a:p>
            <a:endParaRPr/>
          </a:p>
        </p:txBody>
      </p:sp>
      <p:sp>
        <p:nvSpPr>
          <p:cNvPr id="9" name="object 9"/>
          <p:cNvSpPr txBox="1"/>
          <p:nvPr/>
        </p:nvSpPr>
        <p:spPr>
          <a:xfrm>
            <a:off x="900908" y="1214935"/>
            <a:ext cx="7555230" cy="3561079"/>
          </a:xfrm>
          <a:prstGeom prst="rect">
            <a:avLst/>
          </a:prstGeom>
        </p:spPr>
        <p:txBody>
          <a:bodyPr vert="horz" wrap="square" lIns="0" tIns="165100" rIns="0" bIns="0" rtlCol="0">
            <a:spAutoFit/>
          </a:bodyPr>
          <a:lstStyle/>
          <a:p>
            <a:pPr marL="12700">
              <a:lnSpc>
                <a:spcPct val="100000"/>
              </a:lnSpc>
              <a:spcBef>
                <a:spcPts val="1300"/>
              </a:spcBef>
            </a:pPr>
            <a:r>
              <a:rPr sz="2400" b="1" i="1" spc="-70" dirty="0">
                <a:latin typeface="Arial"/>
                <a:cs typeface="Arial"/>
              </a:rPr>
              <a:t>FACT:</a:t>
            </a:r>
            <a:endParaRPr sz="2400">
              <a:latin typeface="Arial"/>
              <a:cs typeface="Arial"/>
            </a:endParaRPr>
          </a:p>
          <a:p>
            <a:pPr marL="355600" marR="500380" indent="-342900">
              <a:lnSpc>
                <a:spcPct val="100000"/>
              </a:lnSpc>
              <a:spcBef>
                <a:spcPts val="1200"/>
              </a:spcBef>
              <a:buFont typeface="Wingdings"/>
              <a:buChar char=""/>
              <a:tabLst>
                <a:tab pos="355600" algn="l"/>
              </a:tabLst>
            </a:pPr>
            <a:r>
              <a:rPr sz="2400" spc="-65" dirty="0">
                <a:latin typeface="Arial"/>
                <a:cs typeface="Arial"/>
              </a:rPr>
              <a:t>New </a:t>
            </a:r>
            <a:r>
              <a:rPr sz="2400" spc="-50" dirty="0">
                <a:latin typeface="Arial"/>
                <a:cs typeface="Arial"/>
              </a:rPr>
              <a:t>regulations unduly </a:t>
            </a:r>
            <a:r>
              <a:rPr sz="2400" spc="-30" dirty="0">
                <a:latin typeface="Arial"/>
                <a:cs typeface="Arial"/>
              </a:rPr>
              <a:t>burden </a:t>
            </a:r>
            <a:r>
              <a:rPr sz="2400" spc="-60" dirty="0">
                <a:latin typeface="Arial"/>
                <a:cs typeface="Arial"/>
              </a:rPr>
              <a:t>small businesses</a:t>
            </a:r>
            <a:r>
              <a:rPr sz="2400" spc="-240" dirty="0">
                <a:latin typeface="Arial"/>
                <a:cs typeface="Arial"/>
              </a:rPr>
              <a:t> </a:t>
            </a:r>
            <a:r>
              <a:rPr sz="2400" spc="-65" dirty="0">
                <a:latin typeface="Arial"/>
                <a:cs typeface="Arial"/>
              </a:rPr>
              <a:t>by  </a:t>
            </a:r>
            <a:r>
              <a:rPr sz="2400" spc="-35" dirty="0">
                <a:latin typeface="Arial"/>
                <a:cs typeface="Arial"/>
              </a:rPr>
              <a:t>adding </a:t>
            </a:r>
            <a:r>
              <a:rPr sz="2400" spc="-45" dirty="0">
                <a:latin typeface="Arial"/>
                <a:cs typeface="Arial"/>
              </a:rPr>
              <a:t>complexity, </a:t>
            </a:r>
            <a:r>
              <a:rPr sz="2400" spc="-20" dirty="0">
                <a:latin typeface="Arial"/>
                <a:cs typeface="Arial"/>
              </a:rPr>
              <a:t>paperwork, </a:t>
            </a:r>
            <a:r>
              <a:rPr sz="2400" spc="-40" dirty="0">
                <a:latin typeface="Arial"/>
                <a:cs typeface="Arial"/>
              </a:rPr>
              <a:t>licensing, </a:t>
            </a:r>
            <a:r>
              <a:rPr sz="2400" spc="-30" dirty="0">
                <a:latin typeface="Arial"/>
                <a:cs typeface="Arial"/>
              </a:rPr>
              <a:t>training,  </a:t>
            </a:r>
            <a:r>
              <a:rPr sz="2400" spc="-35" dirty="0">
                <a:latin typeface="Arial"/>
                <a:cs typeface="Arial"/>
              </a:rPr>
              <a:t>permits </a:t>
            </a:r>
            <a:r>
              <a:rPr sz="2400" spc="-15" dirty="0">
                <a:latin typeface="Arial"/>
                <a:cs typeface="Arial"/>
              </a:rPr>
              <a:t>or </a:t>
            </a:r>
            <a:r>
              <a:rPr sz="2400" spc="-35" dirty="0">
                <a:latin typeface="Arial"/>
                <a:cs typeface="Arial"/>
              </a:rPr>
              <a:t>requiring </a:t>
            </a:r>
            <a:r>
              <a:rPr sz="2400" spc="-40" dirty="0">
                <a:latin typeface="Arial"/>
                <a:cs typeface="Arial"/>
              </a:rPr>
              <a:t>additional</a:t>
            </a:r>
            <a:r>
              <a:rPr sz="2400" spc="-215" dirty="0">
                <a:latin typeface="Arial"/>
                <a:cs typeface="Arial"/>
              </a:rPr>
              <a:t> </a:t>
            </a:r>
            <a:r>
              <a:rPr sz="2400" spc="-40" dirty="0">
                <a:latin typeface="Arial"/>
                <a:cs typeface="Arial"/>
              </a:rPr>
              <a:t>staff</a:t>
            </a:r>
            <a:endParaRPr sz="2400">
              <a:latin typeface="Arial"/>
              <a:cs typeface="Arial"/>
            </a:endParaRPr>
          </a:p>
          <a:p>
            <a:pPr marL="355600" marR="5080" indent="-342900">
              <a:lnSpc>
                <a:spcPct val="100000"/>
              </a:lnSpc>
              <a:spcBef>
                <a:spcPts val="1200"/>
              </a:spcBef>
              <a:buFont typeface="Wingdings"/>
              <a:buChar char=""/>
              <a:tabLst>
                <a:tab pos="355600" algn="l"/>
              </a:tabLst>
            </a:pPr>
            <a:r>
              <a:rPr sz="2400" spc="-75" dirty="0">
                <a:latin typeface="Arial"/>
                <a:cs typeface="Arial"/>
              </a:rPr>
              <a:t>Small </a:t>
            </a:r>
            <a:r>
              <a:rPr sz="2400" spc="-60" dirty="0">
                <a:latin typeface="Arial"/>
                <a:cs typeface="Arial"/>
              </a:rPr>
              <a:t>businesses </a:t>
            </a:r>
            <a:r>
              <a:rPr sz="2400" spc="-20" dirty="0">
                <a:latin typeface="Arial"/>
                <a:cs typeface="Arial"/>
              </a:rPr>
              <a:t>lack </a:t>
            </a:r>
            <a:r>
              <a:rPr sz="2400" spc="-25" dirty="0">
                <a:latin typeface="Arial"/>
                <a:cs typeface="Arial"/>
              </a:rPr>
              <a:t>the </a:t>
            </a:r>
            <a:r>
              <a:rPr sz="2400" spc="-40" dirty="0">
                <a:latin typeface="Arial"/>
                <a:cs typeface="Arial"/>
              </a:rPr>
              <a:t>resources </a:t>
            </a:r>
            <a:r>
              <a:rPr sz="2400" spc="-10" dirty="0">
                <a:latin typeface="Arial"/>
                <a:cs typeface="Arial"/>
              </a:rPr>
              <a:t>to </a:t>
            </a:r>
            <a:r>
              <a:rPr sz="2400" spc="-30" dirty="0">
                <a:latin typeface="Arial"/>
                <a:cs typeface="Arial"/>
              </a:rPr>
              <a:t>fight</a:t>
            </a:r>
            <a:r>
              <a:rPr sz="2400" spc="-280" dirty="0">
                <a:latin typeface="Arial"/>
                <a:cs typeface="Arial"/>
              </a:rPr>
              <a:t> </a:t>
            </a:r>
            <a:r>
              <a:rPr sz="2400" spc="-50" dirty="0">
                <a:latin typeface="Arial"/>
                <a:cs typeface="Arial"/>
              </a:rPr>
              <a:t>regulations  </a:t>
            </a:r>
            <a:r>
              <a:rPr sz="2400" spc="-60" dirty="0">
                <a:latin typeface="Arial"/>
                <a:cs typeface="Arial"/>
              </a:rPr>
              <a:t>like </a:t>
            </a:r>
            <a:r>
              <a:rPr sz="2400" spc="-35" dirty="0">
                <a:latin typeface="Arial"/>
                <a:cs typeface="Arial"/>
              </a:rPr>
              <a:t>larger</a:t>
            </a:r>
            <a:r>
              <a:rPr sz="2400" spc="-105" dirty="0">
                <a:latin typeface="Arial"/>
                <a:cs typeface="Arial"/>
              </a:rPr>
              <a:t> </a:t>
            </a:r>
            <a:r>
              <a:rPr sz="2400" spc="-45" dirty="0">
                <a:latin typeface="Arial"/>
                <a:cs typeface="Arial"/>
              </a:rPr>
              <a:t>companies</a:t>
            </a:r>
            <a:endParaRPr sz="2400">
              <a:latin typeface="Arial"/>
              <a:cs typeface="Arial"/>
            </a:endParaRPr>
          </a:p>
          <a:p>
            <a:pPr marL="355600" marR="397510" indent="-342900">
              <a:lnSpc>
                <a:spcPct val="100000"/>
              </a:lnSpc>
              <a:spcBef>
                <a:spcPts val="1200"/>
              </a:spcBef>
              <a:buFont typeface="Wingdings"/>
              <a:buChar char=""/>
              <a:tabLst>
                <a:tab pos="355600" algn="l"/>
              </a:tabLst>
            </a:pPr>
            <a:r>
              <a:rPr sz="2400" spc="-25" dirty="0">
                <a:latin typeface="Arial"/>
                <a:cs typeface="Arial"/>
              </a:rPr>
              <a:t>Often </a:t>
            </a:r>
            <a:r>
              <a:rPr sz="2400" spc="-40" dirty="0">
                <a:latin typeface="Arial"/>
                <a:cs typeface="Arial"/>
              </a:rPr>
              <a:t>times </a:t>
            </a:r>
            <a:r>
              <a:rPr sz="2400" spc="-60" dirty="0">
                <a:latin typeface="Arial"/>
                <a:cs typeface="Arial"/>
              </a:rPr>
              <a:t>small businesses </a:t>
            </a:r>
            <a:r>
              <a:rPr sz="2400" spc="-20" dirty="0">
                <a:latin typeface="Arial"/>
                <a:cs typeface="Arial"/>
              </a:rPr>
              <a:t>get </a:t>
            </a:r>
            <a:r>
              <a:rPr sz="2400" spc="-45" dirty="0">
                <a:latin typeface="Arial"/>
                <a:cs typeface="Arial"/>
              </a:rPr>
              <a:t>lumped </a:t>
            </a:r>
            <a:r>
              <a:rPr sz="2400" spc="-30" dirty="0">
                <a:latin typeface="Arial"/>
                <a:cs typeface="Arial"/>
              </a:rPr>
              <a:t>into </a:t>
            </a:r>
            <a:r>
              <a:rPr sz="2400" spc="-70" dirty="0">
                <a:latin typeface="Arial"/>
                <a:cs typeface="Arial"/>
              </a:rPr>
              <a:t>a</a:t>
            </a:r>
            <a:r>
              <a:rPr sz="2400" spc="-335" dirty="0">
                <a:latin typeface="Arial"/>
                <a:cs typeface="Arial"/>
              </a:rPr>
              <a:t> </a:t>
            </a:r>
            <a:r>
              <a:rPr sz="2400" spc="-25" dirty="0">
                <a:latin typeface="Arial"/>
                <a:cs typeface="Arial"/>
              </a:rPr>
              <a:t>“one  </a:t>
            </a:r>
            <a:r>
              <a:rPr sz="2400" spc="-80" dirty="0">
                <a:latin typeface="Arial"/>
                <a:cs typeface="Arial"/>
              </a:rPr>
              <a:t>size </a:t>
            </a:r>
            <a:r>
              <a:rPr sz="2400" spc="-35" dirty="0">
                <a:latin typeface="Arial"/>
                <a:cs typeface="Arial"/>
              </a:rPr>
              <a:t>fits </a:t>
            </a:r>
            <a:r>
              <a:rPr sz="2400" spc="-15" dirty="0">
                <a:latin typeface="Arial"/>
                <a:cs typeface="Arial"/>
              </a:rPr>
              <a:t>all”</a:t>
            </a:r>
            <a:r>
              <a:rPr sz="2400" spc="-125" dirty="0">
                <a:latin typeface="Arial"/>
                <a:cs typeface="Arial"/>
              </a:rPr>
              <a:t> </a:t>
            </a:r>
            <a:r>
              <a:rPr sz="2400" spc="-40" dirty="0">
                <a:latin typeface="Arial"/>
                <a:cs typeface="Arial"/>
              </a:rPr>
              <a:t>rulemaking.</a:t>
            </a:r>
            <a:endParaRPr sz="2400">
              <a:latin typeface="Arial"/>
              <a:cs typeface="Arial"/>
            </a:endParaRPr>
          </a:p>
        </p:txBody>
      </p:sp>
      <p:sp>
        <p:nvSpPr>
          <p:cNvPr id="10" name="object 10"/>
          <p:cNvSpPr txBox="1">
            <a:spLocks noGrp="1"/>
          </p:cNvSpPr>
          <p:nvPr>
            <p:ph type="title"/>
          </p:nvPr>
        </p:nvSpPr>
        <p:spPr>
          <a:xfrm>
            <a:off x="957983" y="571254"/>
            <a:ext cx="5304790" cy="513715"/>
          </a:xfrm>
          <a:prstGeom prst="rect">
            <a:avLst/>
          </a:prstGeom>
        </p:spPr>
        <p:txBody>
          <a:bodyPr vert="horz" wrap="square" lIns="0" tIns="13335" rIns="0" bIns="0" rtlCol="0">
            <a:spAutoFit/>
          </a:bodyPr>
          <a:lstStyle/>
          <a:p>
            <a:pPr marL="12700">
              <a:lnSpc>
                <a:spcPct val="100000"/>
              </a:lnSpc>
              <a:spcBef>
                <a:spcPts val="105"/>
              </a:spcBef>
            </a:pPr>
            <a:r>
              <a:rPr sz="3200" b="1" spc="-5" dirty="0">
                <a:solidFill>
                  <a:srgbClr val="000000"/>
                </a:solidFill>
                <a:latin typeface="Arial"/>
                <a:cs typeface="Arial"/>
              </a:rPr>
              <a:t>Small Business</a:t>
            </a:r>
            <a:r>
              <a:rPr sz="3200" b="1" spc="-90" dirty="0">
                <a:solidFill>
                  <a:srgbClr val="000000"/>
                </a:solidFill>
                <a:latin typeface="Arial"/>
                <a:cs typeface="Arial"/>
              </a:rPr>
              <a:t> </a:t>
            </a:r>
            <a:r>
              <a:rPr sz="3200" b="1" spc="-5" dirty="0">
                <a:solidFill>
                  <a:srgbClr val="000000"/>
                </a:solidFill>
                <a:latin typeface="Arial"/>
                <a:cs typeface="Arial"/>
              </a:rPr>
              <a:t>Challenges</a:t>
            </a:r>
            <a:endParaRPr sz="3200">
              <a:latin typeface="Arial"/>
              <a:cs typeface="Arial"/>
            </a:endParaRPr>
          </a:p>
        </p:txBody>
      </p:sp>
      <p:sp>
        <p:nvSpPr>
          <p:cNvPr id="11" name="object 11"/>
          <p:cNvSpPr/>
          <p:nvPr/>
        </p:nvSpPr>
        <p:spPr>
          <a:xfrm>
            <a:off x="0" y="5967984"/>
            <a:ext cx="1496567" cy="890016"/>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0" y="5679947"/>
            <a:ext cx="9144000" cy="295655"/>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571590" y="379013"/>
            <a:ext cx="306705" cy="529590"/>
          </a:xfrm>
          <a:custGeom>
            <a:avLst/>
            <a:gdLst/>
            <a:ahLst/>
            <a:cxnLst/>
            <a:rect l="l" t="t" r="r" b="b"/>
            <a:pathLst>
              <a:path w="306705" h="529590">
                <a:moveTo>
                  <a:pt x="306233" y="91439"/>
                </a:moveTo>
                <a:lnTo>
                  <a:pt x="85308" y="91439"/>
                </a:lnTo>
                <a:lnTo>
                  <a:pt x="92161" y="82549"/>
                </a:lnTo>
                <a:lnTo>
                  <a:pt x="96398" y="74929"/>
                </a:lnTo>
                <a:lnTo>
                  <a:pt x="100789" y="68579"/>
                </a:lnTo>
                <a:lnTo>
                  <a:pt x="106036" y="62229"/>
                </a:lnTo>
                <a:lnTo>
                  <a:pt x="110182" y="58419"/>
                </a:lnTo>
                <a:lnTo>
                  <a:pt x="109767" y="52069"/>
                </a:lnTo>
                <a:lnTo>
                  <a:pt x="110182" y="45719"/>
                </a:lnTo>
                <a:lnTo>
                  <a:pt x="110182" y="44449"/>
                </a:lnTo>
                <a:lnTo>
                  <a:pt x="111011" y="41909"/>
                </a:lnTo>
                <a:lnTo>
                  <a:pt x="91112" y="26669"/>
                </a:lnTo>
                <a:lnTo>
                  <a:pt x="91112" y="24129"/>
                </a:lnTo>
                <a:lnTo>
                  <a:pt x="90283" y="16509"/>
                </a:lnTo>
                <a:lnTo>
                  <a:pt x="87795" y="13969"/>
                </a:lnTo>
                <a:lnTo>
                  <a:pt x="85308" y="10159"/>
                </a:lnTo>
                <a:lnTo>
                  <a:pt x="81992" y="6349"/>
                </a:lnTo>
                <a:lnTo>
                  <a:pt x="77846" y="5079"/>
                </a:lnTo>
                <a:lnTo>
                  <a:pt x="75359" y="1269"/>
                </a:lnTo>
                <a:lnTo>
                  <a:pt x="75359" y="0"/>
                </a:lnTo>
                <a:lnTo>
                  <a:pt x="293832" y="0"/>
                </a:lnTo>
                <a:lnTo>
                  <a:pt x="294149" y="5079"/>
                </a:lnTo>
                <a:lnTo>
                  <a:pt x="292018" y="11429"/>
                </a:lnTo>
                <a:lnTo>
                  <a:pt x="289343" y="16509"/>
                </a:lnTo>
                <a:lnTo>
                  <a:pt x="288028" y="22859"/>
                </a:lnTo>
                <a:lnTo>
                  <a:pt x="288028" y="25399"/>
                </a:lnTo>
                <a:lnTo>
                  <a:pt x="289686" y="29209"/>
                </a:lnTo>
                <a:lnTo>
                  <a:pt x="290930" y="31749"/>
                </a:lnTo>
                <a:lnTo>
                  <a:pt x="293003" y="36829"/>
                </a:lnTo>
                <a:lnTo>
                  <a:pt x="305070" y="64769"/>
                </a:lnTo>
                <a:lnTo>
                  <a:pt x="306233" y="69849"/>
                </a:lnTo>
                <a:lnTo>
                  <a:pt x="306233" y="91439"/>
                </a:lnTo>
                <a:close/>
              </a:path>
              <a:path w="306705" h="529590">
                <a:moveTo>
                  <a:pt x="306233" y="101599"/>
                </a:moveTo>
                <a:lnTo>
                  <a:pt x="56289" y="101599"/>
                </a:lnTo>
                <a:lnTo>
                  <a:pt x="62922" y="100329"/>
                </a:lnTo>
                <a:lnTo>
                  <a:pt x="69140" y="99059"/>
                </a:lnTo>
                <a:lnTo>
                  <a:pt x="72042" y="88899"/>
                </a:lnTo>
                <a:lnTo>
                  <a:pt x="80748" y="91439"/>
                </a:lnTo>
                <a:lnTo>
                  <a:pt x="306233" y="91439"/>
                </a:lnTo>
                <a:lnTo>
                  <a:pt x="306233" y="101599"/>
                </a:lnTo>
                <a:close/>
              </a:path>
              <a:path w="306705" h="529590">
                <a:moveTo>
                  <a:pt x="306233" y="179069"/>
                </a:moveTo>
                <a:lnTo>
                  <a:pt x="21880" y="179069"/>
                </a:lnTo>
                <a:lnTo>
                  <a:pt x="26855" y="177799"/>
                </a:lnTo>
                <a:lnTo>
                  <a:pt x="28513" y="176529"/>
                </a:lnTo>
                <a:lnTo>
                  <a:pt x="30586" y="173989"/>
                </a:lnTo>
                <a:lnTo>
                  <a:pt x="31415" y="171449"/>
                </a:lnTo>
                <a:lnTo>
                  <a:pt x="33903" y="167639"/>
                </a:lnTo>
                <a:lnTo>
                  <a:pt x="34317" y="163829"/>
                </a:lnTo>
                <a:lnTo>
                  <a:pt x="36390" y="160019"/>
                </a:lnTo>
                <a:lnTo>
                  <a:pt x="39707" y="152399"/>
                </a:lnTo>
                <a:lnTo>
                  <a:pt x="47583" y="147319"/>
                </a:lnTo>
                <a:lnTo>
                  <a:pt x="47169" y="139699"/>
                </a:lnTo>
                <a:lnTo>
                  <a:pt x="47169" y="137159"/>
                </a:lnTo>
                <a:lnTo>
                  <a:pt x="46340" y="134619"/>
                </a:lnTo>
                <a:lnTo>
                  <a:pt x="45096" y="132079"/>
                </a:lnTo>
                <a:lnTo>
                  <a:pt x="43438" y="128269"/>
                </a:lnTo>
                <a:lnTo>
                  <a:pt x="38877" y="124459"/>
                </a:lnTo>
                <a:lnTo>
                  <a:pt x="37219" y="120649"/>
                </a:lnTo>
                <a:lnTo>
                  <a:pt x="34732" y="114299"/>
                </a:lnTo>
                <a:lnTo>
                  <a:pt x="37219" y="104139"/>
                </a:lnTo>
                <a:lnTo>
                  <a:pt x="43438" y="101599"/>
                </a:lnTo>
                <a:lnTo>
                  <a:pt x="48827" y="99059"/>
                </a:lnTo>
                <a:lnTo>
                  <a:pt x="56289" y="101599"/>
                </a:lnTo>
                <a:lnTo>
                  <a:pt x="306233" y="101599"/>
                </a:lnTo>
                <a:lnTo>
                  <a:pt x="306233" y="179069"/>
                </a:lnTo>
                <a:close/>
              </a:path>
              <a:path w="306705" h="529590">
                <a:moveTo>
                  <a:pt x="62093" y="347979"/>
                </a:moveTo>
                <a:lnTo>
                  <a:pt x="57118" y="345439"/>
                </a:lnTo>
                <a:lnTo>
                  <a:pt x="56289" y="340359"/>
                </a:lnTo>
                <a:lnTo>
                  <a:pt x="55997" y="334009"/>
                </a:lnTo>
                <a:lnTo>
                  <a:pt x="56755" y="327659"/>
                </a:lnTo>
                <a:lnTo>
                  <a:pt x="57280" y="321309"/>
                </a:lnTo>
                <a:lnTo>
                  <a:pt x="44681" y="299719"/>
                </a:lnTo>
                <a:lnTo>
                  <a:pt x="42194" y="297179"/>
                </a:lnTo>
                <a:lnTo>
                  <a:pt x="39292" y="295909"/>
                </a:lnTo>
                <a:lnTo>
                  <a:pt x="32879" y="290829"/>
                </a:lnTo>
                <a:lnTo>
                  <a:pt x="27477" y="284479"/>
                </a:lnTo>
                <a:lnTo>
                  <a:pt x="22386" y="278129"/>
                </a:lnTo>
                <a:lnTo>
                  <a:pt x="16906" y="273049"/>
                </a:lnTo>
                <a:lnTo>
                  <a:pt x="12760" y="267969"/>
                </a:lnTo>
                <a:lnTo>
                  <a:pt x="10687" y="262889"/>
                </a:lnTo>
                <a:lnTo>
                  <a:pt x="9858" y="257809"/>
                </a:lnTo>
                <a:lnTo>
                  <a:pt x="9029" y="255269"/>
                </a:lnTo>
                <a:lnTo>
                  <a:pt x="5713" y="252729"/>
                </a:lnTo>
                <a:lnTo>
                  <a:pt x="4884" y="248919"/>
                </a:lnTo>
                <a:lnTo>
                  <a:pt x="3640" y="246379"/>
                </a:lnTo>
                <a:lnTo>
                  <a:pt x="6956" y="243839"/>
                </a:lnTo>
                <a:lnTo>
                  <a:pt x="5713" y="241299"/>
                </a:lnTo>
                <a:lnTo>
                  <a:pt x="3186" y="234949"/>
                </a:lnTo>
                <a:lnTo>
                  <a:pt x="1049" y="227329"/>
                </a:lnTo>
                <a:lnTo>
                  <a:pt x="0" y="220979"/>
                </a:lnTo>
                <a:lnTo>
                  <a:pt x="738" y="214629"/>
                </a:lnTo>
                <a:lnTo>
                  <a:pt x="2811" y="207009"/>
                </a:lnTo>
                <a:lnTo>
                  <a:pt x="8615" y="203199"/>
                </a:lnTo>
                <a:lnTo>
                  <a:pt x="15248" y="193039"/>
                </a:lnTo>
                <a:lnTo>
                  <a:pt x="9858" y="187959"/>
                </a:lnTo>
                <a:lnTo>
                  <a:pt x="14833" y="177799"/>
                </a:lnTo>
                <a:lnTo>
                  <a:pt x="21880" y="179069"/>
                </a:lnTo>
                <a:lnTo>
                  <a:pt x="306233" y="179069"/>
                </a:lnTo>
                <a:lnTo>
                  <a:pt x="306233" y="306069"/>
                </a:lnTo>
                <a:lnTo>
                  <a:pt x="301294" y="308609"/>
                </a:lnTo>
                <a:lnTo>
                  <a:pt x="300050" y="311149"/>
                </a:lnTo>
                <a:lnTo>
                  <a:pt x="299221" y="312419"/>
                </a:lnTo>
                <a:lnTo>
                  <a:pt x="302123" y="312419"/>
                </a:lnTo>
                <a:lnTo>
                  <a:pt x="303781" y="318769"/>
                </a:lnTo>
                <a:lnTo>
                  <a:pt x="296319" y="321309"/>
                </a:lnTo>
                <a:lnTo>
                  <a:pt x="297148" y="326389"/>
                </a:lnTo>
                <a:lnTo>
                  <a:pt x="297148" y="327659"/>
                </a:lnTo>
                <a:lnTo>
                  <a:pt x="299221" y="327659"/>
                </a:lnTo>
                <a:lnTo>
                  <a:pt x="300050" y="328929"/>
                </a:lnTo>
                <a:lnTo>
                  <a:pt x="302123" y="334009"/>
                </a:lnTo>
                <a:lnTo>
                  <a:pt x="305025" y="337819"/>
                </a:lnTo>
                <a:lnTo>
                  <a:pt x="305831" y="340359"/>
                </a:lnTo>
                <a:lnTo>
                  <a:pt x="72457" y="340359"/>
                </a:lnTo>
                <a:lnTo>
                  <a:pt x="70799" y="345439"/>
                </a:lnTo>
                <a:lnTo>
                  <a:pt x="67067" y="346709"/>
                </a:lnTo>
                <a:lnTo>
                  <a:pt x="62093" y="347979"/>
                </a:lnTo>
                <a:close/>
              </a:path>
              <a:path w="306705" h="529590">
                <a:moveTo>
                  <a:pt x="281809" y="406399"/>
                </a:moveTo>
                <a:lnTo>
                  <a:pt x="280980" y="406399"/>
                </a:lnTo>
                <a:lnTo>
                  <a:pt x="279737" y="405129"/>
                </a:lnTo>
                <a:lnTo>
                  <a:pt x="84479" y="405129"/>
                </a:lnTo>
                <a:lnTo>
                  <a:pt x="86500" y="397509"/>
                </a:lnTo>
                <a:lnTo>
                  <a:pt x="88832" y="391159"/>
                </a:lnTo>
                <a:lnTo>
                  <a:pt x="91475" y="384809"/>
                </a:lnTo>
                <a:lnTo>
                  <a:pt x="94428" y="377189"/>
                </a:lnTo>
                <a:lnTo>
                  <a:pt x="96916" y="372109"/>
                </a:lnTo>
                <a:lnTo>
                  <a:pt x="95258" y="365759"/>
                </a:lnTo>
                <a:lnTo>
                  <a:pt x="97745" y="359409"/>
                </a:lnTo>
                <a:lnTo>
                  <a:pt x="99818" y="355599"/>
                </a:lnTo>
                <a:lnTo>
                  <a:pt x="99403" y="354329"/>
                </a:lnTo>
                <a:lnTo>
                  <a:pt x="95303" y="347979"/>
                </a:lnTo>
                <a:lnTo>
                  <a:pt x="89609" y="344169"/>
                </a:lnTo>
                <a:lnTo>
                  <a:pt x="82905" y="341629"/>
                </a:lnTo>
                <a:lnTo>
                  <a:pt x="75773" y="340359"/>
                </a:lnTo>
                <a:lnTo>
                  <a:pt x="305831" y="340359"/>
                </a:lnTo>
                <a:lnTo>
                  <a:pt x="306233" y="341629"/>
                </a:lnTo>
                <a:lnTo>
                  <a:pt x="306233" y="350519"/>
                </a:lnTo>
                <a:lnTo>
                  <a:pt x="305439" y="351789"/>
                </a:lnTo>
                <a:lnTo>
                  <a:pt x="306233" y="354329"/>
                </a:lnTo>
                <a:lnTo>
                  <a:pt x="306233" y="370839"/>
                </a:lnTo>
                <a:lnTo>
                  <a:pt x="300879" y="370839"/>
                </a:lnTo>
                <a:lnTo>
                  <a:pt x="298806" y="375919"/>
                </a:lnTo>
                <a:lnTo>
                  <a:pt x="295490" y="380999"/>
                </a:lnTo>
                <a:lnTo>
                  <a:pt x="293832" y="386079"/>
                </a:lnTo>
                <a:lnTo>
                  <a:pt x="289272" y="391159"/>
                </a:lnTo>
                <a:lnTo>
                  <a:pt x="285540" y="394969"/>
                </a:lnTo>
                <a:lnTo>
                  <a:pt x="285540" y="401319"/>
                </a:lnTo>
                <a:lnTo>
                  <a:pt x="281809" y="406399"/>
                </a:lnTo>
                <a:close/>
              </a:path>
              <a:path w="306705" h="529590">
                <a:moveTo>
                  <a:pt x="121375" y="445769"/>
                </a:moveTo>
                <a:lnTo>
                  <a:pt x="117644" y="445769"/>
                </a:lnTo>
                <a:lnTo>
                  <a:pt x="115156" y="444499"/>
                </a:lnTo>
                <a:lnTo>
                  <a:pt x="116815" y="440689"/>
                </a:lnTo>
                <a:lnTo>
                  <a:pt x="115571" y="439419"/>
                </a:lnTo>
                <a:lnTo>
                  <a:pt x="111011" y="433069"/>
                </a:lnTo>
                <a:lnTo>
                  <a:pt x="103134" y="431799"/>
                </a:lnTo>
                <a:lnTo>
                  <a:pt x="91941" y="425449"/>
                </a:lnTo>
                <a:lnTo>
                  <a:pt x="89868" y="420369"/>
                </a:lnTo>
                <a:lnTo>
                  <a:pt x="81163" y="411479"/>
                </a:lnTo>
                <a:lnTo>
                  <a:pt x="82821" y="406399"/>
                </a:lnTo>
                <a:lnTo>
                  <a:pt x="84064" y="405129"/>
                </a:lnTo>
                <a:lnTo>
                  <a:pt x="279737" y="405129"/>
                </a:lnTo>
                <a:lnTo>
                  <a:pt x="278908" y="406399"/>
                </a:lnTo>
                <a:lnTo>
                  <a:pt x="276835" y="406399"/>
                </a:lnTo>
                <a:lnTo>
                  <a:pt x="274347" y="407669"/>
                </a:lnTo>
                <a:lnTo>
                  <a:pt x="272689" y="410209"/>
                </a:lnTo>
                <a:lnTo>
                  <a:pt x="270202" y="415289"/>
                </a:lnTo>
                <a:lnTo>
                  <a:pt x="275176" y="415289"/>
                </a:lnTo>
                <a:lnTo>
                  <a:pt x="274762" y="417829"/>
                </a:lnTo>
                <a:lnTo>
                  <a:pt x="274762" y="420369"/>
                </a:lnTo>
                <a:lnTo>
                  <a:pt x="271860" y="421639"/>
                </a:lnTo>
                <a:lnTo>
                  <a:pt x="271445" y="422909"/>
                </a:lnTo>
                <a:lnTo>
                  <a:pt x="271445" y="425449"/>
                </a:lnTo>
                <a:lnTo>
                  <a:pt x="275176" y="426719"/>
                </a:lnTo>
                <a:lnTo>
                  <a:pt x="271031" y="430529"/>
                </a:lnTo>
                <a:lnTo>
                  <a:pt x="268544" y="430529"/>
                </a:lnTo>
                <a:lnTo>
                  <a:pt x="268129" y="433069"/>
                </a:lnTo>
                <a:lnTo>
                  <a:pt x="268129" y="435609"/>
                </a:lnTo>
                <a:lnTo>
                  <a:pt x="267300" y="438149"/>
                </a:lnTo>
                <a:lnTo>
                  <a:pt x="264812" y="440689"/>
                </a:lnTo>
                <a:lnTo>
                  <a:pt x="266885" y="441959"/>
                </a:lnTo>
                <a:lnTo>
                  <a:pt x="269373" y="443229"/>
                </a:lnTo>
                <a:lnTo>
                  <a:pt x="125106" y="443229"/>
                </a:lnTo>
                <a:lnTo>
                  <a:pt x="121375" y="445769"/>
                </a:lnTo>
                <a:close/>
              </a:path>
              <a:path w="306705" h="529590">
                <a:moveTo>
                  <a:pt x="278078" y="407669"/>
                </a:moveTo>
                <a:lnTo>
                  <a:pt x="277664" y="407669"/>
                </a:lnTo>
                <a:lnTo>
                  <a:pt x="277249" y="406399"/>
                </a:lnTo>
                <a:lnTo>
                  <a:pt x="278908" y="406399"/>
                </a:lnTo>
                <a:lnTo>
                  <a:pt x="278078" y="407669"/>
                </a:lnTo>
                <a:close/>
              </a:path>
              <a:path w="306705" h="529590">
                <a:moveTo>
                  <a:pt x="167391" y="529589"/>
                </a:moveTo>
                <a:lnTo>
                  <a:pt x="165318" y="529589"/>
                </a:lnTo>
                <a:lnTo>
                  <a:pt x="164074" y="528319"/>
                </a:lnTo>
                <a:lnTo>
                  <a:pt x="159100" y="524509"/>
                </a:lnTo>
                <a:lnTo>
                  <a:pt x="154125" y="518159"/>
                </a:lnTo>
                <a:lnTo>
                  <a:pt x="153793" y="513079"/>
                </a:lnTo>
                <a:lnTo>
                  <a:pt x="153710" y="507999"/>
                </a:lnTo>
                <a:lnTo>
                  <a:pt x="148736" y="505459"/>
                </a:lnTo>
                <a:lnTo>
                  <a:pt x="149047" y="501649"/>
                </a:lnTo>
                <a:lnTo>
                  <a:pt x="149150" y="499109"/>
                </a:lnTo>
                <a:lnTo>
                  <a:pt x="151638" y="497839"/>
                </a:lnTo>
                <a:lnTo>
                  <a:pt x="154954" y="497839"/>
                </a:lnTo>
                <a:lnTo>
                  <a:pt x="157442" y="495299"/>
                </a:lnTo>
                <a:lnTo>
                  <a:pt x="156612" y="494029"/>
                </a:lnTo>
                <a:lnTo>
                  <a:pt x="153710" y="487679"/>
                </a:lnTo>
                <a:lnTo>
                  <a:pt x="149979" y="481329"/>
                </a:lnTo>
                <a:lnTo>
                  <a:pt x="148321" y="474979"/>
                </a:lnTo>
                <a:lnTo>
                  <a:pt x="147492" y="471169"/>
                </a:lnTo>
                <a:lnTo>
                  <a:pt x="149565" y="468629"/>
                </a:lnTo>
                <a:lnTo>
                  <a:pt x="148321" y="464819"/>
                </a:lnTo>
                <a:lnTo>
                  <a:pt x="146248" y="459739"/>
                </a:lnTo>
                <a:lnTo>
                  <a:pt x="139201" y="459739"/>
                </a:lnTo>
                <a:lnTo>
                  <a:pt x="135884" y="454659"/>
                </a:lnTo>
                <a:lnTo>
                  <a:pt x="133812" y="450849"/>
                </a:lnTo>
                <a:lnTo>
                  <a:pt x="131739" y="448309"/>
                </a:lnTo>
                <a:lnTo>
                  <a:pt x="125106" y="443229"/>
                </a:lnTo>
                <a:lnTo>
                  <a:pt x="268129" y="443229"/>
                </a:lnTo>
                <a:lnTo>
                  <a:pt x="266056" y="445769"/>
                </a:lnTo>
                <a:lnTo>
                  <a:pt x="264812" y="448309"/>
                </a:lnTo>
                <a:lnTo>
                  <a:pt x="265227" y="450849"/>
                </a:lnTo>
                <a:lnTo>
                  <a:pt x="265642" y="452119"/>
                </a:lnTo>
                <a:lnTo>
                  <a:pt x="268129" y="454659"/>
                </a:lnTo>
                <a:lnTo>
                  <a:pt x="266885" y="455929"/>
                </a:lnTo>
                <a:lnTo>
                  <a:pt x="263983" y="459739"/>
                </a:lnTo>
                <a:lnTo>
                  <a:pt x="262325" y="463549"/>
                </a:lnTo>
                <a:lnTo>
                  <a:pt x="259009" y="466089"/>
                </a:lnTo>
                <a:lnTo>
                  <a:pt x="254448" y="469899"/>
                </a:lnTo>
                <a:lnTo>
                  <a:pt x="261911" y="474979"/>
                </a:lnTo>
                <a:lnTo>
                  <a:pt x="263569" y="480059"/>
                </a:lnTo>
                <a:lnTo>
                  <a:pt x="263983" y="480059"/>
                </a:lnTo>
                <a:lnTo>
                  <a:pt x="264398" y="481329"/>
                </a:lnTo>
                <a:lnTo>
                  <a:pt x="263154" y="482599"/>
                </a:lnTo>
                <a:lnTo>
                  <a:pt x="241876" y="490219"/>
                </a:lnTo>
                <a:lnTo>
                  <a:pt x="234550" y="492759"/>
                </a:lnTo>
                <a:lnTo>
                  <a:pt x="233306" y="492759"/>
                </a:lnTo>
                <a:lnTo>
                  <a:pt x="232062" y="494029"/>
                </a:lnTo>
                <a:lnTo>
                  <a:pt x="230404" y="496569"/>
                </a:lnTo>
                <a:lnTo>
                  <a:pt x="232477" y="496569"/>
                </a:lnTo>
                <a:lnTo>
                  <a:pt x="227502" y="501649"/>
                </a:lnTo>
                <a:lnTo>
                  <a:pt x="231648" y="507999"/>
                </a:lnTo>
                <a:lnTo>
                  <a:pt x="186461" y="507999"/>
                </a:lnTo>
                <a:lnTo>
                  <a:pt x="181901" y="513079"/>
                </a:lnTo>
                <a:lnTo>
                  <a:pt x="177755" y="518159"/>
                </a:lnTo>
                <a:lnTo>
                  <a:pt x="177340" y="519429"/>
                </a:lnTo>
                <a:lnTo>
                  <a:pt x="177755" y="520699"/>
                </a:lnTo>
                <a:lnTo>
                  <a:pt x="166147" y="520699"/>
                </a:lnTo>
                <a:lnTo>
                  <a:pt x="165733" y="523239"/>
                </a:lnTo>
                <a:lnTo>
                  <a:pt x="165733" y="525779"/>
                </a:lnTo>
                <a:lnTo>
                  <a:pt x="170293" y="525779"/>
                </a:lnTo>
                <a:lnTo>
                  <a:pt x="168635" y="528319"/>
                </a:lnTo>
                <a:lnTo>
                  <a:pt x="167391" y="529589"/>
                </a:lnTo>
                <a:close/>
              </a:path>
              <a:path w="306705" h="529590">
                <a:moveTo>
                  <a:pt x="198897" y="513079"/>
                </a:moveTo>
                <a:lnTo>
                  <a:pt x="196825" y="511809"/>
                </a:lnTo>
                <a:lnTo>
                  <a:pt x="194337" y="507999"/>
                </a:lnTo>
                <a:lnTo>
                  <a:pt x="231648" y="507999"/>
                </a:lnTo>
                <a:lnTo>
                  <a:pt x="232477" y="509269"/>
                </a:lnTo>
                <a:lnTo>
                  <a:pt x="233969" y="510539"/>
                </a:lnTo>
                <a:lnTo>
                  <a:pt x="202629" y="510539"/>
                </a:lnTo>
                <a:lnTo>
                  <a:pt x="198897" y="513079"/>
                </a:lnTo>
                <a:close/>
              </a:path>
              <a:path w="306705" h="529590">
                <a:moveTo>
                  <a:pt x="228331" y="523239"/>
                </a:moveTo>
                <a:lnTo>
                  <a:pt x="224186" y="521969"/>
                </a:lnTo>
                <a:lnTo>
                  <a:pt x="222942" y="520699"/>
                </a:lnTo>
                <a:lnTo>
                  <a:pt x="221284" y="520699"/>
                </a:lnTo>
                <a:lnTo>
                  <a:pt x="215480" y="518159"/>
                </a:lnTo>
                <a:lnTo>
                  <a:pt x="209676" y="516889"/>
                </a:lnTo>
                <a:lnTo>
                  <a:pt x="204701" y="513079"/>
                </a:lnTo>
                <a:lnTo>
                  <a:pt x="202629" y="510539"/>
                </a:lnTo>
                <a:lnTo>
                  <a:pt x="233969" y="510539"/>
                </a:lnTo>
                <a:lnTo>
                  <a:pt x="239939" y="515619"/>
                </a:lnTo>
                <a:lnTo>
                  <a:pt x="234135" y="520699"/>
                </a:lnTo>
                <a:lnTo>
                  <a:pt x="232062" y="521969"/>
                </a:lnTo>
                <a:lnTo>
                  <a:pt x="228331" y="523239"/>
                </a:lnTo>
                <a:close/>
              </a:path>
              <a:path w="306705" h="529590">
                <a:moveTo>
                  <a:pt x="177340" y="521969"/>
                </a:moveTo>
                <a:lnTo>
                  <a:pt x="167806" y="521969"/>
                </a:lnTo>
                <a:lnTo>
                  <a:pt x="166147" y="520699"/>
                </a:lnTo>
                <a:lnTo>
                  <a:pt x="177340" y="520699"/>
                </a:lnTo>
                <a:lnTo>
                  <a:pt x="177340" y="521969"/>
                </a:lnTo>
                <a:close/>
              </a:path>
              <a:path w="306705" h="529590">
                <a:moveTo>
                  <a:pt x="178584" y="529589"/>
                </a:moveTo>
                <a:lnTo>
                  <a:pt x="174788" y="529589"/>
                </a:lnTo>
                <a:lnTo>
                  <a:pt x="171537" y="528319"/>
                </a:lnTo>
                <a:lnTo>
                  <a:pt x="171951" y="523239"/>
                </a:lnTo>
                <a:lnTo>
                  <a:pt x="169464" y="521969"/>
                </a:lnTo>
                <a:lnTo>
                  <a:pt x="176097" y="521969"/>
                </a:lnTo>
                <a:lnTo>
                  <a:pt x="176097" y="523239"/>
                </a:lnTo>
                <a:lnTo>
                  <a:pt x="175268" y="524509"/>
                </a:lnTo>
                <a:lnTo>
                  <a:pt x="176511" y="525779"/>
                </a:lnTo>
                <a:lnTo>
                  <a:pt x="177340" y="527049"/>
                </a:lnTo>
                <a:lnTo>
                  <a:pt x="178584" y="529589"/>
                </a:lnTo>
                <a:close/>
              </a:path>
            </a:pathLst>
          </a:custGeom>
          <a:solidFill>
            <a:srgbClr val="E91E23"/>
          </a:solidFill>
        </p:spPr>
        <p:txBody>
          <a:bodyPr wrap="square" lIns="0" tIns="0" rIns="0" bIns="0" rtlCol="0"/>
          <a:lstStyle/>
          <a:p>
            <a:endParaRPr/>
          </a:p>
        </p:txBody>
      </p:sp>
      <p:sp>
        <p:nvSpPr>
          <p:cNvPr id="14" name="object 14"/>
          <p:cNvSpPr txBox="1"/>
          <p:nvPr/>
        </p:nvSpPr>
        <p:spPr>
          <a:xfrm>
            <a:off x="8907778" y="5710135"/>
            <a:ext cx="82550" cy="147955"/>
          </a:xfrm>
          <a:prstGeom prst="rect">
            <a:avLst/>
          </a:prstGeom>
        </p:spPr>
        <p:txBody>
          <a:bodyPr vert="horz" wrap="square" lIns="0" tIns="12700" rIns="0" bIns="0" rtlCol="0">
            <a:spAutoFit/>
          </a:bodyPr>
          <a:lstStyle/>
          <a:p>
            <a:pPr marL="12700">
              <a:lnSpc>
                <a:spcPct val="100000"/>
              </a:lnSpc>
              <a:spcBef>
                <a:spcPts val="100"/>
              </a:spcBef>
            </a:pPr>
            <a:r>
              <a:rPr sz="800" dirty="0">
                <a:latin typeface="Arial"/>
                <a:cs typeface="Arial"/>
              </a:rPr>
              <a:t>4</a:t>
            </a:r>
            <a:endParaRPr sz="800">
              <a:latin typeface="Arial"/>
              <a:cs typeface="Arial"/>
            </a:endParaRPr>
          </a:p>
        </p:txBody>
      </p:sp>
      <p:sp>
        <p:nvSpPr>
          <p:cNvPr id="15" name="object 15"/>
          <p:cNvSpPr txBox="1"/>
          <p:nvPr/>
        </p:nvSpPr>
        <p:spPr>
          <a:xfrm>
            <a:off x="458547" y="5590566"/>
            <a:ext cx="5678805" cy="239395"/>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FFFFFF"/>
                </a:solidFill>
                <a:latin typeface="Arial"/>
                <a:cs typeface="Arial"/>
              </a:rPr>
              <a:t>PROVIDING PROFESSIONAL </a:t>
            </a:r>
            <a:r>
              <a:rPr sz="1400" spc="-5" dirty="0">
                <a:solidFill>
                  <a:srgbClr val="FFFFFF"/>
                </a:solidFill>
                <a:latin typeface="Arial"/>
                <a:cs typeface="Arial"/>
              </a:rPr>
              <a:t>GUIDANCE FOR </a:t>
            </a:r>
            <a:r>
              <a:rPr sz="1400" dirty="0">
                <a:solidFill>
                  <a:srgbClr val="FFFFFF"/>
                </a:solidFill>
                <a:latin typeface="Arial"/>
                <a:cs typeface="Arial"/>
              </a:rPr>
              <a:t>BUSINESS</a:t>
            </a:r>
            <a:r>
              <a:rPr sz="1400" spc="-105" dirty="0">
                <a:solidFill>
                  <a:srgbClr val="FFFFFF"/>
                </a:solidFill>
                <a:latin typeface="Arial"/>
                <a:cs typeface="Arial"/>
              </a:rPr>
              <a:t> </a:t>
            </a:r>
            <a:r>
              <a:rPr sz="1400" dirty="0">
                <a:solidFill>
                  <a:srgbClr val="FFFFFF"/>
                </a:solidFill>
                <a:latin typeface="Arial"/>
                <a:cs typeface="Arial"/>
              </a:rPr>
              <a:t>GROWTH</a:t>
            </a:r>
            <a:endParaRPr sz="1400">
              <a:latin typeface="Arial"/>
              <a:cs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0" y="0"/>
            <a:ext cx="9144000" cy="6345936"/>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5943600" y="5943600"/>
            <a:ext cx="1667255" cy="914400"/>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4191000" y="5718047"/>
            <a:ext cx="1752599" cy="1139952"/>
          </a:xfrm>
          <a:prstGeom prst="rect">
            <a:avLst/>
          </a:prstGeom>
          <a:blipFill>
            <a:blip r:embed="rId6" cstate="print"/>
            <a:stretch>
              <a:fillRect/>
            </a:stretch>
          </a:blipFill>
        </p:spPr>
        <p:txBody>
          <a:bodyPr wrap="square" lIns="0" tIns="0" rIns="0" bIns="0" rtlCol="0"/>
          <a:lstStyle/>
          <a:p>
            <a:endParaRPr/>
          </a:p>
        </p:txBody>
      </p:sp>
      <p:sp>
        <p:nvSpPr>
          <p:cNvPr id="6" name="object 6"/>
          <p:cNvSpPr/>
          <p:nvPr/>
        </p:nvSpPr>
        <p:spPr>
          <a:xfrm>
            <a:off x="2743200" y="5780532"/>
            <a:ext cx="1523999" cy="1077467"/>
          </a:xfrm>
          <a:prstGeom prst="rect">
            <a:avLst/>
          </a:prstGeom>
          <a:blipFill>
            <a:blip r:embed="rId7" cstate="print"/>
            <a:stretch>
              <a:fillRect/>
            </a:stretch>
          </a:blipFill>
        </p:spPr>
        <p:txBody>
          <a:bodyPr wrap="square" lIns="0" tIns="0" rIns="0" bIns="0" rtlCol="0"/>
          <a:lstStyle/>
          <a:p>
            <a:endParaRPr/>
          </a:p>
        </p:txBody>
      </p:sp>
      <p:sp>
        <p:nvSpPr>
          <p:cNvPr id="7" name="object 7"/>
          <p:cNvSpPr/>
          <p:nvPr/>
        </p:nvSpPr>
        <p:spPr>
          <a:xfrm>
            <a:off x="7589519" y="5867400"/>
            <a:ext cx="1554479" cy="990600"/>
          </a:xfrm>
          <a:prstGeom prst="rect">
            <a:avLst/>
          </a:prstGeom>
          <a:blipFill>
            <a:blip r:embed="rId8" cstate="print"/>
            <a:stretch>
              <a:fillRect/>
            </a:stretch>
          </a:blipFill>
        </p:spPr>
        <p:txBody>
          <a:bodyPr wrap="square" lIns="0" tIns="0" rIns="0" bIns="0" rtlCol="0"/>
          <a:lstStyle/>
          <a:p>
            <a:endParaRPr/>
          </a:p>
        </p:txBody>
      </p:sp>
      <p:sp>
        <p:nvSpPr>
          <p:cNvPr id="8" name="object 8"/>
          <p:cNvSpPr/>
          <p:nvPr/>
        </p:nvSpPr>
        <p:spPr>
          <a:xfrm>
            <a:off x="1447800" y="5943600"/>
            <a:ext cx="1295399" cy="914400"/>
          </a:xfrm>
          <a:prstGeom prst="rect">
            <a:avLst/>
          </a:prstGeom>
          <a:blipFill>
            <a:blip r:embed="rId9" cstate="print"/>
            <a:stretch>
              <a:fillRect/>
            </a:stretch>
          </a:blipFill>
        </p:spPr>
        <p:txBody>
          <a:bodyPr wrap="square" lIns="0" tIns="0" rIns="0" bIns="0" rtlCol="0"/>
          <a:lstStyle/>
          <a:p>
            <a:endParaRPr/>
          </a:p>
        </p:txBody>
      </p:sp>
      <p:sp>
        <p:nvSpPr>
          <p:cNvPr id="9" name="object 9"/>
          <p:cNvSpPr txBox="1">
            <a:spLocks noGrp="1"/>
          </p:cNvSpPr>
          <p:nvPr>
            <p:ph type="title"/>
          </p:nvPr>
        </p:nvSpPr>
        <p:spPr>
          <a:xfrm>
            <a:off x="957983" y="83574"/>
            <a:ext cx="7242175" cy="1520825"/>
          </a:xfrm>
          <a:prstGeom prst="rect">
            <a:avLst/>
          </a:prstGeom>
        </p:spPr>
        <p:txBody>
          <a:bodyPr vert="horz" wrap="square" lIns="0" tIns="12700" rIns="0" bIns="0" rtlCol="0">
            <a:spAutoFit/>
          </a:bodyPr>
          <a:lstStyle/>
          <a:p>
            <a:pPr marL="12700" marR="5080">
              <a:lnSpc>
                <a:spcPct val="100000"/>
              </a:lnSpc>
              <a:spcBef>
                <a:spcPts val="100"/>
              </a:spcBef>
            </a:pPr>
            <a:r>
              <a:rPr sz="3200" b="1" spc="-5" dirty="0">
                <a:solidFill>
                  <a:srgbClr val="000000"/>
                </a:solidFill>
                <a:latin typeface="Arial"/>
                <a:cs typeface="Arial"/>
              </a:rPr>
              <a:t>Small Business Regulatory Flexibility  Program</a:t>
            </a:r>
            <a:endParaRPr sz="3200">
              <a:latin typeface="Arial"/>
              <a:cs typeface="Arial"/>
            </a:endParaRPr>
          </a:p>
          <a:p>
            <a:pPr marL="87630">
              <a:lnSpc>
                <a:spcPct val="100000"/>
              </a:lnSpc>
              <a:spcBef>
                <a:spcPts val="250"/>
              </a:spcBef>
            </a:pPr>
            <a:r>
              <a:rPr sz="3200" b="1" spc="-5" dirty="0">
                <a:solidFill>
                  <a:srgbClr val="FF0000"/>
                </a:solidFill>
                <a:latin typeface="Arial"/>
                <a:cs typeface="Arial"/>
              </a:rPr>
              <a:t>Overview</a:t>
            </a:r>
            <a:endParaRPr sz="3200">
              <a:latin typeface="Arial"/>
              <a:cs typeface="Arial"/>
            </a:endParaRPr>
          </a:p>
        </p:txBody>
      </p:sp>
      <p:sp>
        <p:nvSpPr>
          <p:cNvPr id="10" name="object 10"/>
          <p:cNvSpPr/>
          <p:nvPr/>
        </p:nvSpPr>
        <p:spPr>
          <a:xfrm>
            <a:off x="0" y="5967984"/>
            <a:ext cx="1496567" cy="890016"/>
          </a:xfrm>
          <a:prstGeom prst="rect">
            <a:avLst/>
          </a:prstGeom>
          <a:blipFill>
            <a:blip r:embed="rId10" cstate="print"/>
            <a:stretch>
              <a:fillRect/>
            </a:stretch>
          </a:blipFill>
        </p:spPr>
        <p:txBody>
          <a:bodyPr wrap="square" lIns="0" tIns="0" rIns="0" bIns="0" rtlCol="0"/>
          <a:lstStyle/>
          <a:p>
            <a:endParaRPr/>
          </a:p>
        </p:txBody>
      </p:sp>
      <p:sp>
        <p:nvSpPr>
          <p:cNvPr id="11" name="object 11"/>
          <p:cNvSpPr/>
          <p:nvPr/>
        </p:nvSpPr>
        <p:spPr>
          <a:xfrm>
            <a:off x="0" y="5679947"/>
            <a:ext cx="9144000" cy="295655"/>
          </a:xfrm>
          <a:prstGeom prst="rect">
            <a:avLst/>
          </a:prstGeom>
          <a:blipFill>
            <a:blip r:embed="rId11" cstate="print"/>
            <a:stretch>
              <a:fillRect/>
            </a:stretch>
          </a:blipFill>
        </p:spPr>
        <p:txBody>
          <a:bodyPr wrap="square" lIns="0" tIns="0" rIns="0" bIns="0" rtlCol="0"/>
          <a:lstStyle/>
          <a:p>
            <a:endParaRPr/>
          </a:p>
        </p:txBody>
      </p:sp>
      <p:sp>
        <p:nvSpPr>
          <p:cNvPr id="12" name="object 12"/>
          <p:cNvSpPr/>
          <p:nvPr/>
        </p:nvSpPr>
        <p:spPr>
          <a:xfrm>
            <a:off x="571590" y="379013"/>
            <a:ext cx="306705" cy="529590"/>
          </a:xfrm>
          <a:custGeom>
            <a:avLst/>
            <a:gdLst/>
            <a:ahLst/>
            <a:cxnLst/>
            <a:rect l="l" t="t" r="r" b="b"/>
            <a:pathLst>
              <a:path w="306705" h="529590">
                <a:moveTo>
                  <a:pt x="306233" y="91439"/>
                </a:moveTo>
                <a:lnTo>
                  <a:pt x="85308" y="91439"/>
                </a:lnTo>
                <a:lnTo>
                  <a:pt x="92161" y="82549"/>
                </a:lnTo>
                <a:lnTo>
                  <a:pt x="96398" y="74929"/>
                </a:lnTo>
                <a:lnTo>
                  <a:pt x="100789" y="68579"/>
                </a:lnTo>
                <a:lnTo>
                  <a:pt x="106036" y="62229"/>
                </a:lnTo>
                <a:lnTo>
                  <a:pt x="110182" y="58419"/>
                </a:lnTo>
                <a:lnTo>
                  <a:pt x="109767" y="52069"/>
                </a:lnTo>
                <a:lnTo>
                  <a:pt x="110182" y="45719"/>
                </a:lnTo>
                <a:lnTo>
                  <a:pt x="110182" y="44449"/>
                </a:lnTo>
                <a:lnTo>
                  <a:pt x="111011" y="41909"/>
                </a:lnTo>
                <a:lnTo>
                  <a:pt x="91112" y="26669"/>
                </a:lnTo>
                <a:lnTo>
                  <a:pt x="91112" y="24129"/>
                </a:lnTo>
                <a:lnTo>
                  <a:pt x="90283" y="16509"/>
                </a:lnTo>
                <a:lnTo>
                  <a:pt x="87795" y="13969"/>
                </a:lnTo>
                <a:lnTo>
                  <a:pt x="85308" y="10159"/>
                </a:lnTo>
                <a:lnTo>
                  <a:pt x="81992" y="6349"/>
                </a:lnTo>
                <a:lnTo>
                  <a:pt x="77846" y="5079"/>
                </a:lnTo>
                <a:lnTo>
                  <a:pt x="75359" y="1269"/>
                </a:lnTo>
                <a:lnTo>
                  <a:pt x="75359" y="0"/>
                </a:lnTo>
                <a:lnTo>
                  <a:pt x="293832" y="0"/>
                </a:lnTo>
                <a:lnTo>
                  <a:pt x="294149" y="5079"/>
                </a:lnTo>
                <a:lnTo>
                  <a:pt x="292018" y="11429"/>
                </a:lnTo>
                <a:lnTo>
                  <a:pt x="289343" y="16509"/>
                </a:lnTo>
                <a:lnTo>
                  <a:pt x="288028" y="22859"/>
                </a:lnTo>
                <a:lnTo>
                  <a:pt x="288028" y="25399"/>
                </a:lnTo>
                <a:lnTo>
                  <a:pt x="289686" y="29209"/>
                </a:lnTo>
                <a:lnTo>
                  <a:pt x="290930" y="31749"/>
                </a:lnTo>
                <a:lnTo>
                  <a:pt x="293003" y="36829"/>
                </a:lnTo>
                <a:lnTo>
                  <a:pt x="305070" y="64769"/>
                </a:lnTo>
                <a:lnTo>
                  <a:pt x="306233" y="69849"/>
                </a:lnTo>
                <a:lnTo>
                  <a:pt x="306233" y="91439"/>
                </a:lnTo>
                <a:close/>
              </a:path>
              <a:path w="306705" h="529590">
                <a:moveTo>
                  <a:pt x="306233" y="101599"/>
                </a:moveTo>
                <a:lnTo>
                  <a:pt x="56289" y="101599"/>
                </a:lnTo>
                <a:lnTo>
                  <a:pt x="62922" y="100329"/>
                </a:lnTo>
                <a:lnTo>
                  <a:pt x="69140" y="99059"/>
                </a:lnTo>
                <a:lnTo>
                  <a:pt x="72042" y="88899"/>
                </a:lnTo>
                <a:lnTo>
                  <a:pt x="80748" y="91439"/>
                </a:lnTo>
                <a:lnTo>
                  <a:pt x="306233" y="91439"/>
                </a:lnTo>
                <a:lnTo>
                  <a:pt x="306233" y="101599"/>
                </a:lnTo>
                <a:close/>
              </a:path>
              <a:path w="306705" h="529590">
                <a:moveTo>
                  <a:pt x="306233" y="179069"/>
                </a:moveTo>
                <a:lnTo>
                  <a:pt x="21880" y="179069"/>
                </a:lnTo>
                <a:lnTo>
                  <a:pt x="26855" y="177799"/>
                </a:lnTo>
                <a:lnTo>
                  <a:pt x="28513" y="176529"/>
                </a:lnTo>
                <a:lnTo>
                  <a:pt x="30586" y="173989"/>
                </a:lnTo>
                <a:lnTo>
                  <a:pt x="31415" y="171449"/>
                </a:lnTo>
                <a:lnTo>
                  <a:pt x="33903" y="167639"/>
                </a:lnTo>
                <a:lnTo>
                  <a:pt x="34317" y="163829"/>
                </a:lnTo>
                <a:lnTo>
                  <a:pt x="36390" y="160019"/>
                </a:lnTo>
                <a:lnTo>
                  <a:pt x="39707" y="152399"/>
                </a:lnTo>
                <a:lnTo>
                  <a:pt x="47583" y="147319"/>
                </a:lnTo>
                <a:lnTo>
                  <a:pt x="47169" y="139699"/>
                </a:lnTo>
                <a:lnTo>
                  <a:pt x="47169" y="137159"/>
                </a:lnTo>
                <a:lnTo>
                  <a:pt x="46340" y="134619"/>
                </a:lnTo>
                <a:lnTo>
                  <a:pt x="45096" y="132079"/>
                </a:lnTo>
                <a:lnTo>
                  <a:pt x="43438" y="128269"/>
                </a:lnTo>
                <a:lnTo>
                  <a:pt x="38877" y="124459"/>
                </a:lnTo>
                <a:lnTo>
                  <a:pt x="37219" y="120649"/>
                </a:lnTo>
                <a:lnTo>
                  <a:pt x="34732" y="114299"/>
                </a:lnTo>
                <a:lnTo>
                  <a:pt x="37219" y="104139"/>
                </a:lnTo>
                <a:lnTo>
                  <a:pt x="43438" y="101599"/>
                </a:lnTo>
                <a:lnTo>
                  <a:pt x="48827" y="99059"/>
                </a:lnTo>
                <a:lnTo>
                  <a:pt x="56289" y="101599"/>
                </a:lnTo>
                <a:lnTo>
                  <a:pt x="306233" y="101599"/>
                </a:lnTo>
                <a:lnTo>
                  <a:pt x="306233" y="179069"/>
                </a:lnTo>
                <a:close/>
              </a:path>
              <a:path w="306705" h="529590">
                <a:moveTo>
                  <a:pt x="62093" y="347979"/>
                </a:moveTo>
                <a:lnTo>
                  <a:pt x="57118" y="345439"/>
                </a:lnTo>
                <a:lnTo>
                  <a:pt x="56289" y="340359"/>
                </a:lnTo>
                <a:lnTo>
                  <a:pt x="55997" y="334009"/>
                </a:lnTo>
                <a:lnTo>
                  <a:pt x="56755" y="327659"/>
                </a:lnTo>
                <a:lnTo>
                  <a:pt x="57280" y="321309"/>
                </a:lnTo>
                <a:lnTo>
                  <a:pt x="44681" y="299719"/>
                </a:lnTo>
                <a:lnTo>
                  <a:pt x="42194" y="297179"/>
                </a:lnTo>
                <a:lnTo>
                  <a:pt x="39292" y="295909"/>
                </a:lnTo>
                <a:lnTo>
                  <a:pt x="32879" y="290829"/>
                </a:lnTo>
                <a:lnTo>
                  <a:pt x="27477" y="284479"/>
                </a:lnTo>
                <a:lnTo>
                  <a:pt x="22386" y="278129"/>
                </a:lnTo>
                <a:lnTo>
                  <a:pt x="16906" y="273049"/>
                </a:lnTo>
                <a:lnTo>
                  <a:pt x="12760" y="267969"/>
                </a:lnTo>
                <a:lnTo>
                  <a:pt x="10687" y="262889"/>
                </a:lnTo>
                <a:lnTo>
                  <a:pt x="9858" y="257809"/>
                </a:lnTo>
                <a:lnTo>
                  <a:pt x="9029" y="255269"/>
                </a:lnTo>
                <a:lnTo>
                  <a:pt x="5713" y="252729"/>
                </a:lnTo>
                <a:lnTo>
                  <a:pt x="4884" y="248919"/>
                </a:lnTo>
                <a:lnTo>
                  <a:pt x="3640" y="246379"/>
                </a:lnTo>
                <a:lnTo>
                  <a:pt x="6956" y="243839"/>
                </a:lnTo>
                <a:lnTo>
                  <a:pt x="5713" y="241299"/>
                </a:lnTo>
                <a:lnTo>
                  <a:pt x="3186" y="234949"/>
                </a:lnTo>
                <a:lnTo>
                  <a:pt x="1049" y="227329"/>
                </a:lnTo>
                <a:lnTo>
                  <a:pt x="0" y="220979"/>
                </a:lnTo>
                <a:lnTo>
                  <a:pt x="738" y="214629"/>
                </a:lnTo>
                <a:lnTo>
                  <a:pt x="2811" y="207009"/>
                </a:lnTo>
                <a:lnTo>
                  <a:pt x="8615" y="203199"/>
                </a:lnTo>
                <a:lnTo>
                  <a:pt x="15248" y="193039"/>
                </a:lnTo>
                <a:lnTo>
                  <a:pt x="9858" y="187959"/>
                </a:lnTo>
                <a:lnTo>
                  <a:pt x="14833" y="177799"/>
                </a:lnTo>
                <a:lnTo>
                  <a:pt x="21880" y="179069"/>
                </a:lnTo>
                <a:lnTo>
                  <a:pt x="306233" y="179069"/>
                </a:lnTo>
                <a:lnTo>
                  <a:pt x="306233" y="306069"/>
                </a:lnTo>
                <a:lnTo>
                  <a:pt x="301294" y="308609"/>
                </a:lnTo>
                <a:lnTo>
                  <a:pt x="300050" y="311149"/>
                </a:lnTo>
                <a:lnTo>
                  <a:pt x="299221" y="312419"/>
                </a:lnTo>
                <a:lnTo>
                  <a:pt x="302123" y="312419"/>
                </a:lnTo>
                <a:lnTo>
                  <a:pt x="303781" y="318769"/>
                </a:lnTo>
                <a:lnTo>
                  <a:pt x="296319" y="321309"/>
                </a:lnTo>
                <a:lnTo>
                  <a:pt x="297148" y="326389"/>
                </a:lnTo>
                <a:lnTo>
                  <a:pt x="297148" y="327659"/>
                </a:lnTo>
                <a:lnTo>
                  <a:pt x="299221" y="327659"/>
                </a:lnTo>
                <a:lnTo>
                  <a:pt x="300050" y="328929"/>
                </a:lnTo>
                <a:lnTo>
                  <a:pt x="302123" y="334009"/>
                </a:lnTo>
                <a:lnTo>
                  <a:pt x="305025" y="337819"/>
                </a:lnTo>
                <a:lnTo>
                  <a:pt x="305831" y="340359"/>
                </a:lnTo>
                <a:lnTo>
                  <a:pt x="72457" y="340359"/>
                </a:lnTo>
                <a:lnTo>
                  <a:pt x="70799" y="345439"/>
                </a:lnTo>
                <a:lnTo>
                  <a:pt x="67067" y="346709"/>
                </a:lnTo>
                <a:lnTo>
                  <a:pt x="62093" y="347979"/>
                </a:lnTo>
                <a:close/>
              </a:path>
              <a:path w="306705" h="529590">
                <a:moveTo>
                  <a:pt x="281809" y="406399"/>
                </a:moveTo>
                <a:lnTo>
                  <a:pt x="280980" y="406399"/>
                </a:lnTo>
                <a:lnTo>
                  <a:pt x="279737" y="405129"/>
                </a:lnTo>
                <a:lnTo>
                  <a:pt x="84479" y="405129"/>
                </a:lnTo>
                <a:lnTo>
                  <a:pt x="86500" y="397509"/>
                </a:lnTo>
                <a:lnTo>
                  <a:pt x="88832" y="391159"/>
                </a:lnTo>
                <a:lnTo>
                  <a:pt x="91475" y="384809"/>
                </a:lnTo>
                <a:lnTo>
                  <a:pt x="94428" y="377189"/>
                </a:lnTo>
                <a:lnTo>
                  <a:pt x="96916" y="372109"/>
                </a:lnTo>
                <a:lnTo>
                  <a:pt x="95258" y="365759"/>
                </a:lnTo>
                <a:lnTo>
                  <a:pt x="97745" y="359409"/>
                </a:lnTo>
                <a:lnTo>
                  <a:pt x="99818" y="355599"/>
                </a:lnTo>
                <a:lnTo>
                  <a:pt x="99403" y="354329"/>
                </a:lnTo>
                <a:lnTo>
                  <a:pt x="95303" y="347979"/>
                </a:lnTo>
                <a:lnTo>
                  <a:pt x="89609" y="344169"/>
                </a:lnTo>
                <a:lnTo>
                  <a:pt x="82905" y="341629"/>
                </a:lnTo>
                <a:lnTo>
                  <a:pt x="75773" y="340359"/>
                </a:lnTo>
                <a:lnTo>
                  <a:pt x="305831" y="340359"/>
                </a:lnTo>
                <a:lnTo>
                  <a:pt x="306233" y="341629"/>
                </a:lnTo>
                <a:lnTo>
                  <a:pt x="306233" y="350519"/>
                </a:lnTo>
                <a:lnTo>
                  <a:pt x="305439" y="351789"/>
                </a:lnTo>
                <a:lnTo>
                  <a:pt x="306233" y="354329"/>
                </a:lnTo>
                <a:lnTo>
                  <a:pt x="306233" y="370839"/>
                </a:lnTo>
                <a:lnTo>
                  <a:pt x="300879" y="370839"/>
                </a:lnTo>
                <a:lnTo>
                  <a:pt x="298806" y="375919"/>
                </a:lnTo>
                <a:lnTo>
                  <a:pt x="295490" y="380999"/>
                </a:lnTo>
                <a:lnTo>
                  <a:pt x="293832" y="386079"/>
                </a:lnTo>
                <a:lnTo>
                  <a:pt x="289272" y="391159"/>
                </a:lnTo>
                <a:lnTo>
                  <a:pt x="285540" y="394969"/>
                </a:lnTo>
                <a:lnTo>
                  <a:pt x="285540" y="401319"/>
                </a:lnTo>
                <a:lnTo>
                  <a:pt x="281809" y="406399"/>
                </a:lnTo>
                <a:close/>
              </a:path>
              <a:path w="306705" h="529590">
                <a:moveTo>
                  <a:pt x="121375" y="445769"/>
                </a:moveTo>
                <a:lnTo>
                  <a:pt x="117644" y="445769"/>
                </a:lnTo>
                <a:lnTo>
                  <a:pt x="115156" y="444499"/>
                </a:lnTo>
                <a:lnTo>
                  <a:pt x="116815" y="440689"/>
                </a:lnTo>
                <a:lnTo>
                  <a:pt x="115571" y="439419"/>
                </a:lnTo>
                <a:lnTo>
                  <a:pt x="111011" y="433069"/>
                </a:lnTo>
                <a:lnTo>
                  <a:pt x="103134" y="431799"/>
                </a:lnTo>
                <a:lnTo>
                  <a:pt x="91941" y="425449"/>
                </a:lnTo>
                <a:lnTo>
                  <a:pt x="89868" y="420369"/>
                </a:lnTo>
                <a:lnTo>
                  <a:pt x="81163" y="411479"/>
                </a:lnTo>
                <a:lnTo>
                  <a:pt x="82821" y="406399"/>
                </a:lnTo>
                <a:lnTo>
                  <a:pt x="84064" y="405129"/>
                </a:lnTo>
                <a:lnTo>
                  <a:pt x="279737" y="405129"/>
                </a:lnTo>
                <a:lnTo>
                  <a:pt x="278908" y="406399"/>
                </a:lnTo>
                <a:lnTo>
                  <a:pt x="276835" y="406399"/>
                </a:lnTo>
                <a:lnTo>
                  <a:pt x="274347" y="407669"/>
                </a:lnTo>
                <a:lnTo>
                  <a:pt x="272689" y="410209"/>
                </a:lnTo>
                <a:lnTo>
                  <a:pt x="270202" y="415289"/>
                </a:lnTo>
                <a:lnTo>
                  <a:pt x="275176" y="415289"/>
                </a:lnTo>
                <a:lnTo>
                  <a:pt x="274762" y="417829"/>
                </a:lnTo>
                <a:lnTo>
                  <a:pt x="274762" y="420369"/>
                </a:lnTo>
                <a:lnTo>
                  <a:pt x="271860" y="421639"/>
                </a:lnTo>
                <a:lnTo>
                  <a:pt x="271445" y="422909"/>
                </a:lnTo>
                <a:lnTo>
                  <a:pt x="271445" y="425449"/>
                </a:lnTo>
                <a:lnTo>
                  <a:pt x="275176" y="426719"/>
                </a:lnTo>
                <a:lnTo>
                  <a:pt x="271031" y="430529"/>
                </a:lnTo>
                <a:lnTo>
                  <a:pt x="268544" y="430529"/>
                </a:lnTo>
                <a:lnTo>
                  <a:pt x="268129" y="433069"/>
                </a:lnTo>
                <a:lnTo>
                  <a:pt x="268129" y="435609"/>
                </a:lnTo>
                <a:lnTo>
                  <a:pt x="267300" y="438149"/>
                </a:lnTo>
                <a:lnTo>
                  <a:pt x="264812" y="440689"/>
                </a:lnTo>
                <a:lnTo>
                  <a:pt x="266885" y="441959"/>
                </a:lnTo>
                <a:lnTo>
                  <a:pt x="269373" y="443229"/>
                </a:lnTo>
                <a:lnTo>
                  <a:pt x="125106" y="443229"/>
                </a:lnTo>
                <a:lnTo>
                  <a:pt x="121375" y="445769"/>
                </a:lnTo>
                <a:close/>
              </a:path>
              <a:path w="306705" h="529590">
                <a:moveTo>
                  <a:pt x="278078" y="407669"/>
                </a:moveTo>
                <a:lnTo>
                  <a:pt x="277664" y="407669"/>
                </a:lnTo>
                <a:lnTo>
                  <a:pt x="277249" y="406399"/>
                </a:lnTo>
                <a:lnTo>
                  <a:pt x="278908" y="406399"/>
                </a:lnTo>
                <a:lnTo>
                  <a:pt x="278078" y="407669"/>
                </a:lnTo>
                <a:close/>
              </a:path>
              <a:path w="306705" h="529590">
                <a:moveTo>
                  <a:pt x="167391" y="529589"/>
                </a:moveTo>
                <a:lnTo>
                  <a:pt x="165318" y="529589"/>
                </a:lnTo>
                <a:lnTo>
                  <a:pt x="164074" y="528319"/>
                </a:lnTo>
                <a:lnTo>
                  <a:pt x="159100" y="524509"/>
                </a:lnTo>
                <a:lnTo>
                  <a:pt x="154125" y="518159"/>
                </a:lnTo>
                <a:lnTo>
                  <a:pt x="153793" y="513079"/>
                </a:lnTo>
                <a:lnTo>
                  <a:pt x="153710" y="507999"/>
                </a:lnTo>
                <a:lnTo>
                  <a:pt x="148736" y="505459"/>
                </a:lnTo>
                <a:lnTo>
                  <a:pt x="149047" y="501649"/>
                </a:lnTo>
                <a:lnTo>
                  <a:pt x="149150" y="499109"/>
                </a:lnTo>
                <a:lnTo>
                  <a:pt x="151638" y="497839"/>
                </a:lnTo>
                <a:lnTo>
                  <a:pt x="154954" y="497839"/>
                </a:lnTo>
                <a:lnTo>
                  <a:pt x="157442" y="495299"/>
                </a:lnTo>
                <a:lnTo>
                  <a:pt x="156612" y="494029"/>
                </a:lnTo>
                <a:lnTo>
                  <a:pt x="153710" y="487679"/>
                </a:lnTo>
                <a:lnTo>
                  <a:pt x="149979" y="481329"/>
                </a:lnTo>
                <a:lnTo>
                  <a:pt x="148321" y="474979"/>
                </a:lnTo>
                <a:lnTo>
                  <a:pt x="147492" y="471169"/>
                </a:lnTo>
                <a:lnTo>
                  <a:pt x="149565" y="468629"/>
                </a:lnTo>
                <a:lnTo>
                  <a:pt x="148321" y="464819"/>
                </a:lnTo>
                <a:lnTo>
                  <a:pt x="146248" y="459739"/>
                </a:lnTo>
                <a:lnTo>
                  <a:pt x="139201" y="459739"/>
                </a:lnTo>
                <a:lnTo>
                  <a:pt x="135884" y="454659"/>
                </a:lnTo>
                <a:lnTo>
                  <a:pt x="133812" y="450849"/>
                </a:lnTo>
                <a:lnTo>
                  <a:pt x="131739" y="448309"/>
                </a:lnTo>
                <a:lnTo>
                  <a:pt x="125106" y="443229"/>
                </a:lnTo>
                <a:lnTo>
                  <a:pt x="268129" y="443229"/>
                </a:lnTo>
                <a:lnTo>
                  <a:pt x="266056" y="445769"/>
                </a:lnTo>
                <a:lnTo>
                  <a:pt x="264812" y="448309"/>
                </a:lnTo>
                <a:lnTo>
                  <a:pt x="265227" y="450849"/>
                </a:lnTo>
                <a:lnTo>
                  <a:pt x="265642" y="452119"/>
                </a:lnTo>
                <a:lnTo>
                  <a:pt x="268129" y="454659"/>
                </a:lnTo>
                <a:lnTo>
                  <a:pt x="266885" y="455929"/>
                </a:lnTo>
                <a:lnTo>
                  <a:pt x="263983" y="459739"/>
                </a:lnTo>
                <a:lnTo>
                  <a:pt x="262325" y="463549"/>
                </a:lnTo>
                <a:lnTo>
                  <a:pt x="259009" y="466089"/>
                </a:lnTo>
                <a:lnTo>
                  <a:pt x="254448" y="469899"/>
                </a:lnTo>
                <a:lnTo>
                  <a:pt x="261911" y="474979"/>
                </a:lnTo>
                <a:lnTo>
                  <a:pt x="263569" y="480059"/>
                </a:lnTo>
                <a:lnTo>
                  <a:pt x="263983" y="480059"/>
                </a:lnTo>
                <a:lnTo>
                  <a:pt x="264398" y="481329"/>
                </a:lnTo>
                <a:lnTo>
                  <a:pt x="263154" y="482599"/>
                </a:lnTo>
                <a:lnTo>
                  <a:pt x="241876" y="490219"/>
                </a:lnTo>
                <a:lnTo>
                  <a:pt x="234550" y="492759"/>
                </a:lnTo>
                <a:lnTo>
                  <a:pt x="233306" y="492759"/>
                </a:lnTo>
                <a:lnTo>
                  <a:pt x="232062" y="494029"/>
                </a:lnTo>
                <a:lnTo>
                  <a:pt x="230404" y="496569"/>
                </a:lnTo>
                <a:lnTo>
                  <a:pt x="232477" y="496569"/>
                </a:lnTo>
                <a:lnTo>
                  <a:pt x="227502" y="501649"/>
                </a:lnTo>
                <a:lnTo>
                  <a:pt x="231648" y="507999"/>
                </a:lnTo>
                <a:lnTo>
                  <a:pt x="186461" y="507999"/>
                </a:lnTo>
                <a:lnTo>
                  <a:pt x="181901" y="513079"/>
                </a:lnTo>
                <a:lnTo>
                  <a:pt x="177755" y="518159"/>
                </a:lnTo>
                <a:lnTo>
                  <a:pt x="177340" y="519429"/>
                </a:lnTo>
                <a:lnTo>
                  <a:pt x="177755" y="520699"/>
                </a:lnTo>
                <a:lnTo>
                  <a:pt x="166147" y="520699"/>
                </a:lnTo>
                <a:lnTo>
                  <a:pt x="165733" y="523239"/>
                </a:lnTo>
                <a:lnTo>
                  <a:pt x="165733" y="525779"/>
                </a:lnTo>
                <a:lnTo>
                  <a:pt x="170293" y="525779"/>
                </a:lnTo>
                <a:lnTo>
                  <a:pt x="168635" y="528319"/>
                </a:lnTo>
                <a:lnTo>
                  <a:pt x="167391" y="529589"/>
                </a:lnTo>
                <a:close/>
              </a:path>
              <a:path w="306705" h="529590">
                <a:moveTo>
                  <a:pt x="198897" y="513079"/>
                </a:moveTo>
                <a:lnTo>
                  <a:pt x="196825" y="511809"/>
                </a:lnTo>
                <a:lnTo>
                  <a:pt x="194337" y="507999"/>
                </a:lnTo>
                <a:lnTo>
                  <a:pt x="231648" y="507999"/>
                </a:lnTo>
                <a:lnTo>
                  <a:pt x="232477" y="509269"/>
                </a:lnTo>
                <a:lnTo>
                  <a:pt x="233969" y="510539"/>
                </a:lnTo>
                <a:lnTo>
                  <a:pt x="202629" y="510539"/>
                </a:lnTo>
                <a:lnTo>
                  <a:pt x="198897" y="513079"/>
                </a:lnTo>
                <a:close/>
              </a:path>
              <a:path w="306705" h="529590">
                <a:moveTo>
                  <a:pt x="228331" y="523239"/>
                </a:moveTo>
                <a:lnTo>
                  <a:pt x="224186" y="521969"/>
                </a:lnTo>
                <a:lnTo>
                  <a:pt x="222942" y="520699"/>
                </a:lnTo>
                <a:lnTo>
                  <a:pt x="221284" y="520699"/>
                </a:lnTo>
                <a:lnTo>
                  <a:pt x="215480" y="518159"/>
                </a:lnTo>
                <a:lnTo>
                  <a:pt x="209676" y="516889"/>
                </a:lnTo>
                <a:lnTo>
                  <a:pt x="204701" y="513079"/>
                </a:lnTo>
                <a:lnTo>
                  <a:pt x="202629" y="510539"/>
                </a:lnTo>
                <a:lnTo>
                  <a:pt x="233969" y="510539"/>
                </a:lnTo>
                <a:lnTo>
                  <a:pt x="239939" y="515619"/>
                </a:lnTo>
                <a:lnTo>
                  <a:pt x="234135" y="520699"/>
                </a:lnTo>
                <a:lnTo>
                  <a:pt x="232062" y="521969"/>
                </a:lnTo>
                <a:lnTo>
                  <a:pt x="228331" y="523239"/>
                </a:lnTo>
                <a:close/>
              </a:path>
              <a:path w="306705" h="529590">
                <a:moveTo>
                  <a:pt x="177340" y="521969"/>
                </a:moveTo>
                <a:lnTo>
                  <a:pt x="167806" y="521969"/>
                </a:lnTo>
                <a:lnTo>
                  <a:pt x="166147" y="520699"/>
                </a:lnTo>
                <a:lnTo>
                  <a:pt x="177340" y="520699"/>
                </a:lnTo>
                <a:lnTo>
                  <a:pt x="177340" y="521969"/>
                </a:lnTo>
                <a:close/>
              </a:path>
              <a:path w="306705" h="529590">
                <a:moveTo>
                  <a:pt x="178584" y="529589"/>
                </a:moveTo>
                <a:lnTo>
                  <a:pt x="174788" y="529589"/>
                </a:lnTo>
                <a:lnTo>
                  <a:pt x="171537" y="528319"/>
                </a:lnTo>
                <a:lnTo>
                  <a:pt x="171951" y="523239"/>
                </a:lnTo>
                <a:lnTo>
                  <a:pt x="169464" y="521969"/>
                </a:lnTo>
                <a:lnTo>
                  <a:pt x="176097" y="521969"/>
                </a:lnTo>
                <a:lnTo>
                  <a:pt x="176097" y="523239"/>
                </a:lnTo>
                <a:lnTo>
                  <a:pt x="175268" y="524509"/>
                </a:lnTo>
                <a:lnTo>
                  <a:pt x="176511" y="525779"/>
                </a:lnTo>
                <a:lnTo>
                  <a:pt x="177340" y="527049"/>
                </a:lnTo>
                <a:lnTo>
                  <a:pt x="178584" y="529589"/>
                </a:lnTo>
                <a:close/>
              </a:path>
            </a:pathLst>
          </a:custGeom>
          <a:solidFill>
            <a:srgbClr val="E91E23"/>
          </a:solidFill>
        </p:spPr>
        <p:txBody>
          <a:bodyPr wrap="square" lIns="0" tIns="0" rIns="0" bIns="0" rtlCol="0"/>
          <a:lstStyle/>
          <a:p>
            <a:endParaRPr/>
          </a:p>
        </p:txBody>
      </p:sp>
      <p:sp>
        <p:nvSpPr>
          <p:cNvPr id="13" name="object 13"/>
          <p:cNvSpPr txBox="1"/>
          <p:nvPr/>
        </p:nvSpPr>
        <p:spPr>
          <a:xfrm>
            <a:off x="8907778" y="5710135"/>
            <a:ext cx="82550" cy="147955"/>
          </a:xfrm>
          <a:prstGeom prst="rect">
            <a:avLst/>
          </a:prstGeom>
        </p:spPr>
        <p:txBody>
          <a:bodyPr vert="horz" wrap="square" lIns="0" tIns="12700" rIns="0" bIns="0" rtlCol="0">
            <a:spAutoFit/>
          </a:bodyPr>
          <a:lstStyle/>
          <a:p>
            <a:pPr marL="12700">
              <a:lnSpc>
                <a:spcPct val="100000"/>
              </a:lnSpc>
              <a:spcBef>
                <a:spcPts val="100"/>
              </a:spcBef>
            </a:pPr>
            <a:r>
              <a:rPr sz="800" dirty="0">
                <a:latin typeface="Arial"/>
                <a:cs typeface="Arial"/>
              </a:rPr>
              <a:t>5</a:t>
            </a:r>
            <a:endParaRPr sz="800">
              <a:latin typeface="Arial"/>
              <a:cs typeface="Arial"/>
            </a:endParaRPr>
          </a:p>
        </p:txBody>
      </p:sp>
      <p:sp>
        <p:nvSpPr>
          <p:cNvPr id="14" name="object 14"/>
          <p:cNvSpPr txBox="1"/>
          <p:nvPr/>
        </p:nvSpPr>
        <p:spPr>
          <a:xfrm>
            <a:off x="458547" y="1736664"/>
            <a:ext cx="8122284" cy="4093845"/>
          </a:xfrm>
          <a:prstGeom prst="rect">
            <a:avLst/>
          </a:prstGeom>
        </p:spPr>
        <p:txBody>
          <a:bodyPr vert="horz" wrap="square" lIns="0" tIns="12700" rIns="0" bIns="0" rtlCol="0">
            <a:spAutoFit/>
          </a:bodyPr>
          <a:lstStyle/>
          <a:p>
            <a:pPr marL="587375" marR="5080">
              <a:lnSpc>
                <a:spcPct val="100000"/>
              </a:lnSpc>
              <a:spcBef>
                <a:spcPts val="100"/>
              </a:spcBef>
            </a:pPr>
            <a:r>
              <a:rPr sz="1800" b="1" dirty="0">
                <a:latin typeface="Arial"/>
                <a:cs typeface="Arial"/>
              </a:rPr>
              <a:t>If </a:t>
            </a:r>
            <a:r>
              <a:rPr sz="1800" b="1" spc="-10" dirty="0">
                <a:latin typeface="Arial"/>
                <a:cs typeface="Arial"/>
              </a:rPr>
              <a:t>you </a:t>
            </a:r>
            <a:r>
              <a:rPr sz="1800" b="1" spc="-5" dirty="0">
                <a:latin typeface="Arial"/>
                <a:cs typeface="Arial"/>
              </a:rPr>
              <a:t>are </a:t>
            </a:r>
            <a:r>
              <a:rPr sz="1800" b="1" dirty="0">
                <a:latin typeface="Arial"/>
                <a:cs typeface="Arial"/>
              </a:rPr>
              <a:t>a </a:t>
            </a:r>
            <a:r>
              <a:rPr sz="1800" b="1" spc="-5" dirty="0">
                <a:latin typeface="Arial"/>
                <a:cs typeface="Arial"/>
              </a:rPr>
              <a:t>small business </a:t>
            </a:r>
            <a:r>
              <a:rPr sz="1800" b="1" dirty="0">
                <a:latin typeface="Arial"/>
                <a:cs typeface="Arial"/>
              </a:rPr>
              <a:t>owner </a:t>
            </a:r>
            <a:r>
              <a:rPr sz="1800" b="1" spc="-5" dirty="0">
                <a:latin typeface="Arial"/>
                <a:cs typeface="Arial"/>
              </a:rPr>
              <a:t>concerned about proposed state  regulations that could affect your business, </a:t>
            </a:r>
            <a:r>
              <a:rPr sz="1800" b="1" dirty="0">
                <a:latin typeface="Arial"/>
                <a:cs typeface="Arial"/>
              </a:rPr>
              <a:t>the </a:t>
            </a:r>
            <a:r>
              <a:rPr sz="1800" b="1" spc="-5" dirty="0">
                <a:latin typeface="Arial"/>
                <a:cs typeface="Arial"/>
              </a:rPr>
              <a:t>Regulatory Flexibility  Program </a:t>
            </a:r>
            <a:r>
              <a:rPr sz="1800" b="1" dirty="0">
                <a:latin typeface="Arial"/>
                <a:cs typeface="Arial"/>
              </a:rPr>
              <a:t>works </a:t>
            </a:r>
            <a:r>
              <a:rPr sz="1800" b="1" spc="5" dirty="0">
                <a:latin typeface="Arial"/>
                <a:cs typeface="Arial"/>
              </a:rPr>
              <a:t>with </a:t>
            </a:r>
            <a:r>
              <a:rPr sz="1800" b="1" spc="-5" dirty="0">
                <a:latin typeface="Arial"/>
                <a:cs typeface="Arial"/>
              </a:rPr>
              <a:t>businesses </a:t>
            </a:r>
            <a:r>
              <a:rPr sz="1800" b="1" dirty="0">
                <a:latin typeface="Arial"/>
                <a:cs typeface="Arial"/>
              </a:rPr>
              <a:t>to </a:t>
            </a:r>
            <a:r>
              <a:rPr sz="1800" b="1" spc="-5" dirty="0">
                <a:latin typeface="Arial"/>
                <a:cs typeface="Arial"/>
              </a:rPr>
              <a:t>determine </a:t>
            </a:r>
            <a:r>
              <a:rPr sz="1800" b="1" dirty="0">
                <a:latin typeface="Arial"/>
                <a:cs typeface="Arial"/>
              </a:rPr>
              <a:t>ways to </a:t>
            </a:r>
            <a:r>
              <a:rPr sz="1800" b="1" spc="-10" dirty="0">
                <a:latin typeface="Arial"/>
                <a:cs typeface="Arial"/>
              </a:rPr>
              <a:t>make </a:t>
            </a:r>
            <a:r>
              <a:rPr sz="1800" b="1" spc="-5" dirty="0">
                <a:latin typeface="Arial"/>
                <a:cs typeface="Arial"/>
              </a:rPr>
              <a:t>rules  more flexible, cost </a:t>
            </a:r>
            <a:r>
              <a:rPr sz="1800" b="1" spc="-10" dirty="0">
                <a:latin typeface="Arial"/>
                <a:cs typeface="Arial"/>
              </a:rPr>
              <a:t>effective </a:t>
            </a:r>
            <a:r>
              <a:rPr sz="1800" b="1" dirty="0">
                <a:latin typeface="Arial"/>
                <a:cs typeface="Arial"/>
              </a:rPr>
              <a:t>or </a:t>
            </a:r>
            <a:r>
              <a:rPr sz="1800" b="1" spc="-5" dirty="0">
                <a:latin typeface="Arial"/>
                <a:cs typeface="Arial"/>
              </a:rPr>
              <a:t>less</a:t>
            </a:r>
            <a:r>
              <a:rPr sz="1800" b="1" spc="45" dirty="0">
                <a:latin typeface="Arial"/>
                <a:cs typeface="Arial"/>
              </a:rPr>
              <a:t> </a:t>
            </a:r>
            <a:r>
              <a:rPr sz="1800" b="1" spc="-10" dirty="0">
                <a:latin typeface="Arial"/>
                <a:cs typeface="Arial"/>
              </a:rPr>
              <a:t>restrictive</a:t>
            </a:r>
            <a:r>
              <a:rPr sz="1600" b="1" spc="-10" dirty="0">
                <a:latin typeface="Arial"/>
                <a:cs typeface="Arial"/>
              </a:rPr>
              <a:t>.</a:t>
            </a:r>
            <a:endParaRPr sz="1600">
              <a:latin typeface="Arial"/>
              <a:cs typeface="Arial"/>
            </a:endParaRPr>
          </a:p>
          <a:p>
            <a:pPr marL="873760" marR="629285" indent="-286385">
              <a:lnSpc>
                <a:spcPct val="100000"/>
              </a:lnSpc>
              <a:spcBef>
                <a:spcPts val="1205"/>
              </a:spcBef>
              <a:buFont typeface="Wingdings"/>
              <a:buChar char=""/>
              <a:tabLst>
                <a:tab pos="874394" algn="l"/>
              </a:tabLst>
            </a:pPr>
            <a:r>
              <a:rPr sz="1600" b="1" spc="-10" dirty="0">
                <a:latin typeface="Arial"/>
                <a:cs typeface="Arial"/>
              </a:rPr>
              <a:t>Our staff </a:t>
            </a:r>
            <a:r>
              <a:rPr sz="1600" b="1" spc="-5" dirty="0">
                <a:latin typeface="Arial"/>
                <a:cs typeface="Arial"/>
              </a:rPr>
              <a:t>reviews </a:t>
            </a:r>
            <a:r>
              <a:rPr sz="1600" b="1" spc="-15" dirty="0">
                <a:latin typeface="Arial"/>
                <a:cs typeface="Arial"/>
              </a:rPr>
              <a:t>every </a:t>
            </a:r>
            <a:r>
              <a:rPr sz="1600" b="1" spc="-5" dirty="0">
                <a:latin typeface="Arial"/>
                <a:cs typeface="Arial"/>
              </a:rPr>
              <a:t>rule </a:t>
            </a:r>
            <a:r>
              <a:rPr sz="1600" b="1" spc="-10" dirty="0">
                <a:latin typeface="Arial"/>
                <a:cs typeface="Arial"/>
              </a:rPr>
              <a:t>that state agencies propose and </a:t>
            </a:r>
            <a:r>
              <a:rPr sz="1600" b="1" spc="5" dirty="0">
                <a:latin typeface="Arial"/>
                <a:cs typeface="Arial"/>
              </a:rPr>
              <a:t>work </a:t>
            </a:r>
            <a:r>
              <a:rPr sz="1600" b="1" spc="-5" dirty="0">
                <a:latin typeface="Arial"/>
                <a:cs typeface="Arial"/>
              </a:rPr>
              <a:t>to  inform </a:t>
            </a:r>
            <a:r>
              <a:rPr sz="1600" b="1" spc="-10" dirty="0">
                <a:latin typeface="Arial"/>
                <a:cs typeface="Arial"/>
              </a:rPr>
              <a:t>the </a:t>
            </a:r>
            <a:r>
              <a:rPr sz="1600" b="1" spc="-5" dirty="0">
                <a:latin typeface="Arial"/>
                <a:cs typeface="Arial"/>
              </a:rPr>
              <a:t>small business community </a:t>
            </a:r>
            <a:r>
              <a:rPr sz="1600" b="1" spc="-10" dirty="0">
                <a:latin typeface="Arial"/>
                <a:cs typeface="Arial"/>
              </a:rPr>
              <a:t>about </a:t>
            </a:r>
            <a:r>
              <a:rPr sz="1600" b="1" spc="-5" dirty="0">
                <a:latin typeface="Arial"/>
                <a:cs typeface="Arial"/>
              </a:rPr>
              <a:t>these</a:t>
            </a:r>
            <a:r>
              <a:rPr sz="1600" b="1" spc="190" dirty="0">
                <a:latin typeface="Arial"/>
                <a:cs typeface="Arial"/>
              </a:rPr>
              <a:t> </a:t>
            </a:r>
            <a:r>
              <a:rPr sz="1600" b="1" spc="-5" dirty="0">
                <a:latin typeface="Arial"/>
                <a:cs typeface="Arial"/>
              </a:rPr>
              <a:t>rules.</a:t>
            </a:r>
            <a:endParaRPr sz="1600">
              <a:latin typeface="Arial"/>
              <a:cs typeface="Arial"/>
            </a:endParaRPr>
          </a:p>
          <a:p>
            <a:pPr marL="873760" marR="253365" indent="-286385">
              <a:lnSpc>
                <a:spcPct val="100000"/>
              </a:lnSpc>
              <a:spcBef>
                <a:spcPts val="1200"/>
              </a:spcBef>
              <a:buFont typeface="Wingdings"/>
              <a:buChar char=""/>
              <a:tabLst>
                <a:tab pos="874394" algn="l"/>
              </a:tabLst>
            </a:pPr>
            <a:r>
              <a:rPr sz="1600" b="1" spc="-15" dirty="0">
                <a:latin typeface="Arial"/>
                <a:cs typeface="Arial"/>
              </a:rPr>
              <a:t>We </a:t>
            </a:r>
            <a:r>
              <a:rPr sz="1600" b="1" spc="-5" dirty="0">
                <a:latin typeface="Arial"/>
                <a:cs typeface="Arial"/>
              </a:rPr>
              <a:t>encourage public </a:t>
            </a:r>
            <a:r>
              <a:rPr sz="1600" b="1" spc="-10" dirty="0">
                <a:latin typeface="Arial"/>
                <a:cs typeface="Arial"/>
              </a:rPr>
              <a:t>involvement </a:t>
            </a:r>
            <a:r>
              <a:rPr sz="1600" b="1" spc="-5" dirty="0">
                <a:latin typeface="Arial"/>
                <a:cs typeface="Arial"/>
              </a:rPr>
              <a:t>and solicit </a:t>
            </a:r>
            <a:r>
              <a:rPr sz="1600" b="1" spc="-10" dirty="0">
                <a:latin typeface="Arial"/>
                <a:cs typeface="Arial"/>
              </a:rPr>
              <a:t>comments </a:t>
            </a:r>
            <a:r>
              <a:rPr sz="1600" b="1" spc="-5" dirty="0">
                <a:latin typeface="Arial"/>
                <a:cs typeface="Arial"/>
              </a:rPr>
              <a:t>on </a:t>
            </a:r>
            <a:r>
              <a:rPr sz="1600" b="1" spc="-10" dirty="0">
                <a:latin typeface="Arial"/>
                <a:cs typeface="Arial"/>
              </a:rPr>
              <a:t>the </a:t>
            </a:r>
            <a:r>
              <a:rPr sz="1600" b="1" spc="-5" dirty="0">
                <a:latin typeface="Arial"/>
                <a:cs typeface="Arial"/>
              </a:rPr>
              <a:t>potential  </a:t>
            </a:r>
            <a:r>
              <a:rPr sz="1600" b="1" spc="-10" dirty="0">
                <a:latin typeface="Arial"/>
                <a:cs typeface="Arial"/>
              </a:rPr>
              <a:t>impact </a:t>
            </a:r>
            <a:r>
              <a:rPr sz="1600" b="1" spc="-5" dirty="0">
                <a:latin typeface="Arial"/>
                <a:cs typeface="Arial"/>
              </a:rPr>
              <a:t>of</a:t>
            </a:r>
            <a:r>
              <a:rPr sz="1600" b="1" spc="40" dirty="0">
                <a:latin typeface="Arial"/>
                <a:cs typeface="Arial"/>
              </a:rPr>
              <a:t> </a:t>
            </a:r>
            <a:r>
              <a:rPr sz="1600" b="1" spc="-5" dirty="0">
                <a:latin typeface="Arial"/>
                <a:cs typeface="Arial"/>
              </a:rPr>
              <a:t>rules.</a:t>
            </a:r>
            <a:endParaRPr sz="1600">
              <a:latin typeface="Arial"/>
              <a:cs typeface="Arial"/>
            </a:endParaRPr>
          </a:p>
          <a:p>
            <a:pPr marL="873760" marR="111125" indent="-286385">
              <a:lnSpc>
                <a:spcPct val="100000"/>
              </a:lnSpc>
              <a:spcBef>
                <a:spcPts val="1200"/>
              </a:spcBef>
              <a:buFont typeface="Wingdings"/>
              <a:buChar char=""/>
              <a:tabLst>
                <a:tab pos="874394" algn="l"/>
              </a:tabLst>
            </a:pPr>
            <a:r>
              <a:rPr sz="1600" b="1" spc="-35" dirty="0">
                <a:latin typeface="Arial"/>
                <a:cs typeface="Arial"/>
              </a:rPr>
              <a:t>Take </a:t>
            </a:r>
            <a:r>
              <a:rPr sz="1600" b="1" spc="-5" dirty="0">
                <a:latin typeface="Arial"/>
                <a:cs typeface="Arial"/>
              </a:rPr>
              <a:t>feedback from </a:t>
            </a:r>
            <a:r>
              <a:rPr sz="1600" b="1" spc="-10" dirty="0">
                <a:latin typeface="Arial"/>
                <a:cs typeface="Arial"/>
              </a:rPr>
              <a:t>the </a:t>
            </a:r>
            <a:r>
              <a:rPr sz="1600" b="1" spc="-5" dirty="0">
                <a:latin typeface="Arial"/>
                <a:cs typeface="Arial"/>
              </a:rPr>
              <a:t>community and </a:t>
            </a:r>
            <a:r>
              <a:rPr sz="1600" b="1" spc="5" dirty="0">
                <a:latin typeface="Arial"/>
                <a:cs typeface="Arial"/>
              </a:rPr>
              <a:t>work with </a:t>
            </a:r>
            <a:r>
              <a:rPr sz="1600" b="1" spc="-10" dirty="0">
                <a:latin typeface="Arial"/>
                <a:cs typeface="Arial"/>
              </a:rPr>
              <a:t>the </a:t>
            </a:r>
            <a:r>
              <a:rPr sz="1600" b="1" spc="-5" dirty="0">
                <a:latin typeface="Arial"/>
                <a:cs typeface="Arial"/>
              </a:rPr>
              <a:t>Joint </a:t>
            </a:r>
            <a:r>
              <a:rPr sz="1600" b="1" spc="-10" dirty="0">
                <a:latin typeface="Arial"/>
                <a:cs typeface="Arial"/>
              </a:rPr>
              <a:t>Committee on  Administrative </a:t>
            </a:r>
            <a:r>
              <a:rPr sz="1600" b="1" spc="-5" dirty="0">
                <a:latin typeface="Arial"/>
                <a:cs typeface="Arial"/>
              </a:rPr>
              <a:t>Rules </a:t>
            </a:r>
            <a:r>
              <a:rPr sz="1600" b="1" spc="-15" dirty="0">
                <a:latin typeface="Arial"/>
                <a:cs typeface="Arial"/>
              </a:rPr>
              <a:t>(JCAR), </a:t>
            </a:r>
            <a:r>
              <a:rPr sz="1600" b="1" spc="-10" dirty="0">
                <a:latin typeface="Arial"/>
                <a:cs typeface="Arial"/>
              </a:rPr>
              <a:t>the oversight </a:t>
            </a:r>
            <a:r>
              <a:rPr sz="1600" b="1" spc="-5" dirty="0">
                <a:latin typeface="Arial"/>
                <a:cs typeface="Arial"/>
              </a:rPr>
              <a:t>committee </a:t>
            </a:r>
            <a:r>
              <a:rPr sz="1600" b="1" spc="-10" dirty="0">
                <a:latin typeface="Arial"/>
                <a:cs typeface="Arial"/>
              </a:rPr>
              <a:t>for </a:t>
            </a:r>
            <a:r>
              <a:rPr sz="1600" b="1" spc="-5" dirty="0">
                <a:latin typeface="Arial"/>
                <a:cs typeface="Arial"/>
              </a:rPr>
              <a:t>rules  </a:t>
            </a:r>
            <a:r>
              <a:rPr sz="1600" b="1" spc="-10" dirty="0">
                <a:latin typeface="Arial"/>
                <a:cs typeface="Arial"/>
              </a:rPr>
              <a:t>promulgated </a:t>
            </a:r>
            <a:r>
              <a:rPr sz="1600" b="1" spc="-5" dirty="0">
                <a:latin typeface="Arial"/>
                <a:cs typeface="Arial"/>
              </a:rPr>
              <a:t>by </a:t>
            </a:r>
            <a:r>
              <a:rPr sz="1600" b="1" spc="-10" dirty="0">
                <a:latin typeface="Arial"/>
                <a:cs typeface="Arial"/>
              </a:rPr>
              <a:t>state agencies. They </a:t>
            </a:r>
            <a:r>
              <a:rPr sz="1600" b="1" spc="-5" dirty="0">
                <a:latin typeface="Arial"/>
                <a:cs typeface="Arial"/>
              </a:rPr>
              <a:t>ultimately </a:t>
            </a:r>
            <a:r>
              <a:rPr sz="1600" b="1" spc="-10" dirty="0">
                <a:latin typeface="Arial"/>
                <a:cs typeface="Arial"/>
              </a:rPr>
              <a:t>determine </a:t>
            </a:r>
            <a:r>
              <a:rPr sz="1600" b="1" spc="5" dirty="0">
                <a:latin typeface="Arial"/>
                <a:cs typeface="Arial"/>
              </a:rPr>
              <a:t>what </a:t>
            </a:r>
            <a:r>
              <a:rPr sz="1600" b="1" spc="-5" dirty="0">
                <a:latin typeface="Arial"/>
                <a:cs typeface="Arial"/>
              </a:rPr>
              <a:t>rules are  </a:t>
            </a:r>
            <a:r>
              <a:rPr sz="1600" b="1" spc="-10" dirty="0">
                <a:latin typeface="Arial"/>
                <a:cs typeface="Arial"/>
              </a:rPr>
              <a:t>adopted </a:t>
            </a:r>
            <a:r>
              <a:rPr sz="1600" b="1" spc="-5" dirty="0">
                <a:latin typeface="Arial"/>
                <a:cs typeface="Arial"/>
              </a:rPr>
              <a:t>and </a:t>
            </a:r>
            <a:r>
              <a:rPr sz="1600" b="1" spc="5" dirty="0">
                <a:latin typeface="Arial"/>
                <a:cs typeface="Arial"/>
              </a:rPr>
              <a:t>what </a:t>
            </a:r>
            <a:r>
              <a:rPr sz="1600" b="1" spc="-5" dirty="0">
                <a:latin typeface="Arial"/>
                <a:cs typeface="Arial"/>
              </a:rPr>
              <a:t>rules need to be</a:t>
            </a:r>
            <a:r>
              <a:rPr sz="1600" b="1" spc="60" dirty="0">
                <a:latin typeface="Arial"/>
                <a:cs typeface="Arial"/>
              </a:rPr>
              <a:t> </a:t>
            </a:r>
            <a:r>
              <a:rPr sz="1600" b="1" spc="-10" dirty="0">
                <a:latin typeface="Arial"/>
                <a:cs typeface="Arial"/>
              </a:rPr>
              <a:t>changed.</a:t>
            </a:r>
            <a:endParaRPr sz="1600">
              <a:latin typeface="Arial"/>
              <a:cs typeface="Arial"/>
            </a:endParaRPr>
          </a:p>
          <a:p>
            <a:pPr marL="873760" indent="-286385">
              <a:lnSpc>
                <a:spcPts val="1730"/>
              </a:lnSpc>
              <a:spcBef>
                <a:spcPts val="1200"/>
              </a:spcBef>
              <a:buFont typeface="Wingdings"/>
              <a:buChar char=""/>
              <a:tabLst>
                <a:tab pos="874394" algn="l"/>
              </a:tabLst>
            </a:pPr>
            <a:r>
              <a:rPr sz="1600" b="1" spc="-10" dirty="0">
                <a:latin typeface="Arial"/>
                <a:cs typeface="Arial"/>
              </a:rPr>
              <a:t>Office </a:t>
            </a:r>
            <a:r>
              <a:rPr sz="1600" b="1" spc="-5" dirty="0">
                <a:latin typeface="Arial"/>
                <a:cs typeface="Arial"/>
              </a:rPr>
              <a:t>of </a:t>
            </a:r>
            <a:r>
              <a:rPr sz="1600" b="1" spc="-10" dirty="0">
                <a:latin typeface="Arial"/>
                <a:cs typeface="Arial"/>
              </a:rPr>
              <a:t>Regulatory </a:t>
            </a:r>
            <a:r>
              <a:rPr sz="1600" b="1" spc="-5" dirty="0">
                <a:latin typeface="Arial"/>
                <a:cs typeface="Arial"/>
              </a:rPr>
              <a:t>Flexibility </a:t>
            </a:r>
            <a:r>
              <a:rPr sz="1600" b="1" spc="-10" dirty="0">
                <a:latin typeface="Arial"/>
                <a:cs typeface="Arial"/>
              </a:rPr>
              <a:t>submits around </a:t>
            </a:r>
            <a:r>
              <a:rPr sz="1600" b="1" spc="-5" dirty="0">
                <a:latin typeface="Arial"/>
                <a:cs typeface="Arial"/>
              </a:rPr>
              <a:t>50-75 </a:t>
            </a:r>
            <a:r>
              <a:rPr sz="1600" b="1" spc="-15" dirty="0">
                <a:latin typeface="Arial"/>
                <a:cs typeface="Arial"/>
              </a:rPr>
              <a:t>SBIAs </a:t>
            </a:r>
            <a:r>
              <a:rPr sz="1600" b="1" spc="-10" dirty="0">
                <a:latin typeface="Arial"/>
                <a:cs typeface="Arial"/>
              </a:rPr>
              <a:t>per</a:t>
            </a:r>
            <a:r>
              <a:rPr sz="1600" b="1" spc="330" dirty="0">
                <a:latin typeface="Arial"/>
                <a:cs typeface="Arial"/>
              </a:rPr>
              <a:t> </a:t>
            </a:r>
            <a:r>
              <a:rPr sz="1600" b="1" spc="-20" dirty="0">
                <a:latin typeface="Arial"/>
                <a:cs typeface="Arial"/>
              </a:rPr>
              <a:t>year</a:t>
            </a:r>
            <a:endParaRPr sz="1600">
              <a:latin typeface="Arial"/>
              <a:cs typeface="Arial"/>
            </a:endParaRPr>
          </a:p>
          <a:p>
            <a:pPr marL="12700">
              <a:lnSpc>
                <a:spcPts val="1490"/>
              </a:lnSpc>
            </a:pPr>
            <a:r>
              <a:rPr sz="1400" dirty="0">
                <a:solidFill>
                  <a:srgbClr val="FFFFFF"/>
                </a:solidFill>
                <a:latin typeface="Arial"/>
                <a:cs typeface="Arial"/>
              </a:rPr>
              <a:t>PROVIDING PROFESSIONAL </a:t>
            </a:r>
            <a:r>
              <a:rPr sz="1400" spc="-5" dirty="0">
                <a:solidFill>
                  <a:srgbClr val="FFFFFF"/>
                </a:solidFill>
                <a:latin typeface="Arial"/>
                <a:cs typeface="Arial"/>
              </a:rPr>
              <a:t>GUIDANCE FOR </a:t>
            </a:r>
            <a:r>
              <a:rPr sz="1400" dirty="0">
                <a:solidFill>
                  <a:srgbClr val="FFFFFF"/>
                </a:solidFill>
                <a:latin typeface="Arial"/>
                <a:cs typeface="Arial"/>
              </a:rPr>
              <a:t>BUSINESS</a:t>
            </a:r>
            <a:r>
              <a:rPr sz="1400" spc="-75" dirty="0">
                <a:solidFill>
                  <a:srgbClr val="FFFFFF"/>
                </a:solidFill>
                <a:latin typeface="Arial"/>
                <a:cs typeface="Arial"/>
              </a:rPr>
              <a:t> </a:t>
            </a:r>
            <a:r>
              <a:rPr sz="1400" dirty="0">
                <a:solidFill>
                  <a:srgbClr val="FFFFFF"/>
                </a:solidFill>
                <a:latin typeface="Arial"/>
                <a:cs typeface="Arial"/>
              </a:rPr>
              <a:t>GROWTH</a:t>
            </a:r>
            <a:endParaRPr sz="1400">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0" y="0"/>
            <a:ext cx="9144000" cy="6345936"/>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5943600" y="5943600"/>
            <a:ext cx="1667255" cy="914400"/>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4191000" y="5718047"/>
            <a:ext cx="1752599" cy="1139952"/>
          </a:xfrm>
          <a:prstGeom prst="rect">
            <a:avLst/>
          </a:prstGeom>
          <a:blipFill>
            <a:blip r:embed="rId6" cstate="print"/>
            <a:stretch>
              <a:fillRect/>
            </a:stretch>
          </a:blipFill>
        </p:spPr>
        <p:txBody>
          <a:bodyPr wrap="square" lIns="0" tIns="0" rIns="0" bIns="0" rtlCol="0"/>
          <a:lstStyle/>
          <a:p>
            <a:endParaRPr/>
          </a:p>
        </p:txBody>
      </p:sp>
      <p:sp>
        <p:nvSpPr>
          <p:cNvPr id="6" name="object 6"/>
          <p:cNvSpPr/>
          <p:nvPr/>
        </p:nvSpPr>
        <p:spPr>
          <a:xfrm>
            <a:off x="2743200" y="5780532"/>
            <a:ext cx="1523999" cy="1077467"/>
          </a:xfrm>
          <a:prstGeom prst="rect">
            <a:avLst/>
          </a:prstGeom>
          <a:blipFill>
            <a:blip r:embed="rId7" cstate="print"/>
            <a:stretch>
              <a:fillRect/>
            </a:stretch>
          </a:blipFill>
        </p:spPr>
        <p:txBody>
          <a:bodyPr wrap="square" lIns="0" tIns="0" rIns="0" bIns="0" rtlCol="0"/>
          <a:lstStyle/>
          <a:p>
            <a:endParaRPr/>
          </a:p>
        </p:txBody>
      </p:sp>
      <p:sp>
        <p:nvSpPr>
          <p:cNvPr id="7" name="object 7"/>
          <p:cNvSpPr/>
          <p:nvPr/>
        </p:nvSpPr>
        <p:spPr>
          <a:xfrm>
            <a:off x="7589519" y="5867400"/>
            <a:ext cx="1554479" cy="990600"/>
          </a:xfrm>
          <a:prstGeom prst="rect">
            <a:avLst/>
          </a:prstGeom>
          <a:blipFill>
            <a:blip r:embed="rId8" cstate="print"/>
            <a:stretch>
              <a:fillRect/>
            </a:stretch>
          </a:blipFill>
        </p:spPr>
        <p:txBody>
          <a:bodyPr wrap="square" lIns="0" tIns="0" rIns="0" bIns="0" rtlCol="0"/>
          <a:lstStyle/>
          <a:p>
            <a:endParaRPr/>
          </a:p>
        </p:txBody>
      </p:sp>
      <p:sp>
        <p:nvSpPr>
          <p:cNvPr id="8" name="object 8"/>
          <p:cNvSpPr/>
          <p:nvPr/>
        </p:nvSpPr>
        <p:spPr>
          <a:xfrm>
            <a:off x="1447800" y="5943600"/>
            <a:ext cx="1295399" cy="914400"/>
          </a:xfrm>
          <a:prstGeom prst="rect">
            <a:avLst/>
          </a:prstGeom>
          <a:blipFill>
            <a:blip r:embed="rId9" cstate="print"/>
            <a:stretch>
              <a:fillRect/>
            </a:stretch>
          </a:blipFill>
        </p:spPr>
        <p:txBody>
          <a:bodyPr wrap="square" lIns="0" tIns="0" rIns="0" bIns="0" rtlCol="0"/>
          <a:lstStyle/>
          <a:p>
            <a:endParaRPr/>
          </a:p>
        </p:txBody>
      </p:sp>
      <p:sp>
        <p:nvSpPr>
          <p:cNvPr id="9" name="object 9"/>
          <p:cNvSpPr txBox="1"/>
          <p:nvPr/>
        </p:nvSpPr>
        <p:spPr>
          <a:xfrm>
            <a:off x="1033306" y="1477585"/>
            <a:ext cx="7440295" cy="2983230"/>
          </a:xfrm>
          <a:prstGeom prst="rect">
            <a:avLst/>
          </a:prstGeom>
        </p:spPr>
        <p:txBody>
          <a:bodyPr vert="horz" wrap="square" lIns="0" tIns="13335" rIns="0" bIns="0" rtlCol="0">
            <a:spAutoFit/>
          </a:bodyPr>
          <a:lstStyle/>
          <a:p>
            <a:pPr marL="184785" marR="131445" indent="-172085">
              <a:lnSpc>
                <a:spcPct val="100000"/>
              </a:lnSpc>
              <a:spcBef>
                <a:spcPts val="105"/>
              </a:spcBef>
              <a:buFont typeface="Wingdings"/>
              <a:buChar char=""/>
              <a:tabLst>
                <a:tab pos="233679" algn="l"/>
              </a:tabLst>
            </a:pPr>
            <a:r>
              <a:rPr dirty="0"/>
              <a:t>	</a:t>
            </a:r>
            <a:r>
              <a:rPr sz="1400" b="1" dirty="0">
                <a:latin typeface="Arial"/>
                <a:cs typeface="Arial"/>
              </a:rPr>
              <a:t>State</a:t>
            </a:r>
            <a:r>
              <a:rPr sz="1400" b="1" spc="-20" dirty="0">
                <a:latin typeface="Arial"/>
                <a:cs typeface="Arial"/>
              </a:rPr>
              <a:t> </a:t>
            </a:r>
            <a:r>
              <a:rPr sz="1400" b="1" spc="-5" dirty="0">
                <a:latin typeface="Arial"/>
                <a:cs typeface="Arial"/>
              </a:rPr>
              <a:t>agencies</a:t>
            </a:r>
            <a:r>
              <a:rPr sz="1400" b="1" spc="-45" dirty="0">
                <a:latin typeface="Arial"/>
                <a:cs typeface="Arial"/>
              </a:rPr>
              <a:t> </a:t>
            </a:r>
            <a:r>
              <a:rPr sz="1400" b="1" spc="-5" dirty="0">
                <a:latin typeface="Arial"/>
                <a:cs typeface="Arial"/>
              </a:rPr>
              <a:t>must follow</a:t>
            </a:r>
            <a:r>
              <a:rPr sz="1400" b="1" spc="-25" dirty="0">
                <a:latin typeface="Arial"/>
                <a:cs typeface="Arial"/>
              </a:rPr>
              <a:t> </a:t>
            </a:r>
            <a:r>
              <a:rPr sz="1400" b="1" dirty="0">
                <a:latin typeface="Arial"/>
                <a:cs typeface="Arial"/>
              </a:rPr>
              <a:t>certain</a:t>
            </a:r>
            <a:r>
              <a:rPr sz="1400" b="1" spc="-35" dirty="0">
                <a:latin typeface="Arial"/>
                <a:cs typeface="Arial"/>
              </a:rPr>
              <a:t> </a:t>
            </a:r>
            <a:r>
              <a:rPr sz="1400" b="1" spc="-5" dirty="0">
                <a:latin typeface="Arial"/>
                <a:cs typeface="Arial"/>
              </a:rPr>
              <a:t>procedures</a:t>
            </a:r>
            <a:r>
              <a:rPr sz="1400" b="1" spc="-45" dirty="0">
                <a:latin typeface="Arial"/>
                <a:cs typeface="Arial"/>
              </a:rPr>
              <a:t> </a:t>
            </a:r>
            <a:r>
              <a:rPr sz="1400" b="1" spc="5" dirty="0">
                <a:latin typeface="Arial"/>
                <a:cs typeface="Arial"/>
              </a:rPr>
              <a:t>when</a:t>
            </a:r>
            <a:r>
              <a:rPr sz="1400" b="1" spc="-30" dirty="0">
                <a:latin typeface="Arial"/>
                <a:cs typeface="Arial"/>
              </a:rPr>
              <a:t> </a:t>
            </a:r>
            <a:r>
              <a:rPr sz="1400" b="1" dirty="0">
                <a:latin typeface="Arial"/>
                <a:cs typeface="Arial"/>
              </a:rPr>
              <a:t>creating</a:t>
            </a:r>
            <a:r>
              <a:rPr sz="1400" b="1" spc="-50" dirty="0">
                <a:latin typeface="Arial"/>
                <a:cs typeface="Arial"/>
              </a:rPr>
              <a:t> </a:t>
            </a:r>
            <a:r>
              <a:rPr sz="1400" b="1" spc="-5" dirty="0">
                <a:latin typeface="Arial"/>
                <a:cs typeface="Arial"/>
              </a:rPr>
              <a:t>or</a:t>
            </a:r>
            <a:r>
              <a:rPr sz="1400" b="1" dirty="0">
                <a:latin typeface="Arial"/>
                <a:cs typeface="Arial"/>
              </a:rPr>
              <a:t> </a:t>
            </a:r>
            <a:r>
              <a:rPr sz="1400" b="1" spc="-5" dirty="0">
                <a:latin typeface="Arial"/>
                <a:cs typeface="Arial"/>
              </a:rPr>
              <a:t>changing</a:t>
            </a:r>
            <a:r>
              <a:rPr sz="1400" b="1" spc="-30" dirty="0">
                <a:latin typeface="Arial"/>
                <a:cs typeface="Arial"/>
              </a:rPr>
              <a:t> </a:t>
            </a:r>
            <a:r>
              <a:rPr sz="1400" b="1" dirty="0">
                <a:latin typeface="Arial"/>
                <a:cs typeface="Arial"/>
              </a:rPr>
              <a:t>rules</a:t>
            </a:r>
            <a:r>
              <a:rPr sz="1400" b="1" spc="-30" dirty="0">
                <a:latin typeface="Arial"/>
                <a:cs typeface="Arial"/>
              </a:rPr>
              <a:t> </a:t>
            </a:r>
            <a:r>
              <a:rPr sz="1400" b="1" spc="-5" dirty="0">
                <a:latin typeface="Arial"/>
                <a:cs typeface="Arial"/>
              </a:rPr>
              <a:t>that  impact businesses according </a:t>
            </a:r>
            <a:r>
              <a:rPr sz="1400" b="1" dirty="0">
                <a:latin typeface="Arial"/>
                <a:cs typeface="Arial"/>
              </a:rPr>
              <a:t>to </a:t>
            </a:r>
            <a:r>
              <a:rPr sz="1400" b="1" spc="-5" dirty="0">
                <a:latin typeface="Arial"/>
                <a:cs typeface="Arial"/>
              </a:rPr>
              <a:t>the </a:t>
            </a:r>
            <a:r>
              <a:rPr sz="1400" b="1" dirty="0">
                <a:latin typeface="Arial"/>
                <a:cs typeface="Arial"/>
              </a:rPr>
              <a:t>Illinois </a:t>
            </a:r>
            <a:r>
              <a:rPr sz="1400" b="1" spc="-5" dirty="0">
                <a:latin typeface="Arial"/>
                <a:cs typeface="Arial"/>
              </a:rPr>
              <a:t>Administrative Procedure </a:t>
            </a:r>
            <a:r>
              <a:rPr sz="1400" b="1" spc="-15" dirty="0">
                <a:latin typeface="Arial"/>
                <a:cs typeface="Arial"/>
              </a:rPr>
              <a:t>Act. JCAR  </a:t>
            </a:r>
            <a:r>
              <a:rPr sz="1400" b="1" spc="-5" dirty="0">
                <a:latin typeface="Arial"/>
                <a:cs typeface="Arial"/>
              </a:rPr>
              <a:t>oversees the process on behalf of the General</a:t>
            </a:r>
            <a:r>
              <a:rPr sz="1400" b="1" spc="-204" dirty="0">
                <a:latin typeface="Arial"/>
                <a:cs typeface="Arial"/>
              </a:rPr>
              <a:t> </a:t>
            </a:r>
            <a:r>
              <a:rPr sz="1400" b="1" spc="-25" dirty="0">
                <a:latin typeface="Arial"/>
                <a:cs typeface="Arial"/>
              </a:rPr>
              <a:t>Assembly.</a:t>
            </a:r>
            <a:endParaRPr sz="1400">
              <a:latin typeface="Arial"/>
              <a:cs typeface="Arial"/>
            </a:endParaRPr>
          </a:p>
          <a:p>
            <a:pPr marL="299085" marR="437515" indent="-286385">
              <a:lnSpc>
                <a:spcPct val="100000"/>
              </a:lnSpc>
              <a:spcBef>
                <a:spcPts val="1195"/>
              </a:spcBef>
              <a:buFont typeface="Wingdings"/>
              <a:buChar char=""/>
              <a:tabLst>
                <a:tab pos="299085" algn="l"/>
                <a:tab pos="299720" algn="l"/>
              </a:tabLst>
            </a:pPr>
            <a:r>
              <a:rPr sz="1400" b="1" spc="-5" dirty="0">
                <a:latin typeface="Arial"/>
                <a:cs typeface="Arial"/>
              </a:rPr>
              <a:t>When </a:t>
            </a:r>
            <a:r>
              <a:rPr sz="1400" b="1" dirty="0">
                <a:latin typeface="Arial"/>
                <a:cs typeface="Arial"/>
              </a:rPr>
              <a:t>rules are </a:t>
            </a:r>
            <a:r>
              <a:rPr sz="1400" b="1" spc="-5" dirty="0">
                <a:latin typeface="Arial"/>
                <a:cs typeface="Arial"/>
              </a:rPr>
              <a:t>proposed, they undergo </a:t>
            </a:r>
            <a:r>
              <a:rPr sz="1400" b="1" dirty="0">
                <a:latin typeface="Arial"/>
                <a:cs typeface="Arial"/>
              </a:rPr>
              <a:t>a </a:t>
            </a:r>
            <a:r>
              <a:rPr sz="1400" b="1" spc="-5" dirty="0">
                <a:latin typeface="Arial"/>
                <a:cs typeface="Arial"/>
              </a:rPr>
              <a:t>45-day public comment period before  adoption.</a:t>
            </a:r>
            <a:endParaRPr sz="1400">
              <a:latin typeface="Arial"/>
              <a:cs typeface="Arial"/>
            </a:endParaRPr>
          </a:p>
          <a:p>
            <a:pPr marL="299085" indent="-286385">
              <a:lnSpc>
                <a:spcPct val="100000"/>
              </a:lnSpc>
              <a:spcBef>
                <a:spcPts val="1200"/>
              </a:spcBef>
              <a:buFont typeface="Wingdings"/>
              <a:buChar char=""/>
              <a:tabLst>
                <a:tab pos="299085" algn="l"/>
                <a:tab pos="299720" algn="l"/>
              </a:tabLst>
            </a:pPr>
            <a:r>
              <a:rPr sz="1400" b="1" dirty="0">
                <a:latin typeface="Arial"/>
                <a:cs typeface="Arial"/>
              </a:rPr>
              <a:t>“First </a:t>
            </a:r>
            <a:r>
              <a:rPr sz="1400" b="1" spc="-5" dirty="0">
                <a:latin typeface="Arial"/>
                <a:cs typeface="Arial"/>
              </a:rPr>
              <a:t>Notice Period” </a:t>
            </a:r>
            <a:r>
              <a:rPr sz="1400" b="1" dirty="0">
                <a:latin typeface="Arial"/>
                <a:cs typeface="Arial"/>
              </a:rPr>
              <a:t>-- </a:t>
            </a:r>
            <a:r>
              <a:rPr sz="1400" b="1" spc="-15" dirty="0">
                <a:latin typeface="Arial"/>
                <a:cs typeface="Arial"/>
              </a:rPr>
              <a:t>VERY </a:t>
            </a:r>
            <a:r>
              <a:rPr sz="1400" b="1" spc="-20" dirty="0">
                <a:latin typeface="Arial"/>
                <a:cs typeface="Arial"/>
              </a:rPr>
              <a:t>IMPORTANT </a:t>
            </a:r>
            <a:r>
              <a:rPr sz="1400" b="1" spc="-15" dirty="0">
                <a:latin typeface="Arial"/>
                <a:cs typeface="Arial"/>
              </a:rPr>
              <a:t>TO </a:t>
            </a:r>
            <a:r>
              <a:rPr sz="1400" b="1" dirty="0">
                <a:latin typeface="Arial"/>
                <a:cs typeface="Arial"/>
              </a:rPr>
              <a:t>GET</a:t>
            </a:r>
            <a:r>
              <a:rPr sz="1400" b="1" spc="-20" dirty="0">
                <a:latin typeface="Arial"/>
                <a:cs typeface="Arial"/>
              </a:rPr>
              <a:t> </a:t>
            </a:r>
            <a:r>
              <a:rPr sz="1400" b="1" spc="-15" dirty="0">
                <a:latin typeface="Arial"/>
                <a:cs typeface="Arial"/>
              </a:rPr>
              <a:t>INVOLVED!</a:t>
            </a:r>
            <a:endParaRPr sz="1400">
              <a:latin typeface="Arial"/>
              <a:cs typeface="Arial"/>
            </a:endParaRPr>
          </a:p>
          <a:p>
            <a:pPr marL="299085" marR="5080" indent="-286385">
              <a:lnSpc>
                <a:spcPct val="100000"/>
              </a:lnSpc>
              <a:spcBef>
                <a:spcPts val="1200"/>
              </a:spcBef>
              <a:buFont typeface="Wingdings"/>
              <a:buChar char=""/>
              <a:tabLst>
                <a:tab pos="299085" algn="l"/>
                <a:tab pos="299720" algn="l"/>
              </a:tabLst>
            </a:pPr>
            <a:r>
              <a:rPr sz="1400" b="1" spc="-10" dirty="0">
                <a:latin typeface="Arial"/>
                <a:cs typeface="Arial"/>
              </a:rPr>
              <a:t>After </a:t>
            </a:r>
            <a:r>
              <a:rPr sz="1400" b="1" spc="-5" dirty="0">
                <a:latin typeface="Arial"/>
                <a:cs typeface="Arial"/>
              </a:rPr>
              <a:t>45 </a:t>
            </a:r>
            <a:r>
              <a:rPr sz="1400" b="1" spc="-15" dirty="0">
                <a:latin typeface="Arial"/>
                <a:cs typeface="Arial"/>
              </a:rPr>
              <a:t>days </a:t>
            </a:r>
            <a:r>
              <a:rPr sz="1400" b="1" dirty="0">
                <a:latin typeface="Arial"/>
                <a:cs typeface="Arial"/>
              </a:rPr>
              <a:t>a rule </a:t>
            </a:r>
            <a:r>
              <a:rPr sz="1400" b="1" spc="-5" dirty="0">
                <a:latin typeface="Arial"/>
                <a:cs typeface="Arial"/>
              </a:rPr>
              <a:t>goes </a:t>
            </a:r>
            <a:r>
              <a:rPr sz="1400" b="1" dirty="0">
                <a:latin typeface="Arial"/>
                <a:cs typeface="Arial"/>
              </a:rPr>
              <a:t>to </a:t>
            </a:r>
            <a:r>
              <a:rPr sz="1400" b="1" spc="-5" dirty="0">
                <a:latin typeface="Arial"/>
                <a:cs typeface="Arial"/>
              </a:rPr>
              <a:t>“Second Notice” </a:t>
            </a:r>
            <a:r>
              <a:rPr sz="1400" b="1" dirty="0">
                <a:latin typeface="Arial"/>
                <a:cs typeface="Arial"/>
              </a:rPr>
              <a:t>where </a:t>
            </a:r>
            <a:r>
              <a:rPr sz="1400" b="1" spc="-5" dirty="0">
                <a:latin typeface="Arial"/>
                <a:cs typeface="Arial"/>
              </a:rPr>
              <a:t>the agency must address public  comments and concerns brought </a:t>
            </a:r>
            <a:r>
              <a:rPr sz="1400" b="1" dirty="0">
                <a:latin typeface="Arial"/>
                <a:cs typeface="Arial"/>
              </a:rPr>
              <a:t>forth </a:t>
            </a:r>
            <a:r>
              <a:rPr sz="1400" b="1" spc="-5" dirty="0">
                <a:latin typeface="Arial"/>
                <a:cs typeface="Arial"/>
              </a:rPr>
              <a:t>during </a:t>
            </a:r>
            <a:r>
              <a:rPr sz="1400" b="1" dirty="0">
                <a:latin typeface="Arial"/>
                <a:cs typeface="Arial"/>
              </a:rPr>
              <a:t>First</a:t>
            </a:r>
            <a:r>
              <a:rPr sz="1400" b="1" spc="-150" dirty="0">
                <a:latin typeface="Arial"/>
                <a:cs typeface="Arial"/>
              </a:rPr>
              <a:t> </a:t>
            </a:r>
            <a:r>
              <a:rPr sz="1400" b="1" spc="-5" dirty="0">
                <a:latin typeface="Arial"/>
                <a:cs typeface="Arial"/>
              </a:rPr>
              <a:t>Notice.</a:t>
            </a:r>
            <a:endParaRPr sz="1400">
              <a:latin typeface="Arial"/>
              <a:cs typeface="Arial"/>
            </a:endParaRPr>
          </a:p>
          <a:p>
            <a:pPr marL="299085" marR="138430" indent="-286385">
              <a:lnSpc>
                <a:spcPct val="100000"/>
              </a:lnSpc>
              <a:spcBef>
                <a:spcPts val="1200"/>
              </a:spcBef>
              <a:buFont typeface="Wingdings"/>
              <a:buChar char=""/>
              <a:tabLst>
                <a:tab pos="299085" algn="l"/>
                <a:tab pos="299720" algn="l"/>
              </a:tabLst>
            </a:pPr>
            <a:r>
              <a:rPr sz="1400" b="1" spc="-10" dirty="0">
                <a:latin typeface="Arial"/>
                <a:cs typeface="Arial"/>
              </a:rPr>
              <a:t>After </a:t>
            </a:r>
            <a:r>
              <a:rPr sz="1400" b="1" spc="-5" dirty="0">
                <a:latin typeface="Arial"/>
                <a:cs typeface="Arial"/>
              </a:rPr>
              <a:t>Second Notice, </a:t>
            </a:r>
            <a:r>
              <a:rPr sz="1400" b="1" spc="-15" dirty="0">
                <a:latin typeface="Arial"/>
                <a:cs typeface="Arial"/>
              </a:rPr>
              <a:t>JCAR </a:t>
            </a:r>
            <a:r>
              <a:rPr sz="1400" b="1" spc="-5" dirty="0">
                <a:latin typeface="Arial"/>
                <a:cs typeface="Arial"/>
              </a:rPr>
              <a:t>members take action based on public feedback. </a:t>
            </a:r>
            <a:r>
              <a:rPr sz="1400" b="1" spc="-25" dirty="0">
                <a:latin typeface="Arial"/>
                <a:cs typeface="Arial"/>
              </a:rPr>
              <a:t>At </a:t>
            </a:r>
            <a:r>
              <a:rPr sz="1400" b="1" dirty="0">
                <a:latin typeface="Arial"/>
                <a:cs typeface="Arial"/>
              </a:rPr>
              <a:t>this  time, </a:t>
            </a:r>
            <a:r>
              <a:rPr sz="1400" b="1" spc="-5" dirty="0">
                <a:latin typeface="Arial"/>
                <a:cs typeface="Arial"/>
              </a:rPr>
              <a:t>they either adopt the </a:t>
            </a:r>
            <a:r>
              <a:rPr sz="1400" b="1" dirty="0">
                <a:latin typeface="Arial"/>
                <a:cs typeface="Arial"/>
              </a:rPr>
              <a:t>rule, </a:t>
            </a:r>
            <a:r>
              <a:rPr sz="1400" b="1" spc="-5" dirty="0">
                <a:latin typeface="Arial"/>
                <a:cs typeface="Arial"/>
              </a:rPr>
              <a:t>recommend changes, or prohibit the agency from  adopting </a:t>
            </a:r>
            <a:r>
              <a:rPr sz="1400" b="1" dirty="0">
                <a:latin typeface="Arial"/>
                <a:cs typeface="Arial"/>
              </a:rPr>
              <a:t>it </a:t>
            </a:r>
            <a:r>
              <a:rPr sz="1400" b="1" spc="-5" dirty="0">
                <a:latin typeface="Arial"/>
                <a:cs typeface="Arial"/>
              </a:rPr>
              <a:t>because they believe </a:t>
            </a:r>
            <a:r>
              <a:rPr sz="1400" b="1" dirty="0">
                <a:latin typeface="Arial"/>
                <a:cs typeface="Arial"/>
              </a:rPr>
              <a:t>it is </a:t>
            </a:r>
            <a:r>
              <a:rPr sz="1400" b="1" spc="-5" dirty="0">
                <a:latin typeface="Arial"/>
                <a:cs typeface="Arial"/>
              </a:rPr>
              <a:t>not </a:t>
            </a:r>
            <a:r>
              <a:rPr sz="1400" b="1" dirty="0">
                <a:latin typeface="Arial"/>
                <a:cs typeface="Arial"/>
              </a:rPr>
              <a:t>in </a:t>
            </a:r>
            <a:r>
              <a:rPr sz="1400" b="1" spc="-5" dirty="0">
                <a:latin typeface="Arial"/>
                <a:cs typeface="Arial"/>
              </a:rPr>
              <a:t>the public</a:t>
            </a:r>
            <a:r>
              <a:rPr sz="1400" b="1" spc="-220" dirty="0">
                <a:latin typeface="Arial"/>
                <a:cs typeface="Arial"/>
              </a:rPr>
              <a:t> </a:t>
            </a:r>
            <a:r>
              <a:rPr sz="1400" b="1" dirty="0">
                <a:latin typeface="Arial"/>
                <a:cs typeface="Arial"/>
              </a:rPr>
              <a:t>interest.</a:t>
            </a:r>
            <a:endParaRPr sz="1400">
              <a:latin typeface="Arial"/>
              <a:cs typeface="Arial"/>
            </a:endParaRPr>
          </a:p>
        </p:txBody>
      </p:sp>
      <p:sp>
        <p:nvSpPr>
          <p:cNvPr id="10" name="object 10"/>
          <p:cNvSpPr txBox="1">
            <a:spLocks noGrp="1"/>
          </p:cNvSpPr>
          <p:nvPr>
            <p:ph type="title"/>
          </p:nvPr>
        </p:nvSpPr>
        <p:spPr>
          <a:xfrm>
            <a:off x="957983" y="327414"/>
            <a:ext cx="4017645" cy="513715"/>
          </a:xfrm>
          <a:prstGeom prst="rect">
            <a:avLst/>
          </a:prstGeom>
        </p:spPr>
        <p:txBody>
          <a:bodyPr vert="horz" wrap="square" lIns="0" tIns="12700" rIns="0" bIns="0" rtlCol="0">
            <a:spAutoFit/>
          </a:bodyPr>
          <a:lstStyle/>
          <a:p>
            <a:pPr marL="12700">
              <a:lnSpc>
                <a:spcPct val="100000"/>
              </a:lnSpc>
              <a:spcBef>
                <a:spcPts val="100"/>
              </a:spcBef>
            </a:pPr>
            <a:r>
              <a:rPr sz="3200" b="1" spc="-5" dirty="0">
                <a:solidFill>
                  <a:srgbClr val="000000"/>
                </a:solidFill>
                <a:latin typeface="Arial"/>
                <a:cs typeface="Arial"/>
              </a:rPr>
              <a:t>Rulemaking</a:t>
            </a:r>
            <a:r>
              <a:rPr sz="3200" b="1" spc="-100" dirty="0">
                <a:solidFill>
                  <a:srgbClr val="000000"/>
                </a:solidFill>
                <a:latin typeface="Arial"/>
                <a:cs typeface="Arial"/>
              </a:rPr>
              <a:t> </a:t>
            </a:r>
            <a:r>
              <a:rPr sz="3200" b="1" spc="-5" dirty="0">
                <a:solidFill>
                  <a:srgbClr val="000000"/>
                </a:solidFill>
                <a:latin typeface="Arial"/>
                <a:cs typeface="Arial"/>
              </a:rPr>
              <a:t>Process</a:t>
            </a:r>
            <a:endParaRPr sz="3200">
              <a:latin typeface="Arial"/>
              <a:cs typeface="Arial"/>
            </a:endParaRPr>
          </a:p>
        </p:txBody>
      </p:sp>
      <p:sp>
        <p:nvSpPr>
          <p:cNvPr id="11" name="object 11"/>
          <p:cNvSpPr/>
          <p:nvPr/>
        </p:nvSpPr>
        <p:spPr>
          <a:xfrm>
            <a:off x="0" y="5967984"/>
            <a:ext cx="1496567" cy="890016"/>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0" y="5679947"/>
            <a:ext cx="9144000" cy="295655"/>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571590" y="379013"/>
            <a:ext cx="306705" cy="529590"/>
          </a:xfrm>
          <a:custGeom>
            <a:avLst/>
            <a:gdLst/>
            <a:ahLst/>
            <a:cxnLst/>
            <a:rect l="l" t="t" r="r" b="b"/>
            <a:pathLst>
              <a:path w="306705" h="529590">
                <a:moveTo>
                  <a:pt x="306233" y="91439"/>
                </a:moveTo>
                <a:lnTo>
                  <a:pt x="85308" y="91439"/>
                </a:lnTo>
                <a:lnTo>
                  <a:pt x="92161" y="82549"/>
                </a:lnTo>
                <a:lnTo>
                  <a:pt x="96398" y="74929"/>
                </a:lnTo>
                <a:lnTo>
                  <a:pt x="100789" y="68579"/>
                </a:lnTo>
                <a:lnTo>
                  <a:pt x="106036" y="62229"/>
                </a:lnTo>
                <a:lnTo>
                  <a:pt x="110182" y="58419"/>
                </a:lnTo>
                <a:lnTo>
                  <a:pt x="109767" y="52069"/>
                </a:lnTo>
                <a:lnTo>
                  <a:pt x="110182" y="45719"/>
                </a:lnTo>
                <a:lnTo>
                  <a:pt x="110182" y="44449"/>
                </a:lnTo>
                <a:lnTo>
                  <a:pt x="111011" y="41909"/>
                </a:lnTo>
                <a:lnTo>
                  <a:pt x="91112" y="26669"/>
                </a:lnTo>
                <a:lnTo>
                  <a:pt x="91112" y="24129"/>
                </a:lnTo>
                <a:lnTo>
                  <a:pt x="90283" y="16509"/>
                </a:lnTo>
                <a:lnTo>
                  <a:pt x="87795" y="13969"/>
                </a:lnTo>
                <a:lnTo>
                  <a:pt x="85308" y="10159"/>
                </a:lnTo>
                <a:lnTo>
                  <a:pt x="81992" y="6349"/>
                </a:lnTo>
                <a:lnTo>
                  <a:pt x="77846" y="5079"/>
                </a:lnTo>
                <a:lnTo>
                  <a:pt x="75359" y="1269"/>
                </a:lnTo>
                <a:lnTo>
                  <a:pt x="75359" y="0"/>
                </a:lnTo>
                <a:lnTo>
                  <a:pt x="293832" y="0"/>
                </a:lnTo>
                <a:lnTo>
                  <a:pt x="294149" y="5079"/>
                </a:lnTo>
                <a:lnTo>
                  <a:pt x="292018" y="11429"/>
                </a:lnTo>
                <a:lnTo>
                  <a:pt x="289343" y="16509"/>
                </a:lnTo>
                <a:lnTo>
                  <a:pt x="288028" y="22859"/>
                </a:lnTo>
                <a:lnTo>
                  <a:pt x="288028" y="25399"/>
                </a:lnTo>
                <a:lnTo>
                  <a:pt x="289686" y="29209"/>
                </a:lnTo>
                <a:lnTo>
                  <a:pt x="290930" y="31749"/>
                </a:lnTo>
                <a:lnTo>
                  <a:pt x="293003" y="36829"/>
                </a:lnTo>
                <a:lnTo>
                  <a:pt x="305070" y="64769"/>
                </a:lnTo>
                <a:lnTo>
                  <a:pt x="306233" y="69849"/>
                </a:lnTo>
                <a:lnTo>
                  <a:pt x="306233" y="91439"/>
                </a:lnTo>
                <a:close/>
              </a:path>
              <a:path w="306705" h="529590">
                <a:moveTo>
                  <a:pt x="306233" y="101599"/>
                </a:moveTo>
                <a:lnTo>
                  <a:pt x="56289" y="101599"/>
                </a:lnTo>
                <a:lnTo>
                  <a:pt x="62922" y="100329"/>
                </a:lnTo>
                <a:lnTo>
                  <a:pt x="69140" y="99059"/>
                </a:lnTo>
                <a:lnTo>
                  <a:pt x="72042" y="88899"/>
                </a:lnTo>
                <a:lnTo>
                  <a:pt x="80748" y="91439"/>
                </a:lnTo>
                <a:lnTo>
                  <a:pt x="306233" y="91439"/>
                </a:lnTo>
                <a:lnTo>
                  <a:pt x="306233" y="101599"/>
                </a:lnTo>
                <a:close/>
              </a:path>
              <a:path w="306705" h="529590">
                <a:moveTo>
                  <a:pt x="306233" y="179069"/>
                </a:moveTo>
                <a:lnTo>
                  <a:pt x="21880" y="179069"/>
                </a:lnTo>
                <a:lnTo>
                  <a:pt x="26855" y="177799"/>
                </a:lnTo>
                <a:lnTo>
                  <a:pt x="28513" y="176529"/>
                </a:lnTo>
                <a:lnTo>
                  <a:pt x="30586" y="173989"/>
                </a:lnTo>
                <a:lnTo>
                  <a:pt x="31415" y="171449"/>
                </a:lnTo>
                <a:lnTo>
                  <a:pt x="33903" y="167639"/>
                </a:lnTo>
                <a:lnTo>
                  <a:pt x="34317" y="163829"/>
                </a:lnTo>
                <a:lnTo>
                  <a:pt x="36390" y="160019"/>
                </a:lnTo>
                <a:lnTo>
                  <a:pt x="39707" y="152399"/>
                </a:lnTo>
                <a:lnTo>
                  <a:pt x="47583" y="147319"/>
                </a:lnTo>
                <a:lnTo>
                  <a:pt x="47169" y="139699"/>
                </a:lnTo>
                <a:lnTo>
                  <a:pt x="47169" y="137159"/>
                </a:lnTo>
                <a:lnTo>
                  <a:pt x="46340" y="134619"/>
                </a:lnTo>
                <a:lnTo>
                  <a:pt x="45096" y="132079"/>
                </a:lnTo>
                <a:lnTo>
                  <a:pt x="43438" y="128269"/>
                </a:lnTo>
                <a:lnTo>
                  <a:pt x="38877" y="124459"/>
                </a:lnTo>
                <a:lnTo>
                  <a:pt x="37219" y="120649"/>
                </a:lnTo>
                <a:lnTo>
                  <a:pt x="34732" y="114299"/>
                </a:lnTo>
                <a:lnTo>
                  <a:pt x="37219" y="104139"/>
                </a:lnTo>
                <a:lnTo>
                  <a:pt x="43438" y="101599"/>
                </a:lnTo>
                <a:lnTo>
                  <a:pt x="48827" y="99059"/>
                </a:lnTo>
                <a:lnTo>
                  <a:pt x="56289" y="101599"/>
                </a:lnTo>
                <a:lnTo>
                  <a:pt x="306233" y="101599"/>
                </a:lnTo>
                <a:lnTo>
                  <a:pt x="306233" y="179069"/>
                </a:lnTo>
                <a:close/>
              </a:path>
              <a:path w="306705" h="529590">
                <a:moveTo>
                  <a:pt x="62093" y="347979"/>
                </a:moveTo>
                <a:lnTo>
                  <a:pt x="57118" y="345439"/>
                </a:lnTo>
                <a:lnTo>
                  <a:pt x="56289" y="340359"/>
                </a:lnTo>
                <a:lnTo>
                  <a:pt x="55997" y="334009"/>
                </a:lnTo>
                <a:lnTo>
                  <a:pt x="56755" y="327659"/>
                </a:lnTo>
                <a:lnTo>
                  <a:pt x="57280" y="321309"/>
                </a:lnTo>
                <a:lnTo>
                  <a:pt x="44681" y="299719"/>
                </a:lnTo>
                <a:lnTo>
                  <a:pt x="42194" y="297179"/>
                </a:lnTo>
                <a:lnTo>
                  <a:pt x="39292" y="295909"/>
                </a:lnTo>
                <a:lnTo>
                  <a:pt x="32879" y="290829"/>
                </a:lnTo>
                <a:lnTo>
                  <a:pt x="27477" y="284479"/>
                </a:lnTo>
                <a:lnTo>
                  <a:pt x="22386" y="278129"/>
                </a:lnTo>
                <a:lnTo>
                  <a:pt x="16906" y="273049"/>
                </a:lnTo>
                <a:lnTo>
                  <a:pt x="12760" y="267969"/>
                </a:lnTo>
                <a:lnTo>
                  <a:pt x="10687" y="262889"/>
                </a:lnTo>
                <a:lnTo>
                  <a:pt x="9858" y="257809"/>
                </a:lnTo>
                <a:lnTo>
                  <a:pt x="9029" y="255269"/>
                </a:lnTo>
                <a:lnTo>
                  <a:pt x="5713" y="252729"/>
                </a:lnTo>
                <a:lnTo>
                  <a:pt x="4884" y="248919"/>
                </a:lnTo>
                <a:lnTo>
                  <a:pt x="3640" y="246379"/>
                </a:lnTo>
                <a:lnTo>
                  <a:pt x="6956" y="243839"/>
                </a:lnTo>
                <a:lnTo>
                  <a:pt x="5713" y="241299"/>
                </a:lnTo>
                <a:lnTo>
                  <a:pt x="3186" y="234949"/>
                </a:lnTo>
                <a:lnTo>
                  <a:pt x="1049" y="227329"/>
                </a:lnTo>
                <a:lnTo>
                  <a:pt x="0" y="220979"/>
                </a:lnTo>
                <a:lnTo>
                  <a:pt x="738" y="214629"/>
                </a:lnTo>
                <a:lnTo>
                  <a:pt x="2811" y="207009"/>
                </a:lnTo>
                <a:lnTo>
                  <a:pt x="8615" y="203199"/>
                </a:lnTo>
                <a:lnTo>
                  <a:pt x="15248" y="193039"/>
                </a:lnTo>
                <a:lnTo>
                  <a:pt x="9858" y="187959"/>
                </a:lnTo>
                <a:lnTo>
                  <a:pt x="14833" y="177799"/>
                </a:lnTo>
                <a:lnTo>
                  <a:pt x="21880" y="179069"/>
                </a:lnTo>
                <a:lnTo>
                  <a:pt x="306233" y="179069"/>
                </a:lnTo>
                <a:lnTo>
                  <a:pt x="306233" y="306069"/>
                </a:lnTo>
                <a:lnTo>
                  <a:pt x="301294" y="308609"/>
                </a:lnTo>
                <a:lnTo>
                  <a:pt x="300050" y="311149"/>
                </a:lnTo>
                <a:lnTo>
                  <a:pt x="299221" y="312419"/>
                </a:lnTo>
                <a:lnTo>
                  <a:pt x="302123" y="312419"/>
                </a:lnTo>
                <a:lnTo>
                  <a:pt x="303781" y="318769"/>
                </a:lnTo>
                <a:lnTo>
                  <a:pt x="296319" y="321309"/>
                </a:lnTo>
                <a:lnTo>
                  <a:pt x="297148" y="326389"/>
                </a:lnTo>
                <a:lnTo>
                  <a:pt x="297148" y="327659"/>
                </a:lnTo>
                <a:lnTo>
                  <a:pt x="299221" y="327659"/>
                </a:lnTo>
                <a:lnTo>
                  <a:pt x="300050" y="328929"/>
                </a:lnTo>
                <a:lnTo>
                  <a:pt x="302123" y="334009"/>
                </a:lnTo>
                <a:lnTo>
                  <a:pt x="305025" y="337819"/>
                </a:lnTo>
                <a:lnTo>
                  <a:pt x="305831" y="340359"/>
                </a:lnTo>
                <a:lnTo>
                  <a:pt x="72457" y="340359"/>
                </a:lnTo>
                <a:lnTo>
                  <a:pt x="70799" y="345439"/>
                </a:lnTo>
                <a:lnTo>
                  <a:pt x="67067" y="346709"/>
                </a:lnTo>
                <a:lnTo>
                  <a:pt x="62093" y="347979"/>
                </a:lnTo>
                <a:close/>
              </a:path>
              <a:path w="306705" h="529590">
                <a:moveTo>
                  <a:pt x="281809" y="406399"/>
                </a:moveTo>
                <a:lnTo>
                  <a:pt x="280980" y="406399"/>
                </a:lnTo>
                <a:lnTo>
                  <a:pt x="279737" y="405129"/>
                </a:lnTo>
                <a:lnTo>
                  <a:pt x="84479" y="405129"/>
                </a:lnTo>
                <a:lnTo>
                  <a:pt x="86500" y="397509"/>
                </a:lnTo>
                <a:lnTo>
                  <a:pt x="88832" y="391159"/>
                </a:lnTo>
                <a:lnTo>
                  <a:pt x="91475" y="384809"/>
                </a:lnTo>
                <a:lnTo>
                  <a:pt x="94428" y="377189"/>
                </a:lnTo>
                <a:lnTo>
                  <a:pt x="96916" y="372109"/>
                </a:lnTo>
                <a:lnTo>
                  <a:pt x="95258" y="365759"/>
                </a:lnTo>
                <a:lnTo>
                  <a:pt x="97745" y="359409"/>
                </a:lnTo>
                <a:lnTo>
                  <a:pt x="99818" y="355599"/>
                </a:lnTo>
                <a:lnTo>
                  <a:pt x="99403" y="354329"/>
                </a:lnTo>
                <a:lnTo>
                  <a:pt x="95303" y="347979"/>
                </a:lnTo>
                <a:lnTo>
                  <a:pt x="89609" y="344169"/>
                </a:lnTo>
                <a:lnTo>
                  <a:pt x="82905" y="341629"/>
                </a:lnTo>
                <a:lnTo>
                  <a:pt x="75773" y="340359"/>
                </a:lnTo>
                <a:lnTo>
                  <a:pt x="305831" y="340359"/>
                </a:lnTo>
                <a:lnTo>
                  <a:pt x="306233" y="341629"/>
                </a:lnTo>
                <a:lnTo>
                  <a:pt x="306233" y="350519"/>
                </a:lnTo>
                <a:lnTo>
                  <a:pt x="305439" y="351789"/>
                </a:lnTo>
                <a:lnTo>
                  <a:pt x="306233" y="354329"/>
                </a:lnTo>
                <a:lnTo>
                  <a:pt x="306233" y="370839"/>
                </a:lnTo>
                <a:lnTo>
                  <a:pt x="300879" y="370839"/>
                </a:lnTo>
                <a:lnTo>
                  <a:pt x="298806" y="375919"/>
                </a:lnTo>
                <a:lnTo>
                  <a:pt x="295490" y="380999"/>
                </a:lnTo>
                <a:lnTo>
                  <a:pt x="293832" y="386079"/>
                </a:lnTo>
                <a:lnTo>
                  <a:pt x="289272" y="391159"/>
                </a:lnTo>
                <a:lnTo>
                  <a:pt x="285540" y="394969"/>
                </a:lnTo>
                <a:lnTo>
                  <a:pt x="285540" y="401319"/>
                </a:lnTo>
                <a:lnTo>
                  <a:pt x="281809" y="406399"/>
                </a:lnTo>
                <a:close/>
              </a:path>
              <a:path w="306705" h="529590">
                <a:moveTo>
                  <a:pt x="121375" y="445769"/>
                </a:moveTo>
                <a:lnTo>
                  <a:pt x="117644" y="445769"/>
                </a:lnTo>
                <a:lnTo>
                  <a:pt x="115156" y="444499"/>
                </a:lnTo>
                <a:lnTo>
                  <a:pt x="116815" y="440689"/>
                </a:lnTo>
                <a:lnTo>
                  <a:pt x="115571" y="439419"/>
                </a:lnTo>
                <a:lnTo>
                  <a:pt x="111011" y="433069"/>
                </a:lnTo>
                <a:lnTo>
                  <a:pt x="103134" y="431799"/>
                </a:lnTo>
                <a:lnTo>
                  <a:pt x="91941" y="425449"/>
                </a:lnTo>
                <a:lnTo>
                  <a:pt x="89868" y="420369"/>
                </a:lnTo>
                <a:lnTo>
                  <a:pt x="81163" y="411479"/>
                </a:lnTo>
                <a:lnTo>
                  <a:pt x="82821" y="406399"/>
                </a:lnTo>
                <a:lnTo>
                  <a:pt x="84064" y="405129"/>
                </a:lnTo>
                <a:lnTo>
                  <a:pt x="279737" y="405129"/>
                </a:lnTo>
                <a:lnTo>
                  <a:pt x="278908" y="406399"/>
                </a:lnTo>
                <a:lnTo>
                  <a:pt x="276835" y="406399"/>
                </a:lnTo>
                <a:lnTo>
                  <a:pt x="274347" y="407669"/>
                </a:lnTo>
                <a:lnTo>
                  <a:pt x="272689" y="410209"/>
                </a:lnTo>
                <a:lnTo>
                  <a:pt x="270202" y="415289"/>
                </a:lnTo>
                <a:lnTo>
                  <a:pt x="275176" y="415289"/>
                </a:lnTo>
                <a:lnTo>
                  <a:pt x="274762" y="417829"/>
                </a:lnTo>
                <a:lnTo>
                  <a:pt x="274762" y="420369"/>
                </a:lnTo>
                <a:lnTo>
                  <a:pt x="271860" y="421639"/>
                </a:lnTo>
                <a:lnTo>
                  <a:pt x="271445" y="422909"/>
                </a:lnTo>
                <a:lnTo>
                  <a:pt x="271445" y="425449"/>
                </a:lnTo>
                <a:lnTo>
                  <a:pt x="275176" y="426719"/>
                </a:lnTo>
                <a:lnTo>
                  <a:pt x="271031" y="430529"/>
                </a:lnTo>
                <a:lnTo>
                  <a:pt x="268544" y="430529"/>
                </a:lnTo>
                <a:lnTo>
                  <a:pt x="268129" y="433069"/>
                </a:lnTo>
                <a:lnTo>
                  <a:pt x="268129" y="435609"/>
                </a:lnTo>
                <a:lnTo>
                  <a:pt x="267300" y="438149"/>
                </a:lnTo>
                <a:lnTo>
                  <a:pt x="264812" y="440689"/>
                </a:lnTo>
                <a:lnTo>
                  <a:pt x="266885" y="441959"/>
                </a:lnTo>
                <a:lnTo>
                  <a:pt x="269373" y="443229"/>
                </a:lnTo>
                <a:lnTo>
                  <a:pt x="125106" y="443229"/>
                </a:lnTo>
                <a:lnTo>
                  <a:pt x="121375" y="445769"/>
                </a:lnTo>
                <a:close/>
              </a:path>
              <a:path w="306705" h="529590">
                <a:moveTo>
                  <a:pt x="278078" y="407669"/>
                </a:moveTo>
                <a:lnTo>
                  <a:pt x="277664" y="407669"/>
                </a:lnTo>
                <a:lnTo>
                  <a:pt x="277249" y="406399"/>
                </a:lnTo>
                <a:lnTo>
                  <a:pt x="278908" y="406399"/>
                </a:lnTo>
                <a:lnTo>
                  <a:pt x="278078" y="407669"/>
                </a:lnTo>
                <a:close/>
              </a:path>
              <a:path w="306705" h="529590">
                <a:moveTo>
                  <a:pt x="167391" y="529589"/>
                </a:moveTo>
                <a:lnTo>
                  <a:pt x="165318" y="529589"/>
                </a:lnTo>
                <a:lnTo>
                  <a:pt x="164074" y="528319"/>
                </a:lnTo>
                <a:lnTo>
                  <a:pt x="159100" y="524509"/>
                </a:lnTo>
                <a:lnTo>
                  <a:pt x="154125" y="518159"/>
                </a:lnTo>
                <a:lnTo>
                  <a:pt x="153793" y="513079"/>
                </a:lnTo>
                <a:lnTo>
                  <a:pt x="153710" y="507999"/>
                </a:lnTo>
                <a:lnTo>
                  <a:pt x="148736" y="505459"/>
                </a:lnTo>
                <a:lnTo>
                  <a:pt x="149047" y="501649"/>
                </a:lnTo>
                <a:lnTo>
                  <a:pt x="149150" y="499109"/>
                </a:lnTo>
                <a:lnTo>
                  <a:pt x="151638" y="497839"/>
                </a:lnTo>
                <a:lnTo>
                  <a:pt x="154954" y="497839"/>
                </a:lnTo>
                <a:lnTo>
                  <a:pt x="157442" y="495299"/>
                </a:lnTo>
                <a:lnTo>
                  <a:pt x="156612" y="494029"/>
                </a:lnTo>
                <a:lnTo>
                  <a:pt x="153710" y="487679"/>
                </a:lnTo>
                <a:lnTo>
                  <a:pt x="149979" y="481329"/>
                </a:lnTo>
                <a:lnTo>
                  <a:pt x="148321" y="474979"/>
                </a:lnTo>
                <a:lnTo>
                  <a:pt x="147492" y="471169"/>
                </a:lnTo>
                <a:lnTo>
                  <a:pt x="149565" y="468629"/>
                </a:lnTo>
                <a:lnTo>
                  <a:pt x="148321" y="464819"/>
                </a:lnTo>
                <a:lnTo>
                  <a:pt x="146248" y="459739"/>
                </a:lnTo>
                <a:lnTo>
                  <a:pt x="139201" y="459739"/>
                </a:lnTo>
                <a:lnTo>
                  <a:pt x="135884" y="454659"/>
                </a:lnTo>
                <a:lnTo>
                  <a:pt x="133812" y="450849"/>
                </a:lnTo>
                <a:lnTo>
                  <a:pt x="131739" y="448309"/>
                </a:lnTo>
                <a:lnTo>
                  <a:pt x="125106" y="443229"/>
                </a:lnTo>
                <a:lnTo>
                  <a:pt x="268129" y="443229"/>
                </a:lnTo>
                <a:lnTo>
                  <a:pt x="266056" y="445769"/>
                </a:lnTo>
                <a:lnTo>
                  <a:pt x="264812" y="448309"/>
                </a:lnTo>
                <a:lnTo>
                  <a:pt x="265227" y="450849"/>
                </a:lnTo>
                <a:lnTo>
                  <a:pt x="265642" y="452119"/>
                </a:lnTo>
                <a:lnTo>
                  <a:pt x="268129" y="454659"/>
                </a:lnTo>
                <a:lnTo>
                  <a:pt x="266885" y="455929"/>
                </a:lnTo>
                <a:lnTo>
                  <a:pt x="263983" y="459739"/>
                </a:lnTo>
                <a:lnTo>
                  <a:pt x="262325" y="463549"/>
                </a:lnTo>
                <a:lnTo>
                  <a:pt x="259009" y="466089"/>
                </a:lnTo>
                <a:lnTo>
                  <a:pt x="254448" y="469899"/>
                </a:lnTo>
                <a:lnTo>
                  <a:pt x="261911" y="474979"/>
                </a:lnTo>
                <a:lnTo>
                  <a:pt x="263569" y="480059"/>
                </a:lnTo>
                <a:lnTo>
                  <a:pt x="263983" y="480059"/>
                </a:lnTo>
                <a:lnTo>
                  <a:pt x="264398" y="481329"/>
                </a:lnTo>
                <a:lnTo>
                  <a:pt x="263154" y="482599"/>
                </a:lnTo>
                <a:lnTo>
                  <a:pt x="241876" y="490219"/>
                </a:lnTo>
                <a:lnTo>
                  <a:pt x="234550" y="492759"/>
                </a:lnTo>
                <a:lnTo>
                  <a:pt x="233306" y="492759"/>
                </a:lnTo>
                <a:lnTo>
                  <a:pt x="232062" y="494029"/>
                </a:lnTo>
                <a:lnTo>
                  <a:pt x="230404" y="496569"/>
                </a:lnTo>
                <a:lnTo>
                  <a:pt x="232477" y="496569"/>
                </a:lnTo>
                <a:lnTo>
                  <a:pt x="227502" y="501649"/>
                </a:lnTo>
                <a:lnTo>
                  <a:pt x="231648" y="507999"/>
                </a:lnTo>
                <a:lnTo>
                  <a:pt x="186461" y="507999"/>
                </a:lnTo>
                <a:lnTo>
                  <a:pt x="181901" y="513079"/>
                </a:lnTo>
                <a:lnTo>
                  <a:pt x="177755" y="518159"/>
                </a:lnTo>
                <a:lnTo>
                  <a:pt x="177340" y="519429"/>
                </a:lnTo>
                <a:lnTo>
                  <a:pt x="177755" y="520699"/>
                </a:lnTo>
                <a:lnTo>
                  <a:pt x="166147" y="520699"/>
                </a:lnTo>
                <a:lnTo>
                  <a:pt x="165733" y="523239"/>
                </a:lnTo>
                <a:lnTo>
                  <a:pt x="165733" y="525779"/>
                </a:lnTo>
                <a:lnTo>
                  <a:pt x="170293" y="525779"/>
                </a:lnTo>
                <a:lnTo>
                  <a:pt x="168635" y="528319"/>
                </a:lnTo>
                <a:lnTo>
                  <a:pt x="167391" y="529589"/>
                </a:lnTo>
                <a:close/>
              </a:path>
              <a:path w="306705" h="529590">
                <a:moveTo>
                  <a:pt x="198897" y="513079"/>
                </a:moveTo>
                <a:lnTo>
                  <a:pt x="196825" y="511809"/>
                </a:lnTo>
                <a:lnTo>
                  <a:pt x="194337" y="507999"/>
                </a:lnTo>
                <a:lnTo>
                  <a:pt x="231648" y="507999"/>
                </a:lnTo>
                <a:lnTo>
                  <a:pt x="232477" y="509269"/>
                </a:lnTo>
                <a:lnTo>
                  <a:pt x="233969" y="510539"/>
                </a:lnTo>
                <a:lnTo>
                  <a:pt x="202629" y="510539"/>
                </a:lnTo>
                <a:lnTo>
                  <a:pt x="198897" y="513079"/>
                </a:lnTo>
                <a:close/>
              </a:path>
              <a:path w="306705" h="529590">
                <a:moveTo>
                  <a:pt x="228331" y="523239"/>
                </a:moveTo>
                <a:lnTo>
                  <a:pt x="224186" y="521969"/>
                </a:lnTo>
                <a:lnTo>
                  <a:pt x="222942" y="520699"/>
                </a:lnTo>
                <a:lnTo>
                  <a:pt x="221284" y="520699"/>
                </a:lnTo>
                <a:lnTo>
                  <a:pt x="215480" y="518159"/>
                </a:lnTo>
                <a:lnTo>
                  <a:pt x="209676" y="516889"/>
                </a:lnTo>
                <a:lnTo>
                  <a:pt x="204701" y="513079"/>
                </a:lnTo>
                <a:lnTo>
                  <a:pt x="202629" y="510539"/>
                </a:lnTo>
                <a:lnTo>
                  <a:pt x="233969" y="510539"/>
                </a:lnTo>
                <a:lnTo>
                  <a:pt x="239939" y="515619"/>
                </a:lnTo>
                <a:lnTo>
                  <a:pt x="234135" y="520699"/>
                </a:lnTo>
                <a:lnTo>
                  <a:pt x="232062" y="521969"/>
                </a:lnTo>
                <a:lnTo>
                  <a:pt x="228331" y="523239"/>
                </a:lnTo>
                <a:close/>
              </a:path>
              <a:path w="306705" h="529590">
                <a:moveTo>
                  <a:pt x="177340" y="521969"/>
                </a:moveTo>
                <a:lnTo>
                  <a:pt x="167806" y="521969"/>
                </a:lnTo>
                <a:lnTo>
                  <a:pt x="166147" y="520699"/>
                </a:lnTo>
                <a:lnTo>
                  <a:pt x="177340" y="520699"/>
                </a:lnTo>
                <a:lnTo>
                  <a:pt x="177340" y="521969"/>
                </a:lnTo>
                <a:close/>
              </a:path>
              <a:path w="306705" h="529590">
                <a:moveTo>
                  <a:pt x="178584" y="529589"/>
                </a:moveTo>
                <a:lnTo>
                  <a:pt x="174788" y="529589"/>
                </a:lnTo>
                <a:lnTo>
                  <a:pt x="171537" y="528319"/>
                </a:lnTo>
                <a:lnTo>
                  <a:pt x="171951" y="523239"/>
                </a:lnTo>
                <a:lnTo>
                  <a:pt x="169464" y="521969"/>
                </a:lnTo>
                <a:lnTo>
                  <a:pt x="176097" y="521969"/>
                </a:lnTo>
                <a:lnTo>
                  <a:pt x="176097" y="523239"/>
                </a:lnTo>
                <a:lnTo>
                  <a:pt x="175268" y="524509"/>
                </a:lnTo>
                <a:lnTo>
                  <a:pt x="176511" y="525779"/>
                </a:lnTo>
                <a:lnTo>
                  <a:pt x="177340" y="527049"/>
                </a:lnTo>
                <a:lnTo>
                  <a:pt x="178584" y="529589"/>
                </a:lnTo>
                <a:close/>
              </a:path>
            </a:pathLst>
          </a:custGeom>
          <a:solidFill>
            <a:srgbClr val="E91E23"/>
          </a:solidFill>
        </p:spPr>
        <p:txBody>
          <a:bodyPr wrap="square" lIns="0" tIns="0" rIns="0" bIns="0" rtlCol="0"/>
          <a:lstStyle/>
          <a:p>
            <a:endParaRPr/>
          </a:p>
        </p:txBody>
      </p:sp>
      <p:sp>
        <p:nvSpPr>
          <p:cNvPr id="14" name="object 14"/>
          <p:cNvSpPr txBox="1"/>
          <p:nvPr/>
        </p:nvSpPr>
        <p:spPr>
          <a:xfrm>
            <a:off x="8907778" y="5710135"/>
            <a:ext cx="82550" cy="147955"/>
          </a:xfrm>
          <a:prstGeom prst="rect">
            <a:avLst/>
          </a:prstGeom>
        </p:spPr>
        <p:txBody>
          <a:bodyPr vert="horz" wrap="square" lIns="0" tIns="12700" rIns="0" bIns="0" rtlCol="0">
            <a:spAutoFit/>
          </a:bodyPr>
          <a:lstStyle/>
          <a:p>
            <a:pPr marL="12700">
              <a:lnSpc>
                <a:spcPct val="100000"/>
              </a:lnSpc>
              <a:spcBef>
                <a:spcPts val="100"/>
              </a:spcBef>
            </a:pPr>
            <a:r>
              <a:rPr sz="800" dirty="0">
                <a:latin typeface="Arial"/>
                <a:cs typeface="Arial"/>
              </a:rPr>
              <a:t>6</a:t>
            </a:r>
            <a:endParaRPr sz="800">
              <a:latin typeface="Arial"/>
              <a:cs typeface="Arial"/>
            </a:endParaRPr>
          </a:p>
        </p:txBody>
      </p:sp>
      <p:sp>
        <p:nvSpPr>
          <p:cNvPr id="15" name="object 15"/>
          <p:cNvSpPr txBox="1"/>
          <p:nvPr/>
        </p:nvSpPr>
        <p:spPr>
          <a:xfrm>
            <a:off x="458547" y="5590566"/>
            <a:ext cx="5678805" cy="239395"/>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FFFFFF"/>
                </a:solidFill>
                <a:latin typeface="Arial"/>
                <a:cs typeface="Arial"/>
              </a:rPr>
              <a:t>PROVIDING PROFESSIONAL </a:t>
            </a:r>
            <a:r>
              <a:rPr sz="1400" spc="-5" dirty="0">
                <a:solidFill>
                  <a:srgbClr val="FFFFFF"/>
                </a:solidFill>
                <a:latin typeface="Arial"/>
                <a:cs typeface="Arial"/>
              </a:rPr>
              <a:t>GUIDANCE FOR </a:t>
            </a:r>
            <a:r>
              <a:rPr sz="1400" dirty="0">
                <a:solidFill>
                  <a:srgbClr val="FFFFFF"/>
                </a:solidFill>
                <a:latin typeface="Arial"/>
                <a:cs typeface="Arial"/>
              </a:rPr>
              <a:t>BUSINESS</a:t>
            </a:r>
            <a:r>
              <a:rPr sz="1400" spc="-105" dirty="0">
                <a:solidFill>
                  <a:srgbClr val="FFFFFF"/>
                </a:solidFill>
                <a:latin typeface="Arial"/>
                <a:cs typeface="Arial"/>
              </a:rPr>
              <a:t> </a:t>
            </a:r>
            <a:r>
              <a:rPr sz="1400" dirty="0">
                <a:solidFill>
                  <a:srgbClr val="FFFFFF"/>
                </a:solidFill>
                <a:latin typeface="Arial"/>
                <a:cs typeface="Arial"/>
              </a:rPr>
              <a:t>GROWTH</a:t>
            </a:r>
            <a:endParaRPr sz="1400">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0" y="0"/>
            <a:ext cx="9144000" cy="6345936"/>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5943600" y="5943600"/>
            <a:ext cx="1667255" cy="914400"/>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4191000" y="5718047"/>
            <a:ext cx="1752599" cy="1139952"/>
          </a:xfrm>
          <a:prstGeom prst="rect">
            <a:avLst/>
          </a:prstGeom>
          <a:blipFill>
            <a:blip r:embed="rId6" cstate="print"/>
            <a:stretch>
              <a:fillRect/>
            </a:stretch>
          </a:blipFill>
        </p:spPr>
        <p:txBody>
          <a:bodyPr wrap="square" lIns="0" tIns="0" rIns="0" bIns="0" rtlCol="0"/>
          <a:lstStyle/>
          <a:p>
            <a:endParaRPr/>
          </a:p>
        </p:txBody>
      </p:sp>
      <p:sp>
        <p:nvSpPr>
          <p:cNvPr id="6" name="object 6"/>
          <p:cNvSpPr/>
          <p:nvPr/>
        </p:nvSpPr>
        <p:spPr>
          <a:xfrm>
            <a:off x="2743200" y="5780532"/>
            <a:ext cx="1523999" cy="1077467"/>
          </a:xfrm>
          <a:prstGeom prst="rect">
            <a:avLst/>
          </a:prstGeom>
          <a:blipFill>
            <a:blip r:embed="rId7" cstate="print"/>
            <a:stretch>
              <a:fillRect/>
            </a:stretch>
          </a:blipFill>
        </p:spPr>
        <p:txBody>
          <a:bodyPr wrap="square" lIns="0" tIns="0" rIns="0" bIns="0" rtlCol="0"/>
          <a:lstStyle/>
          <a:p>
            <a:endParaRPr/>
          </a:p>
        </p:txBody>
      </p:sp>
      <p:sp>
        <p:nvSpPr>
          <p:cNvPr id="7" name="object 7"/>
          <p:cNvSpPr/>
          <p:nvPr/>
        </p:nvSpPr>
        <p:spPr>
          <a:xfrm>
            <a:off x="7589519" y="5867400"/>
            <a:ext cx="1554479" cy="990600"/>
          </a:xfrm>
          <a:prstGeom prst="rect">
            <a:avLst/>
          </a:prstGeom>
          <a:blipFill>
            <a:blip r:embed="rId8" cstate="print"/>
            <a:stretch>
              <a:fillRect/>
            </a:stretch>
          </a:blipFill>
        </p:spPr>
        <p:txBody>
          <a:bodyPr wrap="square" lIns="0" tIns="0" rIns="0" bIns="0" rtlCol="0"/>
          <a:lstStyle/>
          <a:p>
            <a:endParaRPr/>
          </a:p>
        </p:txBody>
      </p:sp>
      <p:sp>
        <p:nvSpPr>
          <p:cNvPr id="8" name="object 8"/>
          <p:cNvSpPr/>
          <p:nvPr/>
        </p:nvSpPr>
        <p:spPr>
          <a:xfrm>
            <a:off x="1447800" y="5943600"/>
            <a:ext cx="1295399" cy="914400"/>
          </a:xfrm>
          <a:prstGeom prst="rect">
            <a:avLst/>
          </a:prstGeom>
          <a:blipFill>
            <a:blip r:embed="rId9" cstate="print"/>
            <a:stretch>
              <a:fillRect/>
            </a:stretch>
          </a:blipFill>
        </p:spPr>
        <p:txBody>
          <a:bodyPr wrap="square" lIns="0" tIns="0" rIns="0" bIns="0" rtlCol="0"/>
          <a:lstStyle/>
          <a:p>
            <a:endParaRPr/>
          </a:p>
        </p:txBody>
      </p:sp>
      <p:sp>
        <p:nvSpPr>
          <p:cNvPr id="9" name="object 9"/>
          <p:cNvSpPr txBox="1">
            <a:spLocks noGrp="1"/>
          </p:cNvSpPr>
          <p:nvPr>
            <p:ph type="title"/>
          </p:nvPr>
        </p:nvSpPr>
        <p:spPr>
          <a:xfrm>
            <a:off x="395928" y="350658"/>
            <a:ext cx="5794375" cy="452120"/>
          </a:xfrm>
          <a:prstGeom prst="rect">
            <a:avLst/>
          </a:prstGeom>
        </p:spPr>
        <p:txBody>
          <a:bodyPr vert="horz" wrap="square" lIns="0" tIns="12065" rIns="0" bIns="0" rtlCol="0">
            <a:spAutoFit/>
          </a:bodyPr>
          <a:lstStyle/>
          <a:p>
            <a:pPr marL="12700">
              <a:lnSpc>
                <a:spcPct val="100000"/>
              </a:lnSpc>
              <a:spcBef>
                <a:spcPts val="95"/>
              </a:spcBef>
            </a:pPr>
            <a:r>
              <a:rPr sz="2800" b="1" spc="-5" dirty="0">
                <a:solidFill>
                  <a:srgbClr val="000000"/>
                </a:solidFill>
                <a:latin typeface="Arial"/>
                <a:cs typeface="Arial"/>
              </a:rPr>
              <a:t>“The Small Business</a:t>
            </a:r>
            <a:r>
              <a:rPr sz="2800" b="1" dirty="0">
                <a:solidFill>
                  <a:srgbClr val="000000"/>
                </a:solidFill>
                <a:latin typeface="Arial"/>
                <a:cs typeface="Arial"/>
              </a:rPr>
              <a:t> </a:t>
            </a:r>
            <a:r>
              <a:rPr sz="2800" b="1" spc="-5" dirty="0">
                <a:solidFill>
                  <a:srgbClr val="000000"/>
                </a:solidFill>
                <a:latin typeface="Arial"/>
                <a:cs typeface="Arial"/>
              </a:rPr>
              <a:t>Connection”</a:t>
            </a:r>
            <a:endParaRPr sz="2800">
              <a:latin typeface="Arial"/>
              <a:cs typeface="Arial"/>
            </a:endParaRPr>
          </a:p>
        </p:txBody>
      </p:sp>
      <p:sp>
        <p:nvSpPr>
          <p:cNvPr id="10" name="object 10"/>
          <p:cNvSpPr txBox="1"/>
          <p:nvPr/>
        </p:nvSpPr>
        <p:spPr>
          <a:xfrm>
            <a:off x="7002640" y="1730111"/>
            <a:ext cx="71120" cy="284480"/>
          </a:xfrm>
          <a:prstGeom prst="rect">
            <a:avLst/>
          </a:prstGeom>
        </p:spPr>
        <p:txBody>
          <a:bodyPr vert="horz" wrap="square" lIns="0" tIns="0" rIns="0" bIns="0" rtlCol="0">
            <a:spAutoFit/>
          </a:bodyPr>
          <a:lstStyle/>
          <a:p>
            <a:pPr>
              <a:lnSpc>
                <a:spcPts val="2215"/>
              </a:lnSpc>
            </a:pPr>
            <a:r>
              <a:rPr sz="2000" b="1" dirty="0">
                <a:latin typeface="Arial"/>
                <a:cs typeface="Arial"/>
              </a:rPr>
              <a:t>,</a:t>
            </a:r>
            <a:endParaRPr sz="2000">
              <a:latin typeface="Arial"/>
              <a:cs typeface="Arial"/>
            </a:endParaRPr>
          </a:p>
        </p:txBody>
      </p:sp>
      <p:sp>
        <p:nvSpPr>
          <p:cNvPr id="11" name="object 11"/>
          <p:cNvSpPr txBox="1"/>
          <p:nvPr/>
        </p:nvSpPr>
        <p:spPr>
          <a:xfrm>
            <a:off x="395928" y="931302"/>
            <a:ext cx="6619240" cy="3924935"/>
          </a:xfrm>
          <a:prstGeom prst="rect">
            <a:avLst/>
          </a:prstGeom>
        </p:spPr>
        <p:txBody>
          <a:bodyPr vert="horz" wrap="square" lIns="0" tIns="13335" rIns="0" bIns="0" rtlCol="0">
            <a:spAutoFit/>
          </a:bodyPr>
          <a:lstStyle/>
          <a:p>
            <a:pPr marL="299085" marR="92710" indent="-286385">
              <a:lnSpc>
                <a:spcPct val="100000"/>
              </a:lnSpc>
              <a:spcBef>
                <a:spcPts val="105"/>
              </a:spcBef>
              <a:buFont typeface="Wingdings"/>
              <a:buChar char=""/>
              <a:tabLst>
                <a:tab pos="299720" algn="l"/>
              </a:tabLst>
            </a:pPr>
            <a:r>
              <a:rPr sz="2000" b="1" spc="-5" dirty="0">
                <a:latin typeface="Arial"/>
                <a:cs typeface="Arial"/>
              </a:rPr>
              <a:t>Monthly </a:t>
            </a:r>
            <a:r>
              <a:rPr sz="2000" b="1" dirty="0">
                <a:latin typeface="Arial"/>
                <a:cs typeface="Arial"/>
              </a:rPr>
              <a:t>newsletter for </a:t>
            </a:r>
            <a:r>
              <a:rPr sz="2000" b="1" spc="-5" dirty="0">
                <a:latin typeface="Arial"/>
                <a:cs typeface="Arial"/>
              </a:rPr>
              <a:t>small businesses, chambers  </a:t>
            </a:r>
            <a:r>
              <a:rPr sz="2000" b="1" dirty="0">
                <a:latin typeface="Arial"/>
                <a:cs typeface="Arial"/>
              </a:rPr>
              <a:t>of </a:t>
            </a:r>
            <a:r>
              <a:rPr sz="2000" b="1" spc="-5" dirty="0">
                <a:latin typeface="Arial"/>
                <a:cs typeface="Arial"/>
              </a:rPr>
              <a:t>commerce, </a:t>
            </a:r>
            <a:r>
              <a:rPr sz="2000" b="1" dirty="0">
                <a:latin typeface="Arial"/>
                <a:cs typeface="Arial"/>
              </a:rPr>
              <a:t>business and trade</a:t>
            </a:r>
            <a:r>
              <a:rPr sz="2000" b="1" spc="-100" dirty="0">
                <a:latin typeface="Arial"/>
                <a:cs typeface="Arial"/>
              </a:rPr>
              <a:t> </a:t>
            </a:r>
            <a:r>
              <a:rPr sz="2000" b="1" dirty="0">
                <a:latin typeface="Arial"/>
                <a:cs typeface="Arial"/>
              </a:rPr>
              <a:t>groups</a:t>
            </a:r>
            <a:endParaRPr sz="2000">
              <a:latin typeface="Arial"/>
              <a:cs typeface="Arial"/>
            </a:endParaRPr>
          </a:p>
          <a:p>
            <a:pPr marL="299085" marR="5080" indent="-286385">
              <a:lnSpc>
                <a:spcPct val="100000"/>
              </a:lnSpc>
              <a:spcBef>
                <a:spcPts val="1200"/>
              </a:spcBef>
              <a:buFont typeface="Wingdings"/>
              <a:buChar char=""/>
              <a:tabLst>
                <a:tab pos="299720" algn="l"/>
              </a:tabLst>
            </a:pPr>
            <a:r>
              <a:rPr sz="2000" b="1" dirty="0">
                <a:latin typeface="Arial"/>
                <a:cs typeface="Arial"/>
              </a:rPr>
              <a:t>Contains information on state and federal</a:t>
            </a:r>
            <a:r>
              <a:rPr sz="2000" b="1" spc="-160" dirty="0">
                <a:latin typeface="Arial"/>
                <a:cs typeface="Arial"/>
              </a:rPr>
              <a:t> </a:t>
            </a:r>
            <a:r>
              <a:rPr sz="2000" b="1" spc="-5" dirty="0">
                <a:latin typeface="Arial"/>
                <a:cs typeface="Arial"/>
              </a:rPr>
              <a:t>rules/regs  </a:t>
            </a:r>
            <a:r>
              <a:rPr sz="2000" b="1" dirty="0">
                <a:latin typeface="Arial"/>
                <a:cs typeface="Arial"/>
              </a:rPr>
              <a:t>info on state agency programs, workshops,  trainings, changes </a:t>
            </a:r>
            <a:r>
              <a:rPr sz="2000" b="1" spc="-5" dirty="0">
                <a:latin typeface="Arial"/>
                <a:cs typeface="Arial"/>
              </a:rPr>
              <a:t>in permitting </a:t>
            </a:r>
            <a:r>
              <a:rPr sz="2000" b="1" dirty="0">
                <a:latin typeface="Arial"/>
                <a:cs typeface="Arial"/>
              </a:rPr>
              <a:t>and licensing, tax  information</a:t>
            </a:r>
            <a:endParaRPr sz="2000">
              <a:latin typeface="Arial"/>
              <a:cs typeface="Arial"/>
            </a:endParaRPr>
          </a:p>
          <a:p>
            <a:pPr marL="299085" marR="286385" indent="-286385">
              <a:lnSpc>
                <a:spcPct val="100000"/>
              </a:lnSpc>
              <a:spcBef>
                <a:spcPts val="1200"/>
              </a:spcBef>
              <a:buFont typeface="Wingdings"/>
              <a:buChar char=""/>
              <a:tabLst>
                <a:tab pos="299720" algn="l"/>
              </a:tabLst>
            </a:pPr>
            <a:r>
              <a:rPr sz="2000" b="1" dirty="0">
                <a:latin typeface="Arial"/>
                <a:cs typeface="Arial"/>
              </a:rPr>
              <a:t>Readers can ask </a:t>
            </a:r>
            <a:r>
              <a:rPr sz="2000" b="1" spc="-5" dirty="0">
                <a:latin typeface="Arial"/>
                <a:cs typeface="Arial"/>
              </a:rPr>
              <a:t>questions, </a:t>
            </a:r>
            <a:r>
              <a:rPr sz="2000" b="1" spc="-10" dirty="0">
                <a:latin typeface="Arial"/>
                <a:cs typeface="Arial"/>
              </a:rPr>
              <a:t>give </a:t>
            </a:r>
            <a:r>
              <a:rPr sz="2000" b="1" spc="-5" dirty="0">
                <a:latin typeface="Arial"/>
                <a:cs typeface="Arial"/>
              </a:rPr>
              <a:t>immediate  </a:t>
            </a:r>
            <a:r>
              <a:rPr sz="2000" b="1" dirty="0">
                <a:latin typeface="Arial"/>
                <a:cs typeface="Arial"/>
              </a:rPr>
              <a:t>feedback, or </a:t>
            </a:r>
            <a:r>
              <a:rPr sz="2000" b="1" spc="-5" dirty="0">
                <a:latin typeface="Arial"/>
                <a:cs typeface="Arial"/>
              </a:rPr>
              <a:t>submit </a:t>
            </a:r>
            <a:r>
              <a:rPr sz="2000" b="1" dirty="0">
                <a:latin typeface="Arial"/>
                <a:cs typeface="Arial"/>
              </a:rPr>
              <a:t>comments on proposed</a:t>
            </a:r>
            <a:r>
              <a:rPr sz="2000" b="1" spc="-130" dirty="0">
                <a:latin typeface="Arial"/>
                <a:cs typeface="Arial"/>
              </a:rPr>
              <a:t> </a:t>
            </a:r>
            <a:r>
              <a:rPr sz="2000" b="1" spc="-5" dirty="0">
                <a:latin typeface="Arial"/>
                <a:cs typeface="Arial"/>
              </a:rPr>
              <a:t>rules</a:t>
            </a:r>
            <a:endParaRPr sz="2000">
              <a:latin typeface="Arial"/>
              <a:cs typeface="Arial"/>
            </a:endParaRPr>
          </a:p>
          <a:p>
            <a:pPr marL="12700" marR="8255">
              <a:lnSpc>
                <a:spcPts val="4560"/>
              </a:lnSpc>
              <a:spcBef>
                <a:spcPts val="330"/>
              </a:spcBef>
              <a:buClr>
                <a:srgbClr val="000000"/>
              </a:buClr>
              <a:buSzPct val="96428"/>
              <a:buFont typeface="Wingdings"/>
              <a:buChar char=""/>
              <a:tabLst>
                <a:tab pos="299720" algn="l"/>
              </a:tabLst>
            </a:pPr>
            <a:r>
              <a:rPr sz="2800" b="1" u="heavy" spc="-5" dirty="0">
                <a:solidFill>
                  <a:srgbClr val="0000FF"/>
                </a:solidFill>
                <a:uFill>
                  <a:solidFill>
                    <a:srgbClr val="0000FF"/>
                  </a:solidFill>
                </a:uFill>
                <a:latin typeface="Arial"/>
                <a:cs typeface="Arial"/>
                <a:hlinkClick r:id="rId10"/>
              </a:rPr>
              <a:t>February Small Business Connection </a:t>
            </a:r>
            <a:r>
              <a:rPr sz="2800" b="1" spc="-5" dirty="0">
                <a:solidFill>
                  <a:srgbClr val="FF0000"/>
                </a:solidFill>
                <a:latin typeface="Arial"/>
                <a:cs typeface="Arial"/>
              </a:rPr>
              <a:t> Over 4,000</a:t>
            </a:r>
            <a:r>
              <a:rPr sz="2800" b="1" spc="10" dirty="0">
                <a:solidFill>
                  <a:srgbClr val="FF0000"/>
                </a:solidFill>
                <a:latin typeface="Arial"/>
                <a:cs typeface="Arial"/>
              </a:rPr>
              <a:t> </a:t>
            </a:r>
            <a:r>
              <a:rPr sz="2800" b="1" spc="-5" dirty="0">
                <a:solidFill>
                  <a:srgbClr val="FF0000"/>
                </a:solidFill>
                <a:latin typeface="Arial"/>
                <a:cs typeface="Arial"/>
              </a:rPr>
              <a:t>Subscribers!</a:t>
            </a:r>
            <a:endParaRPr sz="2800">
              <a:latin typeface="Arial"/>
              <a:cs typeface="Arial"/>
            </a:endParaRPr>
          </a:p>
        </p:txBody>
      </p:sp>
      <p:sp>
        <p:nvSpPr>
          <p:cNvPr id="12" name="object 12"/>
          <p:cNvSpPr/>
          <p:nvPr/>
        </p:nvSpPr>
        <p:spPr>
          <a:xfrm>
            <a:off x="0" y="5967984"/>
            <a:ext cx="1496567" cy="890016"/>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0" y="5679947"/>
            <a:ext cx="9144000" cy="295655"/>
          </a:xfrm>
          <a:prstGeom prst="rect">
            <a:avLst/>
          </a:prstGeom>
          <a:blipFill>
            <a:blip r:embed="rId12" cstate="print"/>
            <a:stretch>
              <a:fillRect/>
            </a:stretch>
          </a:blipFill>
        </p:spPr>
        <p:txBody>
          <a:bodyPr wrap="square" lIns="0" tIns="0" rIns="0" bIns="0" rtlCol="0"/>
          <a:lstStyle/>
          <a:p>
            <a:endParaRPr/>
          </a:p>
        </p:txBody>
      </p:sp>
      <p:sp>
        <p:nvSpPr>
          <p:cNvPr id="14" name="object 14"/>
          <p:cNvSpPr txBox="1"/>
          <p:nvPr/>
        </p:nvSpPr>
        <p:spPr>
          <a:xfrm>
            <a:off x="8907778" y="5710135"/>
            <a:ext cx="82550" cy="147955"/>
          </a:xfrm>
          <a:prstGeom prst="rect">
            <a:avLst/>
          </a:prstGeom>
        </p:spPr>
        <p:txBody>
          <a:bodyPr vert="horz" wrap="square" lIns="0" tIns="12700" rIns="0" bIns="0" rtlCol="0">
            <a:spAutoFit/>
          </a:bodyPr>
          <a:lstStyle/>
          <a:p>
            <a:pPr marL="12700">
              <a:lnSpc>
                <a:spcPct val="100000"/>
              </a:lnSpc>
              <a:spcBef>
                <a:spcPts val="100"/>
              </a:spcBef>
            </a:pPr>
            <a:r>
              <a:rPr sz="800" dirty="0">
                <a:latin typeface="Arial"/>
                <a:cs typeface="Arial"/>
              </a:rPr>
              <a:t>7</a:t>
            </a:r>
            <a:endParaRPr sz="800">
              <a:latin typeface="Arial"/>
              <a:cs typeface="Arial"/>
            </a:endParaRPr>
          </a:p>
        </p:txBody>
      </p:sp>
      <p:sp>
        <p:nvSpPr>
          <p:cNvPr id="15" name="object 15"/>
          <p:cNvSpPr txBox="1"/>
          <p:nvPr/>
        </p:nvSpPr>
        <p:spPr>
          <a:xfrm>
            <a:off x="458547" y="5590566"/>
            <a:ext cx="5678805" cy="239395"/>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FFFFFF"/>
                </a:solidFill>
                <a:latin typeface="Arial"/>
                <a:cs typeface="Arial"/>
              </a:rPr>
              <a:t>PROVIDING PROFESSIONAL </a:t>
            </a:r>
            <a:r>
              <a:rPr sz="1400" spc="-5" dirty="0">
                <a:solidFill>
                  <a:srgbClr val="FFFFFF"/>
                </a:solidFill>
                <a:latin typeface="Arial"/>
                <a:cs typeface="Arial"/>
              </a:rPr>
              <a:t>GUIDANCE FOR </a:t>
            </a:r>
            <a:r>
              <a:rPr sz="1400" dirty="0">
                <a:solidFill>
                  <a:srgbClr val="FFFFFF"/>
                </a:solidFill>
                <a:latin typeface="Arial"/>
                <a:cs typeface="Arial"/>
              </a:rPr>
              <a:t>BUSINESS</a:t>
            </a:r>
            <a:r>
              <a:rPr sz="1400" spc="-105" dirty="0">
                <a:solidFill>
                  <a:srgbClr val="FFFFFF"/>
                </a:solidFill>
                <a:latin typeface="Arial"/>
                <a:cs typeface="Arial"/>
              </a:rPr>
              <a:t> </a:t>
            </a:r>
            <a:r>
              <a:rPr sz="1400" dirty="0">
                <a:solidFill>
                  <a:srgbClr val="FFFFFF"/>
                </a:solidFill>
                <a:latin typeface="Arial"/>
                <a:cs typeface="Arial"/>
              </a:rPr>
              <a:t>GROWTH</a:t>
            </a:r>
            <a:endParaRPr sz="1400">
              <a:latin typeface="Arial"/>
              <a:cs typeface="Arial"/>
            </a:endParaRPr>
          </a:p>
        </p:txBody>
      </p:sp>
      <p:sp>
        <p:nvSpPr>
          <p:cNvPr id="16" name="object 16"/>
          <p:cNvSpPr/>
          <p:nvPr/>
        </p:nvSpPr>
        <p:spPr>
          <a:xfrm>
            <a:off x="7002780" y="605028"/>
            <a:ext cx="2010143" cy="2947415"/>
          </a:xfrm>
          <a:prstGeom prst="rect">
            <a:avLst/>
          </a:prstGeom>
          <a:blipFill>
            <a:blip r:embed="rId13" cstate="print"/>
            <a:stretch>
              <a:fillRect/>
            </a:stretch>
          </a:blipFill>
        </p:spPr>
        <p:txBody>
          <a:bodyPr wrap="square" lIns="0" tIns="0" rIns="0" bIns="0" rtlCol="0"/>
          <a:lstStyle/>
          <a:p>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345936"/>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5943600" y="5943600"/>
            <a:ext cx="1667255" cy="914400"/>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4191000" y="5718047"/>
            <a:ext cx="1752599" cy="1139952"/>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2743200" y="5780532"/>
            <a:ext cx="1523999" cy="1077467"/>
          </a:xfrm>
          <a:prstGeom prst="rect">
            <a:avLst/>
          </a:prstGeom>
          <a:blipFill>
            <a:blip r:embed="rId6" cstate="print"/>
            <a:stretch>
              <a:fillRect/>
            </a:stretch>
          </a:blipFill>
        </p:spPr>
        <p:txBody>
          <a:bodyPr wrap="square" lIns="0" tIns="0" rIns="0" bIns="0" rtlCol="0"/>
          <a:lstStyle/>
          <a:p>
            <a:endParaRPr/>
          </a:p>
        </p:txBody>
      </p:sp>
      <p:sp>
        <p:nvSpPr>
          <p:cNvPr id="6" name="object 6"/>
          <p:cNvSpPr/>
          <p:nvPr/>
        </p:nvSpPr>
        <p:spPr>
          <a:xfrm>
            <a:off x="7589519" y="5867400"/>
            <a:ext cx="1554479" cy="990600"/>
          </a:xfrm>
          <a:prstGeom prst="rect">
            <a:avLst/>
          </a:prstGeom>
          <a:blipFill>
            <a:blip r:embed="rId7" cstate="print"/>
            <a:stretch>
              <a:fillRect/>
            </a:stretch>
          </a:blipFill>
        </p:spPr>
        <p:txBody>
          <a:bodyPr wrap="square" lIns="0" tIns="0" rIns="0" bIns="0" rtlCol="0"/>
          <a:lstStyle/>
          <a:p>
            <a:endParaRPr/>
          </a:p>
        </p:txBody>
      </p:sp>
      <p:sp>
        <p:nvSpPr>
          <p:cNvPr id="7" name="object 7"/>
          <p:cNvSpPr/>
          <p:nvPr/>
        </p:nvSpPr>
        <p:spPr>
          <a:xfrm>
            <a:off x="1447800" y="5943600"/>
            <a:ext cx="1295399" cy="914400"/>
          </a:xfrm>
          <a:prstGeom prst="rect">
            <a:avLst/>
          </a:prstGeom>
          <a:blipFill>
            <a:blip r:embed="rId8" cstate="print"/>
            <a:stretch>
              <a:fillRect/>
            </a:stretch>
          </a:blipFill>
        </p:spPr>
        <p:txBody>
          <a:bodyPr wrap="square" lIns="0" tIns="0" rIns="0" bIns="0" rtlCol="0"/>
          <a:lstStyle/>
          <a:p>
            <a:endParaRPr/>
          </a:p>
        </p:txBody>
      </p:sp>
      <p:sp>
        <p:nvSpPr>
          <p:cNvPr id="8" name="object 8"/>
          <p:cNvSpPr/>
          <p:nvPr/>
        </p:nvSpPr>
        <p:spPr>
          <a:xfrm>
            <a:off x="0" y="5967984"/>
            <a:ext cx="1496567" cy="890016"/>
          </a:xfrm>
          <a:prstGeom prst="rect">
            <a:avLst/>
          </a:prstGeom>
          <a:blipFill>
            <a:blip r:embed="rId9" cstate="print"/>
            <a:stretch>
              <a:fillRect/>
            </a:stretch>
          </a:blipFill>
        </p:spPr>
        <p:txBody>
          <a:bodyPr wrap="square" lIns="0" tIns="0" rIns="0" bIns="0" rtlCol="0"/>
          <a:lstStyle/>
          <a:p>
            <a:endParaRPr/>
          </a:p>
        </p:txBody>
      </p:sp>
      <p:sp>
        <p:nvSpPr>
          <p:cNvPr id="9" name="object 9"/>
          <p:cNvSpPr/>
          <p:nvPr/>
        </p:nvSpPr>
        <p:spPr>
          <a:xfrm>
            <a:off x="0" y="5679947"/>
            <a:ext cx="9144000" cy="295655"/>
          </a:xfrm>
          <a:prstGeom prst="rect">
            <a:avLst/>
          </a:prstGeom>
          <a:blipFill>
            <a:blip r:embed="rId10" cstate="print"/>
            <a:stretch>
              <a:fillRect/>
            </a:stretch>
          </a:blipFill>
        </p:spPr>
        <p:txBody>
          <a:bodyPr wrap="square" lIns="0" tIns="0" rIns="0" bIns="0" rtlCol="0"/>
          <a:lstStyle/>
          <a:p>
            <a:endParaRPr/>
          </a:p>
        </p:txBody>
      </p:sp>
      <p:sp>
        <p:nvSpPr>
          <p:cNvPr id="10" name="object 10"/>
          <p:cNvSpPr/>
          <p:nvPr/>
        </p:nvSpPr>
        <p:spPr>
          <a:xfrm>
            <a:off x="571590" y="379013"/>
            <a:ext cx="306705" cy="529590"/>
          </a:xfrm>
          <a:custGeom>
            <a:avLst/>
            <a:gdLst/>
            <a:ahLst/>
            <a:cxnLst/>
            <a:rect l="l" t="t" r="r" b="b"/>
            <a:pathLst>
              <a:path w="306705" h="529590">
                <a:moveTo>
                  <a:pt x="306233" y="91439"/>
                </a:moveTo>
                <a:lnTo>
                  <a:pt x="85308" y="91439"/>
                </a:lnTo>
                <a:lnTo>
                  <a:pt x="92161" y="82549"/>
                </a:lnTo>
                <a:lnTo>
                  <a:pt x="96398" y="74929"/>
                </a:lnTo>
                <a:lnTo>
                  <a:pt x="100789" y="68579"/>
                </a:lnTo>
                <a:lnTo>
                  <a:pt x="106036" y="62229"/>
                </a:lnTo>
                <a:lnTo>
                  <a:pt x="110182" y="58419"/>
                </a:lnTo>
                <a:lnTo>
                  <a:pt x="109767" y="52069"/>
                </a:lnTo>
                <a:lnTo>
                  <a:pt x="110182" y="45719"/>
                </a:lnTo>
                <a:lnTo>
                  <a:pt x="110182" y="44449"/>
                </a:lnTo>
                <a:lnTo>
                  <a:pt x="111011" y="41909"/>
                </a:lnTo>
                <a:lnTo>
                  <a:pt x="91112" y="26669"/>
                </a:lnTo>
                <a:lnTo>
                  <a:pt x="91112" y="24129"/>
                </a:lnTo>
                <a:lnTo>
                  <a:pt x="90283" y="16509"/>
                </a:lnTo>
                <a:lnTo>
                  <a:pt x="87795" y="13969"/>
                </a:lnTo>
                <a:lnTo>
                  <a:pt x="85308" y="10159"/>
                </a:lnTo>
                <a:lnTo>
                  <a:pt x="81992" y="6349"/>
                </a:lnTo>
                <a:lnTo>
                  <a:pt x="77846" y="5079"/>
                </a:lnTo>
                <a:lnTo>
                  <a:pt x="75359" y="1269"/>
                </a:lnTo>
                <a:lnTo>
                  <a:pt x="75359" y="0"/>
                </a:lnTo>
                <a:lnTo>
                  <a:pt x="293832" y="0"/>
                </a:lnTo>
                <a:lnTo>
                  <a:pt x="294149" y="5079"/>
                </a:lnTo>
                <a:lnTo>
                  <a:pt x="292018" y="11429"/>
                </a:lnTo>
                <a:lnTo>
                  <a:pt x="289343" y="16509"/>
                </a:lnTo>
                <a:lnTo>
                  <a:pt x="288028" y="22859"/>
                </a:lnTo>
                <a:lnTo>
                  <a:pt x="288028" y="25399"/>
                </a:lnTo>
                <a:lnTo>
                  <a:pt x="289686" y="29209"/>
                </a:lnTo>
                <a:lnTo>
                  <a:pt x="290930" y="31749"/>
                </a:lnTo>
                <a:lnTo>
                  <a:pt x="293003" y="36829"/>
                </a:lnTo>
                <a:lnTo>
                  <a:pt x="305070" y="64769"/>
                </a:lnTo>
                <a:lnTo>
                  <a:pt x="306233" y="69849"/>
                </a:lnTo>
                <a:lnTo>
                  <a:pt x="306233" y="91439"/>
                </a:lnTo>
                <a:close/>
              </a:path>
              <a:path w="306705" h="529590">
                <a:moveTo>
                  <a:pt x="306233" y="101599"/>
                </a:moveTo>
                <a:lnTo>
                  <a:pt x="56289" y="101599"/>
                </a:lnTo>
                <a:lnTo>
                  <a:pt x="62922" y="100329"/>
                </a:lnTo>
                <a:lnTo>
                  <a:pt x="69140" y="99059"/>
                </a:lnTo>
                <a:lnTo>
                  <a:pt x="72042" y="88899"/>
                </a:lnTo>
                <a:lnTo>
                  <a:pt x="80748" y="91439"/>
                </a:lnTo>
                <a:lnTo>
                  <a:pt x="306233" y="91439"/>
                </a:lnTo>
                <a:lnTo>
                  <a:pt x="306233" y="101599"/>
                </a:lnTo>
                <a:close/>
              </a:path>
              <a:path w="306705" h="529590">
                <a:moveTo>
                  <a:pt x="306233" y="179069"/>
                </a:moveTo>
                <a:lnTo>
                  <a:pt x="21880" y="179069"/>
                </a:lnTo>
                <a:lnTo>
                  <a:pt x="26855" y="177799"/>
                </a:lnTo>
                <a:lnTo>
                  <a:pt x="28513" y="176529"/>
                </a:lnTo>
                <a:lnTo>
                  <a:pt x="30586" y="173989"/>
                </a:lnTo>
                <a:lnTo>
                  <a:pt x="31415" y="171449"/>
                </a:lnTo>
                <a:lnTo>
                  <a:pt x="33903" y="167639"/>
                </a:lnTo>
                <a:lnTo>
                  <a:pt x="34317" y="163829"/>
                </a:lnTo>
                <a:lnTo>
                  <a:pt x="36390" y="160019"/>
                </a:lnTo>
                <a:lnTo>
                  <a:pt x="39707" y="152399"/>
                </a:lnTo>
                <a:lnTo>
                  <a:pt x="47583" y="147319"/>
                </a:lnTo>
                <a:lnTo>
                  <a:pt x="47169" y="139699"/>
                </a:lnTo>
                <a:lnTo>
                  <a:pt x="47169" y="137159"/>
                </a:lnTo>
                <a:lnTo>
                  <a:pt x="46340" y="134619"/>
                </a:lnTo>
                <a:lnTo>
                  <a:pt x="45096" y="132079"/>
                </a:lnTo>
                <a:lnTo>
                  <a:pt x="43438" y="128269"/>
                </a:lnTo>
                <a:lnTo>
                  <a:pt x="38877" y="124459"/>
                </a:lnTo>
                <a:lnTo>
                  <a:pt x="37219" y="120649"/>
                </a:lnTo>
                <a:lnTo>
                  <a:pt x="34732" y="114299"/>
                </a:lnTo>
                <a:lnTo>
                  <a:pt x="37219" y="104139"/>
                </a:lnTo>
                <a:lnTo>
                  <a:pt x="43438" y="101599"/>
                </a:lnTo>
                <a:lnTo>
                  <a:pt x="48827" y="99059"/>
                </a:lnTo>
                <a:lnTo>
                  <a:pt x="56289" y="101599"/>
                </a:lnTo>
                <a:lnTo>
                  <a:pt x="306233" y="101599"/>
                </a:lnTo>
                <a:lnTo>
                  <a:pt x="306233" y="179069"/>
                </a:lnTo>
                <a:close/>
              </a:path>
              <a:path w="306705" h="529590">
                <a:moveTo>
                  <a:pt x="62093" y="347979"/>
                </a:moveTo>
                <a:lnTo>
                  <a:pt x="57118" y="345439"/>
                </a:lnTo>
                <a:lnTo>
                  <a:pt x="56289" y="340359"/>
                </a:lnTo>
                <a:lnTo>
                  <a:pt x="55997" y="334009"/>
                </a:lnTo>
                <a:lnTo>
                  <a:pt x="56755" y="327659"/>
                </a:lnTo>
                <a:lnTo>
                  <a:pt x="57280" y="321309"/>
                </a:lnTo>
                <a:lnTo>
                  <a:pt x="44681" y="299719"/>
                </a:lnTo>
                <a:lnTo>
                  <a:pt x="42194" y="297179"/>
                </a:lnTo>
                <a:lnTo>
                  <a:pt x="39292" y="295909"/>
                </a:lnTo>
                <a:lnTo>
                  <a:pt x="32879" y="290829"/>
                </a:lnTo>
                <a:lnTo>
                  <a:pt x="27477" y="284479"/>
                </a:lnTo>
                <a:lnTo>
                  <a:pt x="22386" y="278129"/>
                </a:lnTo>
                <a:lnTo>
                  <a:pt x="16906" y="273049"/>
                </a:lnTo>
                <a:lnTo>
                  <a:pt x="12760" y="267969"/>
                </a:lnTo>
                <a:lnTo>
                  <a:pt x="10687" y="262889"/>
                </a:lnTo>
                <a:lnTo>
                  <a:pt x="9858" y="257809"/>
                </a:lnTo>
                <a:lnTo>
                  <a:pt x="9029" y="255269"/>
                </a:lnTo>
                <a:lnTo>
                  <a:pt x="5713" y="252729"/>
                </a:lnTo>
                <a:lnTo>
                  <a:pt x="4884" y="248919"/>
                </a:lnTo>
                <a:lnTo>
                  <a:pt x="3640" y="246379"/>
                </a:lnTo>
                <a:lnTo>
                  <a:pt x="6956" y="243839"/>
                </a:lnTo>
                <a:lnTo>
                  <a:pt x="5713" y="241299"/>
                </a:lnTo>
                <a:lnTo>
                  <a:pt x="3186" y="234949"/>
                </a:lnTo>
                <a:lnTo>
                  <a:pt x="1049" y="227329"/>
                </a:lnTo>
                <a:lnTo>
                  <a:pt x="0" y="220979"/>
                </a:lnTo>
                <a:lnTo>
                  <a:pt x="738" y="214629"/>
                </a:lnTo>
                <a:lnTo>
                  <a:pt x="2811" y="207009"/>
                </a:lnTo>
                <a:lnTo>
                  <a:pt x="8615" y="203199"/>
                </a:lnTo>
                <a:lnTo>
                  <a:pt x="15248" y="193039"/>
                </a:lnTo>
                <a:lnTo>
                  <a:pt x="9858" y="187959"/>
                </a:lnTo>
                <a:lnTo>
                  <a:pt x="14833" y="177799"/>
                </a:lnTo>
                <a:lnTo>
                  <a:pt x="21880" y="179069"/>
                </a:lnTo>
                <a:lnTo>
                  <a:pt x="306233" y="179069"/>
                </a:lnTo>
                <a:lnTo>
                  <a:pt x="306233" y="306069"/>
                </a:lnTo>
                <a:lnTo>
                  <a:pt x="301294" y="308609"/>
                </a:lnTo>
                <a:lnTo>
                  <a:pt x="300050" y="311149"/>
                </a:lnTo>
                <a:lnTo>
                  <a:pt x="299221" y="312419"/>
                </a:lnTo>
                <a:lnTo>
                  <a:pt x="302123" y="312419"/>
                </a:lnTo>
                <a:lnTo>
                  <a:pt x="303781" y="318769"/>
                </a:lnTo>
                <a:lnTo>
                  <a:pt x="296319" y="321309"/>
                </a:lnTo>
                <a:lnTo>
                  <a:pt x="297148" y="326389"/>
                </a:lnTo>
                <a:lnTo>
                  <a:pt x="297148" y="327659"/>
                </a:lnTo>
                <a:lnTo>
                  <a:pt x="299221" y="327659"/>
                </a:lnTo>
                <a:lnTo>
                  <a:pt x="300050" y="328929"/>
                </a:lnTo>
                <a:lnTo>
                  <a:pt x="302123" y="334009"/>
                </a:lnTo>
                <a:lnTo>
                  <a:pt x="305025" y="337819"/>
                </a:lnTo>
                <a:lnTo>
                  <a:pt x="305831" y="340359"/>
                </a:lnTo>
                <a:lnTo>
                  <a:pt x="72457" y="340359"/>
                </a:lnTo>
                <a:lnTo>
                  <a:pt x="70799" y="345439"/>
                </a:lnTo>
                <a:lnTo>
                  <a:pt x="67067" y="346709"/>
                </a:lnTo>
                <a:lnTo>
                  <a:pt x="62093" y="347979"/>
                </a:lnTo>
                <a:close/>
              </a:path>
              <a:path w="306705" h="529590">
                <a:moveTo>
                  <a:pt x="281809" y="406399"/>
                </a:moveTo>
                <a:lnTo>
                  <a:pt x="280980" y="406399"/>
                </a:lnTo>
                <a:lnTo>
                  <a:pt x="279737" y="405129"/>
                </a:lnTo>
                <a:lnTo>
                  <a:pt x="84479" y="405129"/>
                </a:lnTo>
                <a:lnTo>
                  <a:pt x="86500" y="397509"/>
                </a:lnTo>
                <a:lnTo>
                  <a:pt x="88832" y="391159"/>
                </a:lnTo>
                <a:lnTo>
                  <a:pt x="91475" y="384809"/>
                </a:lnTo>
                <a:lnTo>
                  <a:pt x="94428" y="377189"/>
                </a:lnTo>
                <a:lnTo>
                  <a:pt x="96916" y="372109"/>
                </a:lnTo>
                <a:lnTo>
                  <a:pt x="95258" y="365759"/>
                </a:lnTo>
                <a:lnTo>
                  <a:pt x="97745" y="359409"/>
                </a:lnTo>
                <a:lnTo>
                  <a:pt x="99818" y="355599"/>
                </a:lnTo>
                <a:lnTo>
                  <a:pt x="99403" y="354329"/>
                </a:lnTo>
                <a:lnTo>
                  <a:pt x="95303" y="347979"/>
                </a:lnTo>
                <a:lnTo>
                  <a:pt x="89609" y="344169"/>
                </a:lnTo>
                <a:lnTo>
                  <a:pt x="82905" y="341629"/>
                </a:lnTo>
                <a:lnTo>
                  <a:pt x="75773" y="340359"/>
                </a:lnTo>
                <a:lnTo>
                  <a:pt x="305831" y="340359"/>
                </a:lnTo>
                <a:lnTo>
                  <a:pt x="306233" y="341629"/>
                </a:lnTo>
                <a:lnTo>
                  <a:pt x="306233" y="350519"/>
                </a:lnTo>
                <a:lnTo>
                  <a:pt x="305439" y="351789"/>
                </a:lnTo>
                <a:lnTo>
                  <a:pt x="306233" y="354329"/>
                </a:lnTo>
                <a:lnTo>
                  <a:pt x="306233" y="370839"/>
                </a:lnTo>
                <a:lnTo>
                  <a:pt x="300879" y="370839"/>
                </a:lnTo>
                <a:lnTo>
                  <a:pt x="298806" y="375919"/>
                </a:lnTo>
                <a:lnTo>
                  <a:pt x="295490" y="380999"/>
                </a:lnTo>
                <a:lnTo>
                  <a:pt x="293832" y="386079"/>
                </a:lnTo>
                <a:lnTo>
                  <a:pt x="289272" y="391159"/>
                </a:lnTo>
                <a:lnTo>
                  <a:pt x="285540" y="394969"/>
                </a:lnTo>
                <a:lnTo>
                  <a:pt x="285540" y="401319"/>
                </a:lnTo>
                <a:lnTo>
                  <a:pt x="281809" y="406399"/>
                </a:lnTo>
                <a:close/>
              </a:path>
              <a:path w="306705" h="529590">
                <a:moveTo>
                  <a:pt x="121375" y="445769"/>
                </a:moveTo>
                <a:lnTo>
                  <a:pt x="117644" y="445769"/>
                </a:lnTo>
                <a:lnTo>
                  <a:pt x="115156" y="444499"/>
                </a:lnTo>
                <a:lnTo>
                  <a:pt x="116815" y="440689"/>
                </a:lnTo>
                <a:lnTo>
                  <a:pt x="115571" y="439419"/>
                </a:lnTo>
                <a:lnTo>
                  <a:pt x="111011" y="433069"/>
                </a:lnTo>
                <a:lnTo>
                  <a:pt x="103134" y="431799"/>
                </a:lnTo>
                <a:lnTo>
                  <a:pt x="91941" y="425449"/>
                </a:lnTo>
                <a:lnTo>
                  <a:pt x="89868" y="420369"/>
                </a:lnTo>
                <a:lnTo>
                  <a:pt x="81163" y="411479"/>
                </a:lnTo>
                <a:lnTo>
                  <a:pt x="82821" y="406399"/>
                </a:lnTo>
                <a:lnTo>
                  <a:pt x="84064" y="405129"/>
                </a:lnTo>
                <a:lnTo>
                  <a:pt x="279737" y="405129"/>
                </a:lnTo>
                <a:lnTo>
                  <a:pt x="278908" y="406399"/>
                </a:lnTo>
                <a:lnTo>
                  <a:pt x="276835" y="406399"/>
                </a:lnTo>
                <a:lnTo>
                  <a:pt x="274347" y="407669"/>
                </a:lnTo>
                <a:lnTo>
                  <a:pt x="272689" y="410209"/>
                </a:lnTo>
                <a:lnTo>
                  <a:pt x="270202" y="415289"/>
                </a:lnTo>
                <a:lnTo>
                  <a:pt x="275176" y="415289"/>
                </a:lnTo>
                <a:lnTo>
                  <a:pt x="274762" y="417829"/>
                </a:lnTo>
                <a:lnTo>
                  <a:pt x="274762" y="420369"/>
                </a:lnTo>
                <a:lnTo>
                  <a:pt x="271860" y="421639"/>
                </a:lnTo>
                <a:lnTo>
                  <a:pt x="271445" y="422909"/>
                </a:lnTo>
                <a:lnTo>
                  <a:pt x="271445" y="425449"/>
                </a:lnTo>
                <a:lnTo>
                  <a:pt x="275176" y="426719"/>
                </a:lnTo>
                <a:lnTo>
                  <a:pt x="271031" y="430529"/>
                </a:lnTo>
                <a:lnTo>
                  <a:pt x="268544" y="430529"/>
                </a:lnTo>
                <a:lnTo>
                  <a:pt x="268129" y="433069"/>
                </a:lnTo>
                <a:lnTo>
                  <a:pt x="268129" y="435609"/>
                </a:lnTo>
                <a:lnTo>
                  <a:pt x="267300" y="438149"/>
                </a:lnTo>
                <a:lnTo>
                  <a:pt x="264812" y="440689"/>
                </a:lnTo>
                <a:lnTo>
                  <a:pt x="266885" y="441959"/>
                </a:lnTo>
                <a:lnTo>
                  <a:pt x="269373" y="443229"/>
                </a:lnTo>
                <a:lnTo>
                  <a:pt x="125106" y="443229"/>
                </a:lnTo>
                <a:lnTo>
                  <a:pt x="121375" y="445769"/>
                </a:lnTo>
                <a:close/>
              </a:path>
              <a:path w="306705" h="529590">
                <a:moveTo>
                  <a:pt x="278078" y="407669"/>
                </a:moveTo>
                <a:lnTo>
                  <a:pt x="277664" y="407669"/>
                </a:lnTo>
                <a:lnTo>
                  <a:pt x="277249" y="406399"/>
                </a:lnTo>
                <a:lnTo>
                  <a:pt x="278908" y="406399"/>
                </a:lnTo>
                <a:lnTo>
                  <a:pt x="278078" y="407669"/>
                </a:lnTo>
                <a:close/>
              </a:path>
              <a:path w="306705" h="529590">
                <a:moveTo>
                  <a:pt x="167391" y="529589"/>
                </a:moveTo>
                <a:lnTo>
                  <a:pt x="165318" y="529589"/>
                </a:lnTo>
                <a:lnTo>
                  <a:pt x="164074" y="528319"/>
                </a:lnTo>
                <a:lnTo>
                  <a:pt x="159100" y="524509"/>
                </a:lnTo>
                <a:lnTo>
                  <a:pt x="154125" y="518159"/>
                </a:lnTo>
                <a:lnTo>
                  <a:pt x="153793" y="513079"/>
                </a:lnTo>
                <a:lnTo>
                  <a:pt x="153710" y="507999"/>
                </a:lnTo>
                <a:lnTo>
                  <a:pt x="148736" y="505459"/>
                </a:lnTo>
                <a:lnTo>
                  <a:pt x="149047" y="501649"/>
                </a:lnTo>
                <a:lnTo>
                  <a:pt x="149150" y="499109"/>
                </a:lnTo>
                <a:lnTo>
                  <a:pt x="151638" y="497839"/>
                </a:lnTo>
                <a:lnTo>
                  <a:pt x="154954" y="497839"/>
                </a:lnTo>
                <a:lnTo>
                  <a:pt x="157442" y="495299"/>
                </a:lnTo>
                <a:lnTo>
                  <a:pt x="156612" y="494029"/>
                </a:lnTo>
                <a:lnTo>
                  <a:pt x="153710" y="487679"/>
                </a:lnTo>
                <a:lnTo>
                  <a:pt x="149979" y="481329"/>
                </a:lnTo>
                <a:lnTo>
                  <a:pt x="148321" y="474979"/>
                </a:lnTo>
                <a:lnTo>
                  <a:pt x="147492" y="471169"/>
                </a:lnTo>
                <a:lnTo>
                  <a:pt x="149565" y="468629"/>
                </a:lnTo>
                <a:lnTo>
                  <a:pt x="148321" y="464819"/>
                </a:lnTo>
                <a:lnTo>
                  <a:pt x="146248" y="459739"/>
                </a:lnTo>
                <a:lnTo>
                  <a:pt x="139201" y="459739"/>
                </a:lnTo>
                <a:lnTo>
                  <a:pt x="135884" y="454659"/>
                </a:lnTo>
                <a:lnTo>
                  <a:pt x="133812" y="450849"/>
                </a:lnTo>
                <a:lnTo>
                  <a:pt x="131739" y="448309"/>
                </a:lnTo>
                <a:lnTo>
                  <a:pt x="125106" y="443229"/>
                </a:lnTo>
                <a:lnTo>
                  <a:pt x="268129" y="443229"/>
                </a:lnTo>
                <a:lnTo>
                  <a:pt x="266056" y="445769"/>
                </a:lnTo>
                <a:lnTo>
                  <a:pt x="264812" y="448309"/>
                </a:lnTo>
                <a:lnTo>
                  <a:pt x="265227" y="450849"/>
                </a:lnTo>
                <a:lnTo>
                  <a:pt x="265642" y="452119"/>
                </a:lnTo>
                <a:lnTo>
                  <a:pt x="268129" y="454659"/>
                </a:lnTo>
                <a:lnTo>
                  <a:pt x="266885" y="455929"/>
                </a:lnTo>
                <a:lnTo>
                  <a:pt x="263983" y="459739"/>
                </a:lnTo>
                <a:lnTo>
                  <a:pt x="262325" y="463549"/>
                </a:lnTo>
                <a:lnTo>
                  <a:pt x="259009" y="466089"/>
                </a:lnTo>
                <a:lnTo>
                  <a:pt x="254448" y="469899"/>
                </a:lnTo>
                <a:lnTo>
                  <a:pt x="261911" y="474979"/>
                </a:lnTo>
                <a:lnTo>
                  <a:pt x="263569" y="480059"/>
                </a:lnTo>
                <a:lnTo>
                  <a:pt x="263983" y="480059"/>
                </a:lnTo>
                <a:lnTo>
                  <a:pt x="264398" y="481329"/>
                </a:lnTo>
                <a:lnTo>
                  <a:pt x="263154" y="482599"/>
                </a:lnTo>
                <a:lnTo>
                  <a:pt x="241876" y="490219"/>
                </a:lnTo>
                <a:lnTo>
                  <a:pt x="234550" y="492759"/>
                </a:lnTo>
                <a:lnTo>
                  <a:pt x="233306" y="492759"/>
                </a:lnTo>
                <a:lnTo>
                  <a:pt x="232062" y="494029"/>
                </a:lnTo>
                <a:lnTo>
                  <a:pt x="230404" y="496569"/>
                </a:lnTo>
                <a:lnTo>
                  <a:pt x="232477" y="496569"/>
                </a:lnTo>
                <a:lnTo>
                  <a:pt x="227502" y="501649"/>
                </a:lnTo>
                <a:lnTo>
                  <a:pt x="231648" y="507999"/>
                </a:lnTo>
                <a:lnTo>
                  <a:pt x="186461" y="507999"/>
                </a:lnTo>
                <a:lnTo>
                  <a:pt x="181901" y="513079"/>
                </a:lnTo>
                <a:lnTo>
                  <a:pt x="177755" y="518159"/>
                </a:lnTo>
                <a:lnTo>
                  <a:pt x="177340" y="519429"/>
                </a:lnTo>
                <a:lnTo>
                  <a:pt x="177755" y="520699"/>
                </a:lnTo>
                <a:lnTo>
                  <a:pt x="166147" y="520699"/>
                </a:lnTo>
                <a:lnTo>
                  <a:pt x="165733" y="523239"/>
                </a:lnTo>
                <a:lnTo>
                  <a:pt x="165733" y="525779"/>
                </a:lnTo>
                <a:lnTo>
                  <a:pt x="170293" y="525779"/>
                </a:lnTo>
                <a:lnTo>
                  <a:pt x="168635" y="528319"/>
                </a:lnTo>
                <a:lnTo>
                  <a:pt x="167391" y="529589"/>
                </a:lnTo>
                <a:close/>
              </a:path>
              <a:path w="306705" h="529590">
                <a:moveTo>
                  <a:pt x="198897" y="513079"/>
                </a:moveTo>
                <a:lnTo>
                  <a:pt x="196825" y="511809"/>
                </a:lnTo>
                <a:lnTo>
                  <a:pt x="194337" y="507999"/>
                </a:lnTo>
                <a:lnTo>
                  <a:pt x="231648" y="507999"/>
                </a:lnTo>
                <a:lnTo>
                  <a:pt x="232477" y="509269"/>
                </a:lnTo>
                <a:lnTo>
                  <a:pt x="233969" y="510539"/>
                </a:lnTo>
                <a:lnTo>
                  <a:pt x="202629" y="510539"/>
                </a:lnTo>
                <a:lnTo>
                  <a:pt x="198897" y="513079"/>
                </a:lnTo>
                <a:close/>
              </a:path>
              <a:path w="306705" h="529590">
                <a:moveTo>
                  <a:pt x="228331" y="523239"/>
                </a:moveTo>
                <a:lnTo>
                  <a:pt x="224186" y="521969"/>
                </a:lnTo>
                <a:lnTo>
                  <a:pt x="222942" y="520699"/>
                </a:lnTo>
                <a:lnTo>
                  <a:pt x="221284" y="520699"/>
                </a:lnTo>
                <a:lnTo>
                  <a:pt x="215480" y="518159"/>
                </a:lnTo>
                <a:lnTo>
                  <a:pt x="209676" y="516889"/>
                </a:lnTo>
                <a:lnTo>
                  <a:pt x="204701" y="513079"/>
                </a:lnTo>
                <a:lnTo>
                  <a:pt x="202629" y="510539"/>
                </a:lnTo>
                <a:lnTo>
                  <a:pt x="233969" y="510539"/>
                </a:lnTo>
                <a:lnTo>
                  <a:pt x="239939" y="515619"/>
                </a:lnTo>
                <a:lnTo>
                  <a:pt x="234135" y="520699"/>
                </a:lnTo>
                <a:lnTo>
                  <a:pt x="232062" y="521969"/>
                </a:lnTo>
                <a:lnTo>
                  <a:pt x="228331" y="523239"/>
                </a:lnTo>
                <a:close/>
              </a:path>
              <a:path w="306705" h="529590">
                <a:moveTo>
                  <a:pt x="177340" y="521969"/>
                </a:moveTo>
                <a:lnTo>
                  <a:pt x="167806" y="521969"/>
                </a:lnTo>
                <a:lnTo>
                  <a:pt x="166147" y="520699"/>
                </a:lnTo>
                <a:lnTo>
                  <a:pt x="177340" y="520699"/>
                </a:lnTo>
                <a:lnTo>
                  <a:pt x="177340" y="521969"/>
                </a:lnTo>
                <a:close/>
              </a:path>
              <a:path w="306705" h="529590">
                <a:moveTo>
                  <a:pt x="178584" y="529589"/>
                </a:moveTo>
                <a:lnTo>
                  <a:pt x="174788" y="529589"/>
                </a:lnTo>
                <a:lnTo>
                  <a:pt x="171537" y="528319"/>
                </a:lnTo>
                <a:lnTo>
                  <a:pt x="171951" y="523239"/>
                </a:lnTo>
                <a:lnTo>
                  <a:pt x="169464" y="521969"/>
                </a:lnTo>
                <a:lnTo>
                  <a:pt x="176097" y="521969"/>
                </a:lnTo>
                <a:lnTo>
                  <a:pt x="176097" y="523239"/>
                </a:lnTo>
                <a:lnTo>
                  <a:pt x="175268" y="524509"/>
                </a:lnTo>
                <a:lnTo>
                  <a:pt x="176511" y="525779"/>
                </a:lnTo>
                <a:lnTo>
                  <a:pt x="177340" y="527049"/>
                </a:lnTo>
                <a:lnTo>
                  <a:pt x="178584" y="529589"/>
                </a:lnTo>
                <a:close/>
              </a:path>
            </a:pathLst>
          </a:custGeom>
          <a:solidFill>
            <a:srgbClr val="E91E23"/>
          </a:solidFill>
        </p:spPr>
        <p:txBody>
          <a:bodyPr wrap="square" lIns="0" tIns="0" rIns="0" bIns="0" rtlCol="0"/>
          <a:lstStyle/>
          <a:p>
            <a:endParaRPr/>
          </a:p>
        </p:txBody>
      </p:sp>
      <p:sp>
        <p:nvSpPr>
          <p:cNvPr id="11" name="object 11"/>
          <p:cNvSpPr txBox="1"/>
          <p:nvPr/>
        </p:nvSpPr>
        <p:spPr>
          <a:xfrm>
            <a:off x="8907778" y="5710135"/>
            <a:ext cx="82550" cy="147955"/>
          </a:xfrm>
          <a:prstGeom prst="rect">
            <a:avLst/>
          </a:prstGeom>
        </p:spPr>
        <p:txBody>
          <a:bodyPr vert="horz" wrap="square" lIns="0" tIns="12700" rIns="0" bIns="0" rtlCol="0">
            <a:spAutoFit/>
          </a:bodyPr>
          <a:lstStyle/>
          <a:p>
            <a:pPr marL="12700">
              <a:lnSpc>
                <a:spcPct val="100000"/>
              </a:lnSpc>
              <a:spcBef>
                <a:spcPts val="100"/>
              </a:spcBef>
            </a:pPr>
            <a:r>
              <a:rPr sz="800" dirty="0">
                <a:latin typeface="Arial"/>
                <a:cs typeface="Arial"/>
              </a:rPr>
              <a:t>8</a:t>
            </a:r>
            <a:endParaRPr sz="800">
              <a:latin typeface="Arial"/>
              <a:cs typeface="Arial"/>
            </a:endParaRPr>
          </a:p>
        </p:txBody>
      </p:sp>
      <p:sp>
        <p:nvSpPr>
          <p:cNvPr id="12" name="object 12"/>
          <p:cNvSpPr txBox="1"/>
          <p:nvPr/>
        </p:nvSpPr>
        <p:spPr>
          <a:xfrm>
            <a:off x="807157" y="5619965"/>
            <a:ext cx="5678805" cy="239395"/>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FFFFFF"/>
                </a:solidFill>
                <a:latin typeface="Arial"/>
                <a:cs typeface="Arial"/>
              </a:rPr>
              <a:t>PROVIDING PROFESSIONAL </a:t>
            </a:r>
            <a:r>
              <a:rPr sz="1400" spc="-5" dirty="0">
                <a:solidFill>
                  <a:srgbClr val="FFFFFF"/>
                </a:solidFill>
                <a:latin typeface="Arial"/>
                <a:cs typeface="Arial"/>
              </a:rPr>
              <a:t>GUIDANCE FOR </a:t>
            </a:r>
            <a:r>
              <a:rPr sz="1400" dirty="0">
                <a:solidFill>
                  <a:srgbClr val="FFFFFF"/>
                </a:solidFill>
                <a:latin typeface="Arial"/>
                <a:cs typeface="Arial"/>
              </a:rPr>
              <a:t>BUSINESS</a:t>
            </a:r>
            <a:r>
              <a:rPr sz="1400" spc="-105" dirty="0">
                <a:solidFill>
                  <a:srgbClr val="FFFFFF"/>
                </a:solidFill>
                <a:latin typeface="Arial"/>
                <a:cs typeface="Arial"/>
              </a:rPr>
              <a:t> </a:t>
            </a:r>
            <a:r>
              <a:rPr sz="1400" dirty="0">
                <a:solidFill>
                  <a:srgbClr val="FFFFFF"/>
                </a:solidFill>
                <a:latin typeface="Arial"/>
                <a:cs typeface="Arial"/>
              </a:rPr>
              <a:t>GROWTH</a:t>
            </a:r>
            <a:endParaRPr sz="1400">
              <a:latin typeface="Arial"/>
              <a:cs typeface="Arial"/>
            </a:endParaRPr>
          </a:p>
        </p:txBody>
      </p:sp>
      <p:sp>
        <p:nvSpPr>
          <p:cNvPr id="13" name="object 13"/>
          <p:cNvSpPr/>
          <p:nvPr/>
        </p:nvSpPr>
        <p:spPr>
          <a:xfrm>
            <a:off x="989076" y="0"/>
            <a:ext cx="6931151" cy="5408676"/>
          </a:xfrm>
          <a:prstGeom prst="rect">
            <a:avLst/>
          </a:prstGeom>
          <a:blipFill>
            <a:blip r:embed="rId11" cstate="print"/>
            <a:stretch>
              <a:fillRect/>
            </a:stretch>
          </a:blipFill>
        </p:spPr>
        <p:txBody>
          <a:bodyPr wrap="square" lIns="0" tIns="0" rIns="0" bIns="0" rtlCol="0"/>
          <a:lstStyle/>
          <a:p>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0" y="0"/>
            <a:ext cx="9144000" cy="6345936"/>
          </a:xfrm>
          <a:prstGeom prst="rect">
            <a:avLst/>
          </a:prstGeom>
          <a:blipFill>
            <a:blip r:embed="rId4" cstate="print"/>
            <a:stretch>
              <a:fillRect/>
            </a:stretch>
          </a:blipFill>
        </p:spPr>
        <p:txBody>
          <a:bodyPr wrap="square" lIns="0" tIns="0" rIns="0" bIns="0" rtlCol="0"/>
          <a:lstStyle/>
          <a:p>
            <a:endParaRPr/>
          </a:p>
        </p:txBody>
      </p:sp>
      <p:sp>
        <p:nvSpPr>
          <p:cNvPr id="4" name="object 4"/>
          <p:cNvSpPr/>
          <p:nvPr/>
        </p:nvSpPr>
        <p:spPr>
          <a:xfrm>
            <a:off x="5943600" y="5943600"/>
            <a:ext cx="1667255" cy="914400"/>
          </a:xfrm>
          <a:prstGeom prst="rect">
            <a:avLst/>
          </a:prstGeom>
          <a:blipFill>
            <a:blip r:embed="rId5" cstate="print"/>
            <a:stretch>
              <a:fillRect/>
            </a:stretch>
          </a:blipFill>
        </p:spPr>
        <p:txBody>
          <a:bodyPr wrap="square" lIns="0" tIns="0" rIns="0" bIns="0" rtlCol="0"/>
          <a:lstStyle/>
          <a:p>
            <a:endParaRPr/>
          </a:p>
        </p:txBody>
      </p:sp>
      <p:sp>
        <p:nvSpPr>
          <p:cNvPr id="5" name="object 5"/>
          <p:cNvSpPr/>
          <p:nvPr/>
        </p:nvSpPr>
        <p:spPr>
          <a:xfrm>
            <a:off x="4191000" y="5718047"/>
            <a:ext cx="1752599" cy="1139952"/>
          </a:xfrm>
          <a:prstGeom prst="rect">
            <a:avLst/>
          </a:prstGeom>
          <a:blipFill>
            <a:blip r:embed="rId6" cstate="print"/>
            <a:stretch>
              <a:fillRect/>
            </a:stretch>
          </a:blipFill>
        </p:spPr>
        <p:txBody>
          <a:bodyPr wrap="square" lIns="0" tIns="0" rIns="0" bIns="0" rtlCol="0"/>
          <a:lstStyle/>
          <a:p>
            <a:endParaRPr/>
          </a:p>
        </p:txBody>
      </p:sp>
      <p:sp>
        <p:nvSpPr>
          <p:cNvPr id="6" name="object 6"/>
          <p:cNvSpPr/>
          <p:nvPr/>
        </p:nvSpPr>
        <p:spPr>
          <a:xfrm>
            <a:off x="2743200" y="5780532"/>
            <a:ext cx="1523999" cy="1077467"/>
          </a:xfrm>
          <a:prstGeom prst="rect">
            <a:avLst/>
          </a:prstGeom>
          <a:blipFill>
            <a:blip r:embed="rId7" cstate="print"/>
            <a:stretch>
              <a:fillRect/>
            </a:stretch>
          </a:blipFill>
        </p:spPr>
        <p:txBody>
          <a:bodyPr wrap="square" lIns="0" tIns="0" rIns="0" bIns="0" rtlCol="0"/>
          <a:lstStyle/>
          <a:p>
            <a:endParaRPr/>
          </a:p>
        </p:txBody>
      </p:sp>
      <p:sp>
        <p:nvSpPr>
          <p:cNvPr id="7" name="object 7"/>
          <p:cNvSpPr/>
          <p:nvPr/>
        </p:nvSpPr>
        <p:spPr>
          <a:xfrm>
            <a:off x="7589519" y="5867400"/>
            <a:ext cx="1554479" cy="990600"/>
          </a:xfrm>
          <a:prstGeom prst="rect">
            <a:avLst/>
          </a:prstGeom>
          <a:blipFill>
            <a:blip r:embed="rId8" cstate="print"/>
            <a:stretch>
              <a:fillRect/>
            </a:stretch>
          </a:blipFill>
        </p:spPr>
        <p:txBody>
          <a:bodyPr wrap="square" lIns="0" tIns="0" rIns="0" bIns="0" rtlCol="0"/>
          <a:lstStyle/>
          <a:p>
            <a:endParaRPr/>
          </a:p>
        </p:txBody>
      </p:sp>
      <p:sp>
        <p:nvSpPr>
          <p:cNvPr id="8" name="object 8"/>
          <p:cNvSpPr/>
          <p:nvPr/>
        </p:nvSpPr>
        <p:spPr>
          <a:xfrm>
            <a:off x="1447800" y="5943600"/>
            <a:ext cx="1295399" cy="914400"/>
          </a:xfrm>
          <a:prstGeom prst="rect">
            <a:avLst/>
          </a:prstGeom>
          <a:blipFill>
            <a:blip r:embed="rId9" cstate="print"/>
            <a:stretch>
              <a:fillRect/>
            </a:stretch>
          </a:blipFill>
        </p:spPr>
        <p:txBody>
          <a:bodyPr wrap="square" lIns="0" tIns="0" rIns="0" bIns="0" rtlCol="0"/>
          <a:lstStyle/>
          <a:p>
            <a:endParaRPr/>
          </a:p>
        </p:txBody>
      </p:sp>
      <p:sp>
        <p:nvSpPr>
          <p:cNvPr id="9" name="object 9"/>
          <p:cNvSpPr txBox="1">
            <a:spLocks noGrp="1"/>
          </p:cNvSpPr>
          <p:nvPr>
            <p:ph type="title"/>
          </p:nvPr>
        </p:nvSpPr>
        <p:spPr>
          <a:xfrm>
            <a:off x="1033306" y="835983"/>
            <a:ext cx="5960110" cy="330835"/>
          </a:xfrm>
          <a:prstGeom prst="rect">
            <a:avLst/>
          </a:prstGeom>
        </p:spPr>
        <p:txBody>
          <a:bodyPr vert="horz" wrap="square" lIns="0" tIns="13335" rIns="0" bIns="0" rtlCol="0">
            <a:spAutoFit/>
          </a:bodyPr>
          <a:lstStyle/>
          <a:p>
            <a:pPr marL="12700">
              <a:lnSpc>
                <a:spcPct val="100000"/>
              </a:lnSpc>
              <a:spcBef>
                <a:spcPts val="105"/>
              </a:spcBef>
            </a:pPr>
            <a:r>
              <a:rPr sz="2000" b="1" dirty="0">
                <a:solidFill>
                  <a:srgbClr val="000000"/>
                </a:solidFill>
                <a:latin typeface="Arial"/>
                <a:cs typeface="Arial"/>
              </a:rPr>
              <a:t>A </a:t>
            </a:r>
            <a:r>
              <a:rPr sz="2000" b="1" spc="-5" dirty="0">
                <a:solidFill>
                  <a:srgbClr val="000000"/>
                </a:solidFill>
                <a:latin typeface="Arial"/>
                <a:cs typeface="Arial"/>
              </a:rPr>
              <a:t>New Public </a:t>
            </a:r>
            <a:r>
              <a:rPr sz="2000" b="1" dirty="0">
                <a:solidFill>
                  <a:srgbClr val="000000"/>
                </a:solidFill>
                <a:latin typeface="Arial"/>
                <a:cs typeface="Arial"/>
              </a:rPr>
              <a:t>Act – </a:t>
            </a:r>
            <a:r>
              <a:rPr sz="2000" b="1" spc="-75" dirty="0">
                <a:solidFill>
                  <a:srgbClr val="000000"/>
                </a:solidFill>
                <a:latin typeface="Arial"/>
                <a:cs typeface="Arial"/>
              </a:rPr>
              <a:t>PA </a:t>
            </a:r>
            <a:r>
              <a:rPr sz="2000" b="1" dirty="0">
                <a:solidFill>
                  <a:srgbClr val="000000"/>
                </a:solidFill>
                <a:latin typeface="Arial"/>
                <a:cs typeface="Arial"/>
              </a:rPr>
              <a:t>100-0688 – </a:t>
            </a:r>
            <a:r>
              <a:rPr sz="2000" b="1" spc="-5" dirty="0">
                <a:solidFill>
                  <a:srgbClr val="000000"/>
                </a:solidFill>
                <a:latin typeface="Arial"/>
                <a:cs typeface="Arial"/>
              </a:rPr>
              <a:t>Effective</a:t>
            </a:r>
            <a:r>
              <a:rPr sz="2000" b="1" spc="-250" dirty="0">
                <a:solidFill>
                  <a:srgbClr val="000000"/>
                </a:solidFill>
                <a:latin typeface="Arial"/>
                <a:cs typeface="Arial"/>
              </a:rPr>
              <a:t> </a:t>
            </a:r>
            <a:r>
              <a:rPr sz="2000" b="1" spc="-5" dirty="0">
                <a:solidFill>
                  <a:srgbClr val="000000"/>
                </a:solidFill>
                <a:latin typeface="Arial"/>
                <a:cs typeface="Arial"/>
              </a:rPr>
              <a:t>1/1/19</a:t>
            </a:r>
            <a:endParaRPr sz="2000">
              <a:latin typeface="Arial"/>
              <a:cs typeface="Arial"/>
            </a:endParaRPr>
          </a:p>
        </p:txBody>
      </p:sp>
      <p:sp>
        <p:nvSpPr>
          <p:cNvPr id="10" name="object 10"/>
          <p:cNvSpPr txBox="1"/>
          <p:nvPr/>
        </p:nvSpPr>
        <p:spPr>
          <a:xfrm>
            <a:off x="1033306" y="1293183"/>
            <a:ext cx="7483475" cy="3074670"/>
          </a:xfrm>
          <a:prstGeom prst="rect">
            <a:avLst/>
          </a:prstGeom>
        </p:spPr>
        <p:txBody>
          <a:bodyPr vert="horz" wrap="square" lIns="0" tIns="13335" rIns="0" bIns="0" rtlCol="0">
            <a:spAutoFit/>
          </a:bodyPr>
          <a:lstStyle/>
          <a:p>
            <a:pPr marL="469900" marR="208279" indent="-457200">
              <a:lnSpc>
                <a:spcPct val="100000"/>
              </a:lnSpc>
              <a:spcBef>
                <a:spcPts val="105"/>
              </a:spcBef>
              <a:buFont typeface="Wingdings"/>
              <a:buChar char=""/>
              <a:tabLst>
                <a:tab pos="469265" algn="l"/>
                <a:tab pos="469900" algn="l"/>
              </a:tabLst>
            </a:pPr>
            <a:r>
              <a:rPr sz="2000" b="1" dirty="0">
                <a:latin typeface="Arial"/>
                <a:cs typeface="Arial"/>
              </a:rPr>
              <a:t>Requires state </a:t>
            </a:r>
            <a:r>
              <a:rPr sz="2000" b="1" spc="-5" dirty="0">
                <a:latin typeface="Arial"/>
                <a:cs typeface="Arial"/>
              </a:rPr>
              <a:t>agencies </a:t>
            </a:r>
            <a:r>
              <a:rPr sz="2000" b="1" dirty="0">
                <a:latin typeface="Arial"/>
                <a:cs typeface="Arial"/>
              </a:rPr>
              <a:t>to </a:t>
            </a:r>
            <a:r>
              <a:rPr sz="2000" b="1" spc="-5" dirty="0">
                <a:latin typeface="Arial"/>
                <a:cs typeface="Arial"/>
              </a:rPr>
              <a:t>declare </a:t>
            </a:r>
            <a:r>
              <a:rPr sz="2000" b="1" dirty="0">
                <a:latin typeface="Arial"/>
                <a:cs typeface="Arial"/>
              </a:rPr>
              <a:t>which </a:t>
            </a:r>
            <a:r>
              <a:rPr sz="2000" b="1" spc="-5" dirty="0">
                <a:latin typeface="Arial"/>
                <a:cs typeface="Arial"/>
              </a:rPr>
              <a:t>industries </a:t>
            </a:r>
            <a:r>
              <a:rPr sz="2000" b="1" dirty="0">
                <a:latin typeface="Arial"/>
                <a:cs typeface="Arial"/>
              </a:rPr>
              <a:t>are  impacted </a:t>
            </a:r>
            <a:r>
              <a:rPr sz="2000" b="1" spc="5" dirty="0">
                <a:latin typeface="Arial"/>
                <a:cs typeface="Arial"/>
              </a:rPr>
              <a:t>when </a:t>
            </a:r>
            <a:r>
              <a:rPr sz="2000" b="1" dirty="0">
                <a:latin typeface="Arial"/>
                <a:cs typeface="Arial"/>
              </a:rPr>
              <a:t>they </a:t>
            </a:r>
            <a:r>
              <a:rPr sz="2000" b="1" spc="-5" dirty="0">
                <a:latin typeface="Arial"/>
                <a:cs typeface="Arial"/>
              </a:rPr>
              <a:t>file </a:t>
            </a:r>
            <a:r>
              <a:rPr sz="2000" b="1" dirty="0">
                <a:latin typeface="Arial"/>
                <a:cs typeface="Arial"/>
              </a:rPr>
              <a:t>a </a:t>
            </a:r>
            <a:r>
              <a:rPr sz="2000" b="1" spc="-5" dirty="0">
                <a:latin typeface="Arial"/>
                <a:cs typeface="Arial"/>
              </a:rPr>
              <a:t>new rule </a:t>
            </a:r>
            <a:r>
              <a:rPr sz="2000" b="1" dirty="0">
                <a:latin typeface="Arial"/>
                <a:cs typeface="Arial"/>
              </a:rPr>
              <a:t>or change to</a:t>
            </a:r>
            <a:r>
              <a:rPr sz="2000" b="1" spc="-190" dirty="0">
                <a:latin typeface="Arial"/>
                <a:cs typeface="Arial"/>
              </a:rPr>
              <a:t> </a:t>
            </a:r>
            <a:r>
              <a:rPr sz="2000" b="1" dirty="0">
                <a:latin typeface="Arial"/>
                <a:cs typeface="Arial"/>
              </a:rPr>
              <a:t>existing  </a:t>
            </a:r>
            <a:r>
              <a:rPr sz="2000" b="1" spc="-5" dirty="0">
                <a:latin typeface="Arial"/>
                <a:cs typeface="Arial"/>
              </a:rPr>
              <a:t>rule.</a:t>
            </a:r>
            <a:endParaRPr sz="2000">
              <a:latin typeface="Arial"/>
              <a:cs typeface="Arial"/>
            </a:endParaRPr>
          </a:p>
          <a:p>
            <a:pPr marL="469900" marR="280670" indent="-457200">
              <a:lnSpc>
                <a:spcPct val="100000"/>
              </a:lnSpc>
              <a:spcBef>
                <a:spcPts val="1200"/>
              </a:spcBef>
              <a:buFont typeface="Wingdings"/>
              <a:buChar char=""/>
              <a:tabLst>
                <a:tab pos="469265" algn="l"/>
                <a:tab pos="469900" algn="l"/>
                <a:tab pos="3007360" algn="l"/>
                <a:tab pos="3067050" algn="l"/>
                <a:tab pos="3098800" algn="l"/>
                <a:tab pos="5198110" algn="l"/>
              </a:tabLst>
            </a:pPr>
            <a:r>
              <a:rPr sz="2000" b="1" spc="-5" dirty="0">
                <a:latin typeface="Arial"/>
                <a:cs typeface="Arial"/>
              </a:rPr>
              <a:t>Will it</a:t>
            </a:r>
            <a:r>
              <a:rPr sz="2000" b="1" spc="-10" dirty="0">
                <a:latin typeface="Arial"/>
                <a:cs typeface="Arial"/>
              </a:rPr>
              <a:t> </a:t>
            </a:r>
            <a:r>
              <a:rPr sz="2000" b="1" spc="-5" dirty="0">
                <a:latin typeface="Arial"/>
                <a:cs typeface="Arial"/>
              </a:rPr>
              <a:t>impact hiring?			</a:t>
            </a:r>
            <a:r>
              <a:rPr sz="2000" b="1" dirty="0">
                <a:latin typeface="Arial"/>
                <a:cs typeface="Arial"/>
              </a:rPr>
              <a:t>Require additional </a:t>
            </a:r>
            <a:r>
              <a:rPr sz="2000" b="1" spc="-5" dirty="0">
                <a:latin typeface="Arial"/>
                <a:cs typeface="Arial"/>
              </a:rPr>
              <a:t>staffing?  I</a:t>
            </a:r>
            <a:r>
              <a:rPr sz="2000" b="1" dirty="0">
                <a:latin typeface="Arial"/>
                <a:cs typeface="Arial"/>
              </a:rPr>
              <a:t>nsurance</a:t>
            </a:r>
            <a:r>
              <a:rPr sz="2000" b="1" spc="-30" dirty="0">
                <a:latin typeface="Arial"/>
                <a:cs typeface="Arial"/>
              </a:rPr>
              <a:t> </a:t>
            </a:r>
            <a:r>
              <a:rPr sz="2000" b="1" dirty="0">
                <a:latin typeface="Arial"/>
                <a:cs typeface="Arial"/>
              </a:rPr>
              <a:t>changes?		L</a:t>
            </a:r>
            <a:r>
              <a:rPr sz="2000" b="1" spc="-5" dirty="0">
                <a:latin typeface="Arial"/>
                <a:cs typeface="Arial"/>
              </a:rPr>
              <a:t>i</a:t>
            </a:r>
            <a:r>
              <a:rPr sz="2000" b="1" dirty="0">
                <a:latin typeface="Arial"/>
                <a:cs typeface="Arial"/>
              </a:rPr>
              <a:t>cens</a:t>
            </a:r>
            <a:r>
              <a:rPr sz="2000" b="1" spc="-5" dirty="0">
                <a:latin typeface="Arial"/>
                <a:cs typeface="Arial"/>
              </a:rPr>
              <a:t>i</a:t>
            </a:r>
            <a:r>
              <a:rPr sz="2000" b="1" dirty="0">
                <a:latin typeface="Arial"/>
                <a:cs typeface="Arial"/>
              </a:rPr>
              <a:t>ng</a:t>
            </a:r>
            <a:r>
              <a:rPr sz="2000" b="1" spc="-15" dirty="0">
                <a:latin typeface="Arial"/>
                <a:cs typeface="Arial"/>
              </a:rPr>
              <a:t> </a:t>
            </a:r>
            <a:r>
              <a:rPr sz="2000" b="1" dirty="0">
                <a:latin typeface="Arial"/>
                <a:cs typeface="Arial"/>
              </a:rPr>
              <a:t>Fees?	Recordkeep</a:t>
            </a:r>
            <a:r>
              <a:rPr sz="2000" b="1" spc="-5" dirty="0">
                <a:latin typeface="Arial"/>
                <a:cs typeface="Arial"/>
              </a:rPr>
              <a:t>i</a:t>
            </a:r>
            <a:r>
              <a:rPr sz="2000" b="1" dirty="0">
                <a:latin typeface="Arial"/>
                <a:cs typeface="Arial"/>
              </a:rPr>
              <a:t>ng?  Additional</a:t>
            </a:r>
            <a:r>
              <a:rPr sz="2000" b="1" spc="-35" dirty="0">
                <a:latin typeface="Arial"/>
                <a:cs typeface="Arial"/>
              </a:rPr>
              <a:t> </a:t>
            </a:r>
            <a:r>
              <a:rPr sz="2000" b="1" dirty="0">
                <a:latin typeface="Arial"/>
                <a:cs typeface="Arial"/>
              </a:rPr>
              <a:t>training?	Compensation and</a:t>
            </a:r>
            <a:r>
              <a:rPr sz="2000" b="1" spc="-55" dirty="0">
                <a:latin typeface="Arial"/>
                <a:cs typeface="Arial"/>
              </a:rPr>
              <a:t> </a:t>
            </a:r>
            <a:r>
              <a:rPr sz="2000" b="1" dirty="0">
                <a:latin typeface="Arial"/>
                <a:cs typeface="Arial"/>
              </a:rPr>
              <a:t>benefits?</a:t>
            </a:r>
            <a:endParaRPr sz="2000">
              <a:latin typeface="Arial"/>
              <a:cs typeface="Arial"/>
            </a:endParaRPr>
          </a:p>
          <a:p>
            <a:pPr marL="469900" marR="5080" indent="-457200">
              <a:lnSpc>
                <a:spcPct val="100000"/>
              </a:lnSpc>
              <a:spcBef>
                <a:spcPts val="1195"/>
              </a:spcBef>
              <a:buFont typeface="Wingdings"/>
              <a:buChar char=""/>
              <a:tabLst>
                <a:tab pos="469265" algn="l"/>
                <a:tab pos="469900" algn="l"/>
              </a:tabLst>
            </a:pPr>
            <a:r>
              <a:rPr sz="2000" b="1" dirty="0">
                <a:latin typeface="Arial"/>
                <a:cs typeface="Arial"/>
              </a:rPr>
              <a:t>Requires DCEO to host website of </a:t>
            </a:r>
            <a:r>
              <a:rPr sz="2000" b="1" spc="-5" dirty="0">
                <a:latin typeface="Arial"/>
                <a:cs typeface="Arial"/>
              </a:rPr>
              <a:t>all </a:t>
            </a:r>
            <a:r>
              <a:rPr sz="2000" b="1" dirty="0">
                <a:latin typeface="Arial"/>
                <a:cs typeface="Arial"/>
              </a:rPr>
              <a:t>proposed </a:t>
            </a:r>
            <a:r>
              <a:rPr sz="2000" b="1" spc="-5" dirty="0">
                <a:latin typeface="Arial"/>
                <a:cs typeface="Arial"/>
              </a:rPr>
              <a:t>rules, </a:t>
            </a:r>
            <a:r>
              <a:rPr sz="2000" b="1" dirty="0">
                <a:latin typeface="Arial"/>
                <a:cs typeface="Arial"/>
              </a:rPr>
              <a:t>a  brief </a:t>
            </a:r>
            <a:r>
              <a:rPr sz="2000" b="1" spc="-25" dirty="0">
                <a:latin typeface="Arial"/>
                <a:cs typeface="Arial"/>
              </a:rPr>
              <a:t>summary, </a:t>
            </a:r>
            <a:r>
              <a:rPr sz="2000" b="1" dirty="0">
                <a:latin typeface="Arial"/>
                <a:cs typeface="Arial"/>
              </a:rPr>
              <a:t>the potential </a:t>
            </a:r>
            <a:r>
              <a:rPr sz="2000" b="1" spc="-5" dirty="0">
                <a:latin typeface="Arial"/>
                <a:cs typeface="Arial"/>
              </a:rPr>
              <a:t>impact, </a:t>
            </a:r>
            <a:r>
              <a:rPr sz="2000" b="1" dirty="0">
                <a:latin typeface="Arial"/>
                <a:cs typeface="Arial"/>
              </a:rPr>
              <a:t>and </a:t>
            </a:r>
            <a:r>
              <a:rPr sz="2000" b="1" spc="-5" dirty="0">
                <a:latin typeface="Arial"/>
                <a:cs typeface="Arial"/>
              </a:rPr>
              <a:t>where/how </a:t>
            </a:r>
            <a:r>
              <a:rPr sz="2000" b="1" dirty="0">
                <a:latin typeface="Arial"/>
                <a:cs typeface="Arial"/>
              </a:rPr>
              <a:t>to</a:t>
            </a:r>
            <a:r>
              <a:rPr sz="2000" b="1" spc="-95" dirty="0">
                <a:latin typeface="Arial"/>
                <a:cs typeface="Arial"/>
              </a:rPr>
              <a:t> </a:t>
            </a:r>
            <a:r>
              <a:rPr sz="2000" b="1" dirty="0">
                <a:latin typeface="Arial"/>
                <a:cs typeface="Arial"/>
              </a:rPr>
              <a:t>get  </a:t>
            </a:r>
            <a:r>
              <a:rPr sz="2000" b="1" spc="-5" dirty="0">
                <a:latin typeface="Arial"/>
                <a:cs typeface="Arial"/>
              </a:rPr>
              <a:t>more</a:t>
            </a:r>
            <a:r>
              <a:rPr sz="2000" b="1" spc="-20" dirty="0">
                <a:latin typeface="Arial"/>
                <a:cs typeface="Arial"/>
              </a:rPr>
              <a:t> </a:t>
            </a:r>
            <a:r>
              <a:rPr sz="2000" b="1" dirty="0">
                <a:latin typeface="Arial"/>
                <a:cs typeface="Arial"/>
              </a:rPr>
              <a:t>information.</a:t>
            </a:r>
            <a:endParaRPr sz="2000">
              <a:latin typeface="Arial"/>
              <a:cs typeface="Arial"/>
            </a:endParaRPr>
          </a:p>
        </p:txBody>
      </p:sp>
      <p:sp>
        <p:nvSpPr>
          <p:cNvPr id="11" name="object 11"/>
          <p:cNvSpPr/>
          <p:nvPr/>
        </p:nvSpPr>
        <p:spPr>
          <a:xfrm>
            <a:off x="0" y="5967984"/>
            <a:ext cx="1496567" cy="890016"/>
          </a:xfrm>
          <a:prstGeom prst="rect">
            <a:avLst/>
          </a:prstGeom>
          <a:blipFill>
            <a:blip r:embed="rId10" cstate="print"/>
            <a:stretch>
              <a:fillRect/>
            </a:stretch>
          </a:blipFill>
        </p:spPr>
        <p:txBody>
          <a:bodyPr wrap="square" lIns="0" tIns="0" rIns="0" bIns="0" rtlCol="0"/>
          <a:lstStyle/>
          <a:p>
            <a:endParaRPr/>
          </a:p>
        </p:txBody>
      </p:sp>
      <p:sp>
        <p:nvSpPr>
          <p:cNvPr id="12" name="object 12"/>
          <p:cNvSpPr/>
          <p:nvPr/>
        </p:nvSpPr>
        <p:spPr>
          <a:xfrm>
            <a:off x="0" y="5679947"/>
            <a:ext cx="9144000" cy="295655"/>
          </a:xfrm>
          <a:prstGeom prst="rect">
            <a:avLst/>
          </a:prstGeom>
          <a:blipFill>
            <a:blip r:embed="rId11" cstate="print"/>
            <a:stretch>
              <a:fillRect/>
            </a:stretch>
          </a:blipFill>
        </p:spPr>
        <p:txBody>
          <a:bodyPr wrap="square" lIns="0" tIns="0" rIns="0" bIns="0" rtlCol="0"/>
          <a:lstStyle/>
          <a:p>
            <a:endParaRPr/>
          </a:p>
        </p:txBody>
      </p:sp>
      <p:sp>
        <p:nvSpPr>
          <p:cNvPr id="13" name="object 13"/>
          <p:cNvSpPr/>
          <p:nvPr/>
        </p:nvSpPr>
        <p:spPr>
          <a:xfrm>
            <a:off x="571590" y="379013"/>
            <a:ext cx="306705" cy="529590"/>
          </a:xfrm>
          <a:custGeom>
            <a:avLst/>
            <a:gdLst/>
            <a:ahLst/>
            <a:cxnLst/>
            <a:rect l="l" t="t" r="r" b="b"/>
            <a:pathLst>
              <a:path w="306705" h="529590">
                <a:moveTo>
                  <a:pt x="306233" y="91439"/>
                </a:moveTo>
                <a:lnTo>
                  <a:pt x="85308" y="91439"/>
                </a:lnTo>
                <a:lnTo>
                  <a:pt x="92161" y="82549"/>
                </a:lnTo>
                <a:lnTo>
                  <a:pt x="96398" y="74929"/>
                </a:lnTo>
                <a:lnTo>
                  <a:pt x="100789" y="68579"/>
                </a:lnTo>
                <a:lnTo>
                  <a:pt x="106036" y="62229"/>
                </a:lnTo>
                <a:lnTo>
                  <a:pt x="110182" y="58419"/>
                </a:lnTo>
                <a:lnTo>
                  <a:pt x="109767" y="52069"/>
                </a:lnTo>
                <a:lnTo>
                  <a:pt x="110182" y="45719"/>
                </a:lnTo>
                <a:lnTo>
                  <a:pt x="110182" y="44449"/>
                </a:lnTo>
                <a:lnTo>
                  <a:pt x="111011" y="41909"/>
                </a:lnTo>
                <a:lnTo>
                  <a:pt x="91112" y="26669"/>
                </a:lnTo>
                <a:lnTo>
                  <a:pt x="91112" y="24129"/>
                </a:lnTo>
                <a:lnTo>
                  <a:pt x="90283" y="16509"/>
                </a:lnTo>
                <a:lnTo>
                  <a:pt x="87795" y="13969"/>
                </a:lnTo>
                <a:lnTo>
                  <a:pt x="85308" y="10159"/>
                </a:lnTo>
                <a:lnTo>
                  <a:pt x="81992" y="6349"/>
                </a:lnTo>
                <a:lnTo>
                  <a:pt x="77846" y="5079"/>
                </a:lnTo>
                <a:lnTo>
                  <a:pt x="75359" y="1269"/>
                </a:lnTo>
                <a:lnTo>
                  <a:pt x="75359" y="0"/>
                </a:lnTo>
                <a:lnTo>
                  <a:pt x="293832" y="0"/>
                </a:lnTo>
                <a:lnTo>
                  <a:pt x="294149" y="5079"/>
                </a:lnTo>
                <a:lnTo>
                  <a:pt x="292018" y="11429"/>
                </a:lnTo>
                <a:lnTo>
                  <a:pt x="289343" y="16509"/>
                </a:lnTo>
                <a:lnTo>
                  <a:pt x="288028" y="22859"/>
                </a:lnTo>
                <a:lnTo>
                  <a:pt x="288028" y="25399"/>
                </a:lnTo>
                <a:lnTo>
                  <a:pt x="289686" y="29209"/>
                </a:lnTo>
                <a:lnTo>
                  <a:pt x="290930" y="31749"/>
                </a:lnTo>
                <a:lnTo>
                  <a:pt x="293003" y="36829"/>
                </a:lnTo>
                <a:lnTo>
                  <a:pt x="305070" y="64769"/>
                </a:lnTo>
                <a:lnTo>
                  <a:pt x="306233" y="69849"/>
                </a:lnTo>
                <a:lnTo>
                  <a:pt x="306233" y="91439"/>
                </a:lnTo>
                <a:close/>
              </a:path>
              <a:path w="306705" h="529590">
                <a:moveTo>
                  <a:pt x="306233" y="101599"/>
                </a:moveTo>
                <a:lnTo>
                  <a:pt x="56289" y="101599"/>
                </a:lnTo>
                <a:lnTo>
                  <a:pt x="62922" y="100329"/>
                </a:lnTo>
                <a:lnTo>
                  <a:pt x="69140" y="99059"/>
                </a:lnTo>
                <a:lnTo>
                  <a:pt x="72042" y="88899"/>
                </a:lnTo>
                <a:lnTo>
                  <a:pt x="80748" y="91439"/>
                </a:lnTo>
                <a:lnTo>
                  <a:pt x="306233" y="91439"/>
                </a:lnTo>
                <a:lnTo>
                  <a:pt x="306233" y="101599"/>
                </a:lnTo>
                <a:close/>
              </a:path>
              <a:path w="306705" h="529590">
                <a:moveTo>
                  <a:pt x="306233" y="179069"/>
                </a:moveTo>
                <a:lnTo>
                  <a:pt x="21880" y="179069"/>
                </a:lnTo>
                <a:lnTo>
                  <a:pt x="26855" y="177799"/>
                </a:lnTo>
                <a:lnTo>
                  <a:pt x="28513" y="176529"/>
                </a:lnTo>
                <a:lnTo>
                  <a:pt x="30586" y="173989"/>
                </a:lnTo>
                <a:lnTo>
                  <a:pt x="31415" y="171449"/>
                </a:lnTo>
                <a:lnTo>
                  <a:pt x="33903" y="167639"/>
                </a:lnTo>
                <a:lnTo>
                  <a:pt x="34317" y="163829"/>
                </a:lnTo>
                <a:lnTo>
                  <a:pt x="36390" y="160019"/>
                </a:lnTo>
                <a:lnTo>
                  <a:pt x="39707" y="152399"/>
                </a:lnTo>
                <a:lnTo>
                  <a:pt x="47583" y="147319"/>
                </a:lnTo>
                <a:lnTo>
                  <a:pt x="47169" y="139699"/>
                </a:lnTo>
                <a:lnTo>
                  <a:pt x="47169" y="137159"/>
                </a:lnTo>
                <a:lnTo>
                  <a:pt x="46340" y="134619"/>
                </a:lnTo>
                <a:lnTo>
                  <a:pt x="45096" y="132079"/>
                </a:lnTo>
                <a:lnTo>
                  <a:pt x="43438" y="128269"/>
                </a:lnTo>
                <a:lnTo>
                  <a:pt x="38877" y="124459"/>
                </a:lnTo>
                <a:lnTo>
                  <a:pt x="37219" y="120649"/>
                </a:lnTo>
                <a:lnTo>
                  <a:pt x="34732" y="114299"/>
                </a:lnTo>
                <a:lnTo>
                  <a:pt x="37219" y="104139"/>
                </a:lnTo>
                <a:lnTo>
                  <a:pt x="43438" y="101599"/>
                </a:lnTo>
                <a:lnTo>
                  <a:pt x="48827" y="99059"/>
                </a:lnTo>
                <a:lnTo>
                  <a:pt x="56289" y="101599"/>
                </a:lnTo>
                <a:lnTo>
                  <a:pt x="306233" y="101599"/>
                </a:lnTo>
                <a:lnTo>
                  <a:pt x="306233" y="179069"/>
                </a:lnTo>
                <a:close/>
              </a:path>
              <a:path w="306705" h="529590">
                <a:moveTo>
                  <a:pt x="62093" y="347979"/>
                </a:moveTo>
                <a:lnTo>
                  <a:pt x="57118" y="345439"/>
                </a:lnTo>
                <a:lnTo>
                  <a:pt x="56289" y="340359"/>
                </a:lnTo>
                <a:lnTo>
                  <a:pt x="55997" y="334009"/>
                </a:lnTo>
                <a:lnTo>
                  <a:pt x="56755" y="327659"/>
                </a:lnTo>
                <a:lnTo>
                  <a:pt x="57280" y="321309"/>
                </a:lnTo>
                <a:lnTo>
                  <a:pt x="44681" y="299719"/>
                </a:lnTo>
                <a:lnTo>
                  <a:pt x="42194" y="297179"/>
                </a:lnTo>
                <a:lnTo>
                  <a:pt x="39292" y="295909"/>
                </a:lnTo>
                <a:lnTo>
                  <a:pt x="32879" y="290829"/>
                </a:lnTo>
                <a:lnTo>
                  <a:pt x="27477" y="284479"/>
                </a:lnTo>
                <a:lnTo>
                  <a:pt x="22386" y="278129"/>
                </a:lnTo>
                <a:lnTo>
                  <a:pt x="16906" y="273049"/>
                </a:lnTo>
                <a:lnTo>
                  <a:pt x="12760" y="267969"/>
                </a:lnTo>
                <a:lnTo>
                  <a:pt x="10687" y="262889"/>
                </a:lnTo>
                <a:lnTo>
                  <a:pt x="9858" y="257809"/>
                </a:lnTo>
                <a:lnTo>
                  <a:pt x="9029" y="255269"/>
                </a:lnTo>
                <a:lnTo>
                  <a:pt x="5713" y="252729"/>
                </a:lnTo>
                <a:lnTo>
                  <a:pt x="4884" y="248919"/>
                </a:lnTo>
                <a:lnTo>
                  <a:pt x="3640" y="246379"/>
                </a:lnTo>
                <a:lnTo>
                  <a:pt x="6956" y="243839"/>
                </a:lnTo>
                <a:lnTo>
                  <a:pt x="5713" y="241299"/>
                </a:lnTo>
                <a:lnTo>
                  <a:pt x="3186" y="234949"/>
                </a:lnTo>
                <a:lnTo>
                  <a:pt x="1049" y="227329"/>
                </a:lnTo>
                <a:lnTo>
                  <a:pt x="0" y="220979"/>
                </a:lnTo>
                <a:lnTo>
                  <a:pt x="738" y="214629"/>
                </a:lnTo>
                <a:lnTo>
                  <a:pt x="2811" y="207009"/>
                </a:lnTo>
                <a:lnTo>
                  <a:pt x="8615" y="203199"/>
                </a:lnTo>
                <a:lnTo>
                  <a:pt x="15248" y="193039"/>
                </a:lnTo>
                <a:lnTo>
                  <a:pt x="9858" y="187959"/>
                </a:lnTo>
                <a:lnTo>
                  <a:pt x="14833" y="177799"/>
                </a:lnTo>
                <a:lnTo>
                  <a:pt x="21880" y="179069"/>
                </a:lnTo>
                <a:lnTo>
                  <a:pt x="306233" y="179069"/>
                </a:lnTo>
                <a:lnTo>
                  <a:pt x="306233" y="306069"/>
                </a:lnTo>
                <a:lnTo>
                  <a:pt x="301294" y="308609"/>
                </a:lnTo>
                <a:lnTo>
                  <a:pt x="300050" y="311149"/>
                </a:lnTo>
                <a:lnTo>
                  <a:pt x="299221" y="312419"/>
                </a:lnTo>
                <a:lnTo>
                  <a:pt x="302123" y="312419"/>
                </a:lnTo>
                <a:lnTo>
                  <a:pt x="303781" y="318769"/>
                </a:lnTo>
                <a:lnTo>
                  <a:pt x="296319" y="321309"/>
                </a:lnTo>
                <a:lnTo>
                  <a:pt x="297148" y="326389"/>
                </a:lnTo>
                <a:lnTo>
                  <a:pt x="297148" y="327659"/>
                </a:lnTo>
                <a:lnTo>
                  <a:pt x="299221" y="327659"/>
                </a:lnTo>
                <a:lnTo>
                  <a:pt x="300050" y="328929"/>
                </a:lnTo>
                <a:lnTo>
                  <a:pt x="302123" y="334009"/>
                </a:lnTo>
                <a:lnTo>
                  <a:pt x="305025" y="337819"/>
                </a:lnTo>
                <a:lnTo>
                  <a:pt x="305831" y="340359"/>
                </a:lnTo>
                <a:lnTo>
                  <a:pt x="72457" y="340359"/>
                </a:lnTo>
                <a:lnTo>
                  <a:pt x="70799" y="345439"/>
                </a:lnTo>
                <a:lnTo>
                  <a:pt x="67067" y="346709"/>
                </a:lnTo>
                <a:lnTo>
                  <a:pt x="62093" y="347979"/>
                </a:lnTo>
                <a:close/>
              </a:path>
              <a:path w="306705" h="529590">
                <a:moveTo>
                  <a:pt x="281809" y="406399"/>
                </a:moveTo>
                <a:lnTo>
                  <a:pt x="280980" y="406399"/>
                </a:lnTo>
                <a:lnTo>
                  <a:pt x="279737" y="405129"/>
                </a:lnTo>
                <a:lnTo>
                  <a:pt x="84479" y="405129"/>
                </a:lnTo>
                <a:lnTo>
                  <a:pt x="86500" y="397509"/>
                </a:lnTo>
                <a:lnTo>
                  <a:pt x="88832" y="391159"/>
                </a:lnTo>
                <a:lnTo>
                  <a:pt x="91475" y="384809"/>
                </a:lnTo>
                <a:lnTo>
                  <a:pt x="94428" y="377189"/>
                </a:lnTo>
                <a:lnTo>
                  <a:pt x="96916" y="372109"/>
                </a:lnTo>
                <a:lnTo>
                  <a:pt x="95258" y="365759"/>
                </a:lnTo>
                <a:lnTo>
                  <a:pt x="97745" y="359409"/>
                </a:lnTo>
                <a:lnTo>
                  <a:pt x="99818" y="355599"/>
                </a:lnTo>
                <a:lnTo>
                  <a:pt x="99403" y="354329"/>
                </a:lnTo>
                <a:lnTo>
                  <a:pt x="95303" y="347979"/>
                </a:lnTo>
                <a:lnTo>
                  <a:pt x="89609" y="344169"/>
                </a:lnTo>
                <a:lnTo>
                  <a:pt x="82905" y="341629"/>
                </a:lnTo>
                <a:lnTo>
                  <a:pt x="75773" y="340359"/>
                </a:lnTo>
                <a:lnTo>
                  <a:pt x="305831" y="340359"/>
                </a:lnTo>
                <a:lnTo>
                  <a:pt x="306233" y="341629"/>
                </a:lnTo>
                <a:lnTo>
                  <a:pt x="306233" y="350519"/>
                </a:lnTo>
                <a:lnTo>
                  <a:pt x="305439" y="351789"/>
                </a:lnTo>
                <a:lnTo>
                  <a:pt x="306233" y="354329"/>
                </a:lnTo>
                <a:lnTo>
                  <a:pt x="306233" y="370839"/>
                </a:lnTo>
                <a:lnTo>
                  <a:pt x="300879" y="370839"/>
                </a:lnTo>
                <a:lnTo>
                  <a:pt x="298806" y="375919"/>
                </a:lnTo>
                <a:lnTo>
                  <a:pt x="295490" y="380999"/>
                </a:lnTo>
                <a:lnTo>
                  <a:pt x="293832" y="386079"/>
                </a:lnTo>
                <a:lnTo>
                  <a:pt x="289272" y="391159"/>
                </a:lnTo>
                <a:lnTo>
                  <a:pt x="285540" y="394969"/>
                </a:lnTo>
                <a:lnTo>
                  <a:pt x="285540" y="401319"/>
                </a:lnTo>
                <a:lnTo>
                  <a:pt x="281809" y="406399"/>
                </a:lnTo>
                <a:close/>
              </a:path>
              <a:path w="306705" h="529590">
                <a:moveTo>
                  <a:pt x="121375" y="445769"/>
                </a:moveTo>
                <a:lnTo>
                  <a:pt x="117644" y="445769"/>
                </a:lnTo>
                <a:lnTo>
                  <a:pt x="115156" y="444499"/>
                </a:lnTo>
                <a:lnTo>
                  <a:pt x="116815" y="440689"/>
                </a:lnTo>
                <a:lnTo>
                  <a:pt x="115571" y="439419"/>
                </a:lnTo>
                <a:lnTo>
                  <a:pt x="111011" y="433069"/>
                </a:lnTo>
                <a:lnTo>
                  <a:pt x="103134" y="431799"/>
                </a:lnTo>
                <a:lnTo>
                  <a:pt x="91941" y="425449"/>
                </a:lnTo>
                <a:lnTo>
                  <a:pt x="89868" y="420369"/>
                </a:lnTo>
                <a:lnTo>
                  <a:pt x="81163" y="411479"/>
                </a:lnTo>
                <a:lnTo>
                  <a:pt x="82821" y="406399"/>
                </a:lnTo>
                <a:lnTo>
                  <a:pt x="84064" y="405129"/>
                </a:lnTo>
                <a:lnTo>
                  <a:pt x="279737" y="405129"/>
                </a:lnTo>
                <a:lnTo>
                  <a:pt x="278908" y="406399"/>
                </a:lnTo>
                <a:lnTo>
                  <a:pt x="276835" y="406399"/>
                </a:lnTo>
                <a:lnTo>
                  <a:pt x="274347" y="407669"/>
                </a:lnTo>
                <a:lnTo>
                  <a:pt x="272689" y="410209"/>
                </a:lnTo>
                <a:lnTo>
                  <a:pt x="270202" y="415289"/>
                </a:lnTo>
                <a:lnTo>
                  <a:pt x="275176" y="415289"/>
                </a:lnTo>
                <a:lnTo>
                  <a:pt x="274762" y="417829"/>
                </a:lnTo>
                <a:lnTo>
                  <a:pt x="274762" y="420369"/>
                </a:lnTo>
                <a:lnTo>
                  <a:pt x="271860" y="421639"/>
                </a:lnTo>
                <a:lnTo>
                  <a:pt x="271445" y="422909"/>
                </a:lnTo>
                <a:lnTo>
                  <a:pt x="271445" y="425449"/>
                </a:lnTo>
                <a:lnTo>
                  <a:pt x="275176" y="426719"/>
                </a:lnTo>
                <a:lnTo>
                  <a:pt x="271031" y="430529"/>
                </a:lnTo>
                <a:lnTo>
                  <a:pt x="268544" y="430529"/>
                </a:lnTo>
                <a:lnTo>
                  <a:pt x="268129" y="433069"/>
                </a:lnTo>
                <a:lnTo>
                  <a:pt x="268129" y="435609"/>
                </a:lnTo>
                <a:lnTo>
                  <a:pt x="267300" y="438149"/>
                </a:lnTo>
                <a:lnTo>
                  <a:pt x="264812" y="440689"/>
                </a:lnTo>
                <a:lnTo>
                  <a:pt x="266885" y="441959"/>
                </a:lnTo>
                <a:lnTo>
                  <a:pt x="269373" y="443229"/>
                </a:lnTo>
                <a:lnTo>
                  <a:pt x="125106" y="443229"/>
                </a:lnTo>
                <a:lnTo>
                  <a:pt x="121375" y="445769"/>
                </a:lnTo>
                <a:close/>
              </a:path>
              <a:path w="306705" h="529590">
                <a:moveTo>
                  <a:pt x="278078" y="407669"/>
                </a:moveTo>
                <a:lnTo>
                  <a:pt x="277664" y="407669"/>
                </a:lnTo>
                <a:lnTo>
                  <a:pt x="277249" y="406399"/>
                </a:lnTo>
                <a:lnTo>
                  <a:pt x="278908" y="406399"/>
                </a:lnTo>
                <a:lnTo>
                  <a:pt x="278078" y="407669"/>
                </a:lnTo>
                <a:close/>
              </a:path>
              <a:path w="306705" h="529590">
                <a:moveTo>
                  <a:pt x="167391" y="529589"/>
                </a:moveTo>
                <a:lnTo>
                  <a:pt x="165318" y="529589"/>
                </a:lnTo>
                <a:lnTo>
                  <a:pt x="164074" y="528319"/>
                </a:lnTo>
                <a:lnTo>
                  <a:pt x="159100" y="524509"/>
                </a:lnTo>
                <a:lnTo>
                  <a:pt x="154125" y="518159"/>
                </a:lnTo>
                <a:lnTo>
                  <a:pt x="153793" y="513079"/>
                </a:lnTo>
                <a:lnTo>
                  <a:pt x="153710" y="507999"/>
                </a:lnTo>
                <a:lnTo>
                  <a:pt x="148736" y="505459"/>
                </a:lnTo>
                <a:lnTo>
                  <a:pt x="149047" y="501649"/>
                </a:lnTo>
                <a:lnTo>
                  <a:pt x="149150" y="499109"/>
                </a:lnTo>
                <a:lnTo>
                  <a:pt x="151638" y="497839"/>
                </a:lnTo>
                <a:lnTo>
                  <a:pt x="154954" y="497839"/>
                </a:lnTo>
                <a:lnTo>
                  <a:pt x="157442" y="495299"/>
                </a:lnTo>
                <a:lnTo>
                  <a:pt x="156612" y="494029"/>
                </a:lnTo>
                <a:lnTo>
                  <a:pt x="153710" y="487679"/>
                </a:lnTo>
                <a:lnTo>
                  <a:pt x="149979" y="481329"/>
                </a:lnTo>
                <a:lnTo>
                  <a:pt x="148321" y="474979"/>
                </a:lnTo>
                <a:lnTo>
                  <a:pt x="147492" y="471169"/>
                </a:lnTo>
                <a:lnTo>
                  <a:pt x="149565" y="468629"/>
                </a:lnTo>
                <a:lnTo>
                  <a:pt x="148321" y="464819"/>
                </a:lnTo>
                <a:lnTo>
                  <a:pt x="146248" y="459739"/>
                </a:lnTo>
                <a:lnTo>
                  <a:pt x="139201" y="459739"/>
                </a:lnTo>
                <a:lnTo>
                  <a:pt x="135884" y="454659"/>
                </a:lnTo>
                <a:lnTo>
                  <a:pt x="133812" y="450849"/>
                </a:lnTo>
                <a:lnTo>
                  <a:pt x="131739" y="448309"/>
                </a:lnTo>
                <a:lnTo>
                  <a:pt x="125106" y="443229"/>
                </a:lnTo>
                <a:lnTo>
                  <a:pt x="268129" y="443229"/>
                </a:lnTo>
                <a:lnTo>
                  <a:pt x="266056" y="445769"/>
                </a:lnTo>
                <a:lnTo>
                  <a:pt x="264812" y="448309"/>
                </a:lnTo>
                <a:lnTo>
                  <a:pt x="265227" y="450849"/>
                </a:lnTo>
                <a:lnTo>
                  <a:pt x="265642" y="452119"/>
                </a:lnTo>
                <a:lnTo>
                  <a:pt x="268129" y="454659"/>
                </a:lnTo>
                <a:lnTo>
                  <a:pt x="266885" y="455929"/>
                </a:lnTo>
                <a:lnTo>
                  <a:pt x="263983" y="459739"/>
                </a:lnTo>
                <a:lnTo>
                  <a:pt x="262325" y="463549"/>
                </a:lnTo>
                <a:lnTo>
                  <a:pt x="259009" y="466089"/>
                </a:lnTo>
                <a:lnTo>
                  <a:pt x="254448" y="469899"/>
                </a:lnTo>
                <a:lnTo>
                  <a:pt x="261911" y="474979"/>
                </a:lnTo>
                <a:lnTo>
                  <a:pt x="263569" y="480059"/>
                </a:lnTo>
                <a:lnTo>
                  <a:pt x="263983" y="480059"/>
                </a:lnTo>
                <a:lnTo>
                  <a:pt x="264398" y="481329"/>
                </a:lnTo>
                <a:lnTo>
                  <a:pt x="263154" y="482599"/>
                </a:lnTo>
                <a:lnTo>
                  <a:pt x="241876" y="490219"/>
                </a:lnTo>
                <a:lnTo>
                  <a:pt x="234550" y="492759"/>
                </a:lnTo>
                <a:lnTo>
                  <a:pt x="233306" y="492759"/>
                </a:lnTo>
                <a:lnTo>
                  <a:pt x="232062" y="494029"/>
                </a:lnTo>
                <a:lnTo>
                  <a:pt x="230404" y="496569"/>
                </a:lnTo>
                <a:lnTo>
                  <a:pt x="232477" y="496569"/>
                </a:lnTo>
                <a:lnTo>
                  <a:pt x="227502" y="501649"/>
                </a:lnTo>
                <a:lnTo>
                  <a:pt x="231648" y="507999"/>
                </a:lnTo>
                <a:lnTo>
                  <a:pt x="186461" y="507999"/>
                </a:lnTo>
                <a:lnTo>
                  <a:pt x="181901" y="513079"/>
                </a:lnTo>
                <a:lnTo>
                  <a:pt x="177755" y="518159"/>
                </a:lnTo>
                <a:lnTo>
                  <a:pt x="177340" y="519429"/>
                </a:lnTo>
                <a:lnTo>
                  <a:pt x="177755" y="520699"/>
                </a:lnTo>
                <a:lnTo>
                  <a:pt x="166147" y="520699"/>
                </a:lnTo>
                <a:lnTo>
                  <a:pt x="165733" y="523239"/>
                </a:lnTo>
                <a:lnTo>
                  <a:pt x="165733" y="525779"/>
                </a:lnTo>
                <a:lnTo>
                  <a:pt x="170293" y="525779"/>
                </a:lnTo>
                <a:lnTo>
                  <a:pt x="168635" y="528319"/>
                </a:lnTo>
                <a:lnTo>
                  <a:pt x="167391" y="529589"/>
                </a:lnTo>
                <a:close/>
              </a:path>
              <a:path w="306705" h="529590">
                <a:moveTo>
                  <a:pt x="198897" y="513079"/>
                </a:moveTo>
                <a:lnTo>
                  <a:pt x="196825" y="511809"/>
                </a:lnTo>
                <a:lnTo>
                  <a:pt x="194337" y="507999"/>
                </a:lnTo>
                <a:lnTo>
                  <a:pt x="231648" y="507999"/>
                </a:lnTo>
                <a:lnTo>
                  <a:pt x="232477" y="509269"/>
                </a:lnTo>
                <a:lnTo>
                  <a:pt x="233969" y="510539"/>
                </a:lnTo>
                <a:lnTo>
                  <a:pt x="202629" y="510539"/>
                </a:lnTo>
                <a:lnTo>
                  <a:pt x="198897" y="513079"/>
                </a:lnTo>
                <a:close/>
              </a:path>
              <a:path w="306705" h="529590">
                <a:moveTo>
                  <a:pt x="228331" y="523239"/>
                </a:moveTo>
                <a:lnTo>
                  <a:pt x="224186" y="521969"/>
                </a:lnTo>
                <a:lnTo>
                  <a:pt x="222942" y="520699"/>
                </a:lnTo>
                <a:lnTo>
                  <a:pt x="221284" y="520699"/>
                </a:lnTo>
                <a:lnTo>
                  <a:pt x="215480" y="518159"/>
                </a:lnTo>
                <a:lnTo>
                  <a:pt x="209676" y="516889"/>
                </a:lnTo>
                <a:lnTo>
                  <a:pt x="204701" y="513079"/>
                </a:lnTo>
                <a:lnTo>
                  <a:pt x="202629" y="510539"/>
                </a:lnTo>
                <a:lnTo>
                  <a:pt x="233969" y="510539"/>
                </a:lnTo>
                <a:lnTo>
                  <a:pt x="239939" y="515619"/>
                </a:lnTo>
                <a:lnTo>
                  <a:pt x="234135" y="520699"/>
                </a:lnTo>
                <a:lnTo>
                  <a:pt x="232062" y="521969"/>
                </a:lnTo>
                <a:lnTo>
                  <a:pt x="228331" y="523239"/>
                </a:lnTo>
                <a:close/>
              </a:path>
              <a:path w="306705" h="529590">
                <a:moveTo>
                  <a:pt x="177340" y="521969"/>
                </a:moveTo>
                <a:lnTo>
                  <a:pt x="167806" y="521969"/>
                </a:lnTo>
                <a:lnTo>
                  <a:pt x="166147" y="520699"/>
                </a:lnTo>
                <a:lnTo>
                  <a:pt x="177340" y="520699"/>
                </a:lnTo>
                <a:lnTo>
                  <a:pt x="177340" y="521969"/>
                </a:lnTo>
                <a:close/>
              </a:path>
              <a:path w="306705" h="529590">
                <a:moveTo>
                  <a:pt x="178584" y="529589"/>
                </a:moveTo>
                <a:lnTo>
                  <a:pt x="174788" y="529589"/>
                </a:lnTo>
                <a:lnTo>
                  <a:pt x="171537" y="528319"/>
                </a:lnTo>
                <a:lnTo>
                  <a:pt x="171951" y="523239"/>
                </a:lnTo>
                <a:lnTo>
                  <a:pt x="169464" y="521969"/>
                </a:lnTo>
                <a:lnTo>
                  <a:pt x="176097" y="521969"/>
                </a:lnTo>
                <a:lnTo>
                  <a:pt x="176097" y="523239"/>
                </a:lnTo>
                <a:lnTo>
                  <a:pt x="175268" y="524509"/>
                </a:lnTo>
                <a:lnTo>
                  <a:pt x="176511" y="525779"/>
                </a:lnTo>
                <a:lnTo>
                  <a:pt x="177340" y="527049"/>
                </a:lnTo>
                <a:lnTo>
                  <a:pt x="178584" y="529589"/>
                </a:lnTo>
                <a:close/>
              </a:path>
            </a:pathLst>
          </a:custGeom>
          <a:solidFill>
            <a:srgbClr val="E91E23"/>
          </a:solidFill>
        </p:spPr>
        <p:txBody>
          <a:bodyPr wrap="square" lIns="0" tIns="0" rIns="0" bIns="0" rtlCol="0"/>
          <a:lstStyle/>
          <a:p>
            <a:endParaRPr/>
          </a:p>
        </p:txBody>
      </p:sp>
      <p:sp>
        <p:nvSpPr>
          <p:cNvPr id="14" name="object 14"/>
          <p:cNvSpPr txBox="1"/>
          <p:nvPr/>
        </p:nvSpPr>
        <p:spPr>
          <a:xfrm>
            <a:off x="8907778" y="5710135"/>
            <a:ext cx="82550" cy="147955"/>
          </a:xfrm>
          <a:prstGeom prst="rect">
            <a:avLst/>
          </a:prstGeom>
        </p:spPr>
        <p:txBody>
          <a:bodyPr vert="horz" wrap="square" lIns="0" tIns="12700" rIns="0" bIns="0" rtlCol="0">
            <a:spAutoFit/>
          </a:bodyPr>
          <a:lstStyle/>
          <a:p>
            <a:pPr marL="12700">
              <a:lnSpc>
                <a:spcPct val="100000"/>
              </a:lnSpc>
              <a:spcBef>
                <a:spcPts val="100"/>
              </a:spcBef>
            </a:pPr>
            <a:r>
              <a:rPr sz="800" dirty="0">
                <a:latin typeface="Arial"/>
                <a:cs typeface="Arial"/>
              </a:rPr>
              <a:t>9</a:t>
            </a:r>
            <a:endParaRPr sz="800">
              <a:latin typeface="Arial"/>
              <a:cs typeface="Arial"/>
            </a:endParaRPr>
          </a:p>
        </p:txBody>
      </p:sp>
      <p:sp>
        <p:nvSpPr>
          <p:cNvPr id="15" name="object 15"/>
          <p:cNvSpPr txBox="1"/>
          <p:nvPr/>
        </p:nvSpPr>
        <p:spPr>
          <a:xfrm>
            <a:off x="458547" y="5590566"/>
            <a:ext cx="5678805" cy="239395"/>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FFFFFF"/>
                </a:solidFill>
                <a:latin typeface="Arial"/>
                <a:cs typeface="Arial"/>
              </a:rPr>
              <a:t>PROVIDING PROFESSIONAL </a:t>
            </a:r>
            <a:r>
              <a:rPr sz="1400" spc="-5" dirty="0">
                <a:solidFill>
                  <a:srgbClr val="FFFFFF"/>
                </a:solidFill>
                <a:latin typeface="Arial"/>
                <a:cs typeface="Arial"/>
              </a:rPr>
              <a:t>GUIDANCE FOR </a:t>
            </a:r>
            <a:r>
              <a:rPr sz="1400" dirty="0">
                <a:solidFill>
                  <a:srgbClr val="FFFFFF"/>
                </a:solidFill>
                <a:latin typeface="Arial"/>
                <a:cs typeface="Arial"/>
              </a:rPr>
              <a:t>BUSINESS</a:t>
            </a:r>
            <a:r>
              <a:rPr sz="1400" spc="-105" dirty="0">
                <a:solidFill>
                  <a:srgbClr val="FFFFFF"/>
                </a:solidFill>
                <a:latin typeface="Arial"/>
                <a:cs typeface="Arial"/>
              </a:rPr>
              <a:t> </a:t>
            </a:r>
            <a:r>
              <a:rPr sz="1400" dirty="0">
                <a:solidFill>
                  <a:srgbClr val="FFFFFF"/>
                </a:solidFill>
                <a:latin typeface="Arial"/>
                <a:cs typeface="Arial"/>
              </a:rPr>
              <a:t>GROWTH</a:t>
            </a:r>
            <a:endParaRPr sz="1400">
              <a:latin typeface="Arial"/>
              <a:cs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TotalTime>
  <Words>1383</Words>
  <Application>Microsoft Office PowerPoint</Application>
  <PresentationFormat>On-screen Show (4:3)</PresentationFormat>
  <Paragraphs>196</Paragraphs>
  <Slides>26</Slides>
  <Notes>26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Arial</vt:lpstr>
      <vt:lpstr>Arial Black</vt:lpstr>
      <vt:lpstr>Arial Rounded MT Bold</vt:lpstr>
      <vt:lpstr>Britannic Bold</vt:lpstr>
      <vt:lpstr>Calibri</vt:lpstr>
      <vt:lpstr>Century Gothic</vt:lpstr>
      <vt:lpstr>Copperplate Gothic Bold</vt:lpstr>
      <vt:lpstr>Symbol</vt:lpstr>
      <vt:lpstr>Times New Roman</vt:lpstr>
      <vt:lpstr>Wingdings</vt:lpstr>
      <vt:lpstr>Office Theme</vt:lpstr>
      <vt:lpstr>ILLINOIS DEPARTMENT OF COMMERCE Office of  Entrepreneurship,  Innovation &amp;  Technology (EIT)</vt:lpstr>
      <vt:lpstr>THE OFFICE OF ENTREPRENEURSHIP,  INNOVATION AND TECHNOLOGY</vt:lpstr>
      <vt:lpstr>Small Business – Our Nation’s  Job Creators</vt:lpstr>
      <vt:lpstr>Small Business Challenges</vt:lpstr>
      <vt:lpstr>Small Business Regulatory Flexibility  Program Overview</vt:lpstr>
      <vt:lpstr>Rulemaking Process</vt:lpstr>
      <vt:lpstr>“The Small Business Connection”</vt:lpstr>
      <vt:lpstr>PowerPoint Presentation</vt:lpstr>
      <vt:lpstr>A New Public Act – PA 100-0688 – Effective 1/1/19</vt:lpstr>
      <vt:lpstr>PowerPoint Presentation</vt:lpstr>
      <vt:lpstr>PowerPoint Presentation</vt:lpstr>
      <vt:lpstr>ILLINOIS SMALL BUSINESS  ENVIRONMENTAL  ASSISTANCE PROGRAM</vt:lpstr>
      <vt:lpstr>SECTION 507  FEDERAL MANDATE</vt:lpstr>
      <vt:lpstr>3 MANDATED  COMPONENTS UNDER  SECTION 507 OF THE CAA</vt:lpstr>
      <vt:lpstr>Small Business Environmental  Assistance Program</vt:lpstr>
      <vt:lpstr>SMALL BUSINESS ENVIRONMENTAL  ASSISTANCE PROGRAM’S ROLE</vt:lpstr>
      <vt:lpstr>SMALL BUSINESS  OMBUDSMAN</vt:lpstr>
      <vt:lpstr>ILLINOIS COMPLIANCE  ADVISORY PANEL APPOINTEES</vt:lpstr>
      <vt:lpstr>ILLINOIS COMPLIANCE  ADVISORY PANEL ROLE</vt:lpstr>
      <vt:lpstr>WHY IS SMALL BUSINESS  ENVIRONMENTAL COMPLIANCE  ASSISTANCE IMPORTANT?</vt:lpstr>
      <vt:lpstr>WHY IS SMALL BUSINESS  COMPLIANCE IMPORTANT?</vt:lpstr>
      <vt:lpstr>WHO DO WE HELP?</vt:lpstr>
      <vt:lpstr>How Can  We Help?</vt:lpstr>
      <vt:lpstr>COMPLIANCE  ASSISTANCE TOOLS</vt:lpstr>
      <vt:lpstr>Clean Air Clips  Electronic Newsletter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Fulgenzi, Annette</dc:creator>
  <cp:lastModifiedBy>Brown, Don</cp:lastModifiedBy>
  <cp:revision>1</cp:revision>
  <dcterms:created xsi:type="dcterms:W3CDTF">2019-02-15T15:43:07Z</dcterms:created>
  <dcterms:modified xsi:type="dcterms:W3CDTF">2019-02-15T15:45:12Z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2019-02-14T00:00:00Z</vt:filetime>
  </property>
  <property fmtid="{D5CDD505-2E9C-101B-9397-08002B2CF9AE}" pid="3" name="Creator">
    <vt:lpwstr>Acrobat PDFMaker 19 for PowerPoint</vt:lpwstr>
  </property>
  <property fmtid="{D5CDD505-2E9C-101B-9397-08002B2CF9AE}" pid="4" name="LastSaved">
    <vt:filetime>2019-02-15T00:00:00Z</vt:filetime>
  </property>
</Properties>
</file>