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1"/>
  </p:sldMasterIdLst>
  <p:notesMasterIdLst>
    <p:notesMasterId r:id="rId29"/>
  </p:notesMasterIdLst>
  <p:handoutMasterIdLst>
    <p:handoutMasterId r:id="rId30"/>
  </p:handoutMasterIdLst>
  <p:sldIdLst>
    <p:sldId id="256" r:id="rId2"/>
    <p:sldId id="257" r:id="rId3"/>
    <p:sldId id="277" r:id="rId4"/>
    <p:sldId id="259" r:id="rId5"/>
    <p:sldId id="279" r:id="rId6"/>
    <p:sldId id="280" r:id="rId7"/>
    <p:sldId id="260" r:id="rId8"/>
    <p:sldId id="265" r:id="rId9"/>
    <p:sldId id="261" r:id="rId10"/>
    <p:sldId id="262" r:id="rId11"/>
    <p:sldId id="264" r:id="rId12"/>
    <p:sldId id="267" r:id="rId13"/>
    <p:sldId id="263" r:id="rId14"/>
    <p:sldId id="270" r:id="rId15"/>
    <p:sldId id="275" r:id="rId16"/>
    <p:sldId id="271" r:id="rId17"/>
    <p:sldId id="272" r:id="rId18"/>
    <p:sldId id="276" r:id="rId19"/>
    <p:sldId id="273" r:id="rId20"/>
    <p:sldId id="268" r:id="rId21"/>
    <p:sldId id="274" r:id="rId22"/>
    <p:sldId id="281" r:id="rId23"/>
    <p:sldId id="278" r:id="rId24"/>
    <p:sldId id="258" r:id="rId25"/>
    <p:sldId id="269" r:id="rId26"/>
    <p:sldId id="266" r:id="rId27"/>
    <p:sldId id="282" r:id="rId28"/>
  </p:sldIdLst>
  <p:sldSz cx="9144000" cy="5143500" type="screen16x9"/>
  <p:notesSz cx="6858000" cy="9144000"/>
  <p:defaultTex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F7F7F"/>
    <a:srgbClr val="435A69"/>
    <a:srgbClr val="1F282D"/>
    <a:srgbClr val="16A4A1"/>
    <a:srgbClr val="006364"/>
    <a:srgbClr val="00787A"/>
    <a:srgbClr val="009193"/>
    <a:srgbClr val="115156"/>
    <a:srgbClr val="6D6D6D"/>
    <a:srgbClr val="3B3B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76" autoAdjust="0"/>
    <p:restoredTop sz="67801" autoAdjust="0"/>
  </p:normalViewPr>
  <p:slideViewPr>
    <p:cSldViewPr snapToGrid="0" snapToObjects="1">
      <p:cViewPr varScale="1">
        <p:scale>
          <a:sx n="98" d="100"/>
          <a:sy n="98" d="100"/>
        </p:scale>
        <p:origin x="1296" y="77"/>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10" d="100"/>
          <a:sy n="110" d="100"/>
        </p:scale>
        <p:origin x="2888"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387238-AA0E-384A-A15D-6765D0347070}" type="datetimeFigureOut">
              <a:rPr lang="en-US" smtClean="0"/>
              <a:t>12/3/2018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2F2E97-36D2-1F4E-A47A-E2CA18FED8CD}" type="slidenum">
              <a:rPr lang="en-US" smtClean="0"/>
              <a:t>‹#›</a:t>
            </a:fld>
            <a:endParaRPr lang="en-US"/>
          </a:p>
        </p:txBody>
      </p:sp>
    </p:spTree>
    <p:extLst>
      <p:ext uri="{BB962C8B-B14F-4D97-AF65-F5344CB8AC3E}">
        <p14:creationId xmlns:p14="http://schemas.microsoft.com/office/powerpoint/2010/main" val="19945958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2B6436-415D-BB4A-960A-D2E6943D013E}" type="datetimeFigureOut">
              <a:rPr lang="en-US" smtClean="0"/>
              <a:t>12/3/2018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7D9EB3-A8DE-2E4E-A3F4-97756798CC66}" type="slidenum">
              <a:rPr lang="en-US" smtClean="0"/>
              <a:t>‹#›</a:t>
            </a:fld>
            <a:endParaRPr lang="en-US"/>
          </a:p>
        </p:txBody>
      </p:sp>
    </p:spTree>
    <p:extLst>
      <p:ext uri="{BB962C8B-B14F-4D97-AF65-F5344CB8AC3E}">
        <p14:creationId xmlns:p14="http://schemas.microsoft.com/office/powerpoint/2010/main" val="721548590"/>
      </p:ext>
    </p:extLst>
  </p:cSld>
  <p:clrMap bg1="lt1" tx1="dk1" bg2="lt2" tx2="dk2" accent1="accent1" accent2="accent2" accent3="accent3" accent4="accent4" accent5="accent5" accent6="accent6" hlink="hlink" folHlink="folHlink"/>
  <p:notesStyle>
    <a:lvl1pPr marL="0" algn="l" defTabSz="685783" rtl="0" eaLnBrk="1" latinLnBrk="0" hangingPunct="1">
      <a:defRPr sz="900" kern="1200">
        <a:solidFill>
          <a:schemeClr val="tx1"/>
        </a:solidFill>
        <a:latin typeface="+mn-lt"/>
        <a:ea typeface="+mn-ea"/>
        <a:cs typeface="+mn-cs"/>
      </a:defRPr>
    </a:lvl1pPr>
    <a:lvl2pPr marL="342892" algn="l" defTabSz="685783" rtl="0" eaLnBrk="1" latinLnBrk="0" hangingPunct="1">
      <a:defRPr sz="900" kern="1200">
        <a:solidFill>
          <a:schemeClr val="tx1"/>
        </a:solidFill>
        <a:latin typeface="+mn-lt"/>
        <a:ea typeface="+mn-ea"/>
        <a:cs typeface="+mn-cs"/>
      </a:defRPr>
    </a:lvl2pPr>
    <a:lvl3pPr marL="685783" algn="l" defTabSz="685783" rtl="0" eaLnBrk="1" latinLnBrk="0" hangingPunct="1">
      <a:defRPr sz="900" kern="1200">
        <a:solidFill>
          <a:schemeClr val="tx1"/>
        </a:solidFill>
        <a:latin typeface="+mn-lt"/>
        <a:ea typeface="+mn-ea"/>
        <a:cs typeface="+mn-cs"/>
      </a:defRPr>
    </a:lvl3pPr>
    <a:lvl4pPr marL="1028675" algn="l" defTabSz="685783" rtl="0" eaLnBrk="1" latinLnBrk="0" hangingPunct="1">
      <a:defRPr sz="900" kern="1200">
        <a:solidFill>
          <a:schemeClr val="tx1"/>
        </a:solidFill>
        <a:latin typeface="+mn-lt"/>
        <a:ea typeface="+mn-ea"/>
        <a:cs typeface="+mn-cs"/>
      </a:defRPr>
    </a:lvl4pPr>
    <a:lvl5pPr marL="1371566" algn="l" defTabSz="685783" rtl="0" eaLnBrk="1" latinLnBrk="0" hangingPunct="1">
      <a:defRPr sz="900" kern="1200">
        <a:solidFill>
          <a:schemeClr val="tx1"/>
        </a:solidFill>
        <a:latin typeface="+mn-lt"/>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marinelab.sccf.org/staff/rick-bartleso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7D9EB3-A8DE-2E4E-A3F4-97756798CC66}" type="slidenum">
              <a:rPr lang="en-US" smtClean="0"/>
              <a:t>1</a:t>
            </a:fld>
            <a:endParaRPr lang="en-US"/>
          </a:p>
        </p:txBody>
      </p:sp>
    </p:spTree>
    <p:extLst>
      <p:ext uri="{BB962C8B-B14F-4D97-AF65-F5344CB8AC3E}">
        <p14:creationId xmlns:p14="http://schemas.microsoft.com/office/powerpoint/2010/main" val="1561079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7D9EB3-A8DE-2E4E-A3F4-97756798CC66}" type="slidenum">
              <a:rPr lang="en-US" smtClean="0"/>
              <a:t>11</a:t>
            </a:fld>
            <a:endParaRPr lang="en-US" dirty="0"/>
          </a:p>
        </p:txBody>
      </p:sp>
    </p:spTree>
    <p:extLst>
      <p:ext uri="{BB962C8B-B14F-4D97-AF65-F5344CB8AC3E}">
        <p14:creationId xmlns:p14="http://schemas.microsoft.com/office/powerpoint/2010/main" val="763695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7D9EB3-A8DE-2E4E-A3F4-97756798CC66}" type="slidenum">
              <a:rPr lang="en-US" smtClean="0"/>
              <a:t>12</a:t>
            </a:fld>
            <a:endParaRPr lang="en-US" dirty="0"/>
          </a:p>
        </p:txBody>
      </p:sp>
    </p:spTree>
    <p:extLst>
      <p:ext uri="{BB962C8B-B14F-4D97-AF65-F5344CB8AC3E}">
        <p14:creationId xmlns:p14="http://schemas.microsoft.com/office/powerpoint/2010/main" val="1463177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GLERL = NOAA</a:t>
            </a:r>
            <a:r>
              <a:rPr lang="en-US" baseline="0" dirty="0"/>
              <a:t> Great Lakes Environmental Research Laboratory</a:t>
            </a:r>
          </a:p>
          <a:p>
            <a:r>
              <a:rPr lang="en-US" baseline="0" dirty="0"/>
              <a:t>CIGLR = Cooperative Institute for Great Lakes Research (partners include </a:t>
            </a:r>
            <a:r>
              <a:rPr lang="en-US" baseline="0" dirty="0" err="1"/>
              <a:t>UMich</a:t>
            </a:r>
            <a:r>
              <a:rPr lang="en-US" baseline="0" dirty="0"/>
              <a:t>, Central Michigan </a:t>
            </a:r>
            <a:r>
              <a:rPr lang="en-US" baseline="0" dirty="0" err="1"/>
              <a:t>Univ</a:t>
            </a:r>
            <a:r>
              <a:rPr lang="en-US" baseline="0" dirty="0"/>
              <a:t>, MSU, Cornell, Ohio State, </a:t>
            </a:r>
            <a:r>
              <a:rPr lang="en-US" baseline="0" dirty="0" err="1"/>
              <a:t>UWiscon</a:t>
            </a:r>
            <a:r>
              <a:rPr lang="en-US" baseline="0" dirty="0"/>
              <a:t>, </a:t>
            </a:r>
            <a:r>
              <a:rPr lang="en-US" baseline="0" dirty="0" err="1"/>
              <a:t>UMinn</a:t>
            </a:r>
            <a:r>
              <a:rPr lang="en-US" baseline="0" dirty="0"/>
              <a:t> Duluth, UWindsor, Grand Valley State </a:t>
            </a:r>
            <a:r>
              <a:rPr lang="en-US" baseline="0" dirty="0" err="1"/>
              <a:t>Uni</a:t>
            </a:r>
            <a:r>
              <a:rPr lang="en-US" baseline="0" dirty="0"/>
              <a:t>, The Nature Conservancy, </a:t>
            </a:r>
            <a:r>
              <a:rPr lang="en-US" baseline="0" dirty="0" err="1"/>
              <a:t>LimnoTech</a:t>
            </a:r>
            <a:r>
              <a:rPr lang="en-US" baseline="0" dirty="0"/>
              <a:t>, </a:t>
            </a:r>
            <a:r>
              <a:rPr lang="en-US" baseline="0" dirty="0" err="1"/>
              <a:t>Fondriest</a:t>
            </a:r>
            <a:r>
              <a:rPr lang="en-US" baseline="0" dirty="0"/>
              <a:t> Environ., GLEC, Michigan Environ. Council)</a:t>
            </a:r>
            <a:endParaRPr lang="en-US" dirty="0"/>
          </a:p>
        </p:txBody>
      </p:sp>
      <p:sp>
        <p:nvSpPr>
          <p:cNvPr id="4" name="Slide Number Placeholder 3"/>
          <p:cNvSpPr>
            <a:spLocks noGrp="1"/>
          </p:cNvSpPr>
          <p:nvPr>
            <p:ph type="sldNum" sz="quarter" idx="10"/>
          </p:nvPr>
        </p:nvSpPr>
        <p:spPr/>
        <p:txBody>
          <a:bodyPr/>
          <a:lstStyle/>
          <a:p>
            <a:fld id="{407D9EB3-A8DE-2E4E-A3F4-97756798CC66}" type="slidenum">
              <a:rPr lang="en-US" smtClean="0"/>
              <a:t>13</a:t>
            </a:fld>
            <a:endParaRPr lang="en-US" dirty="0"/>
          </a:p>
        </p:txBody>
      </p:sp>
    </p:spTree>
    <p:extLst>
      <p:ext uri="{BB962C8B-B14F-4D97-AF65-F5344CB8AC3E}">
        <p14:creationId xmlns:p14="http://schemas.microsoft.com/office/powerpoint/2010/main" val="3200784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7D9EB3-A8DE-2E4E-A3F4-97756798CC66}" type="slidenum">
              <a:rPr lang="en-US" smtClean="0"/>
              <a:t>14</a:t>
            </a:fld>
            <a:endParaRPr lang="en-US"/>
          </a:p>
        </p:txBody>
      </p:sp>
    </p:spTree>
    <p:extLst>
      <p:ext uri="{BB962C8B-B14F-4D97-AF65-F5344CB8AC3E}">
        <p14:creationId xmlns:p14="http://schemas.microsoft.com/office/powerpoint/2010/main" val="2925651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dirty="0"/>
              <a:t>Red tides bloom offshore and move toward land with water currents</a:t>
            </a:r>
          </a:p>
          <a:p>
            <a:endParaRPr lang="en-US" dirty="0"/>
          </a:p>
        </p:txBody>
      </p:sp>
      <p:sp>
        <p:nvSpPr>
          <p:cNvPr id="4" name="Slide Number Placeholder 3"/>
          <p:cNvSpPr>
            <a:spLocks noGrp="1"/>
          </p:cNvSpPr>
          <p:nvPr>
            <p:ph type="sldNum" sz="quarter" idx="10"/>
          </p:nvPr>
        </p:nvSpPr>
        <p:spPr/>
        <p:txBody>
          <a:bodyPr/>
          <a:lstStyle/>
          <a:p>
            <a:fld id="{407D9EB3-A8DE-2E4E-A3F4-97756798CC66}" type="slidenum">
              <a:rPr lang="en-US" smtClean="0"/>
              <a:t>15</a:t>
            </a:fld>
            <a:endParaRPr lang="en-US"/>
          </a:p>
        </p:txBody>
      </p:sp>
    </p:spTree>
    <p:extLst>
      <p:ext uri="{BB962C8B-B14F-4D97-AF65-F5344CB8AC3E}">
        <p14:creationId xmlns:p14="http://schemas.microsoft.com/office/powerpoint/2010/main" val="389372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phytoplankton species acquire nitrogen from inorganic compounds. Fertilizers contain inorganic N.</a:t>
            </a:r>
          </a:p>
          <a:p>
            <a:pPr marL="0" marR="0" lvl="0" indent="0" algn="l" defTabSz="685783"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783" rtl="0" eaLnBrk="1" fontAlgn="auto" latinLnBrk="0" hangingPunct="1">
              <a:lnSpc>
                <a:spcPct val="100000"/>
              </a:lnSpc>
              <a:spcBef>
                <a:spcPts val="0"/>
              </a:spcBef>
              <a:spcAft>
                <a:spcPts val="0"/>
              </a:spcAft>
              <a:buClrTx/>
              <a:buSzTx/>
              <a:buFontTx/>
              <a:buNone/>
              <a:tabLst/>
              <a:defRPr/>
            </a:pPr>
            <a:r>
              <a:rPr lang="en-US" dirty="0" err="1"/>
              <a:t>Karenia</a:t>
            </a:r>
            <a:r>
              <a:rPr lang="en-US" dirty="0"/>
              <a:t> brevis out-competes other organisms when dissolved organic nitrogen is present</a:t>
            </a:r>
          </a:p>
          <a:p>
            <a:endParaRPr lang="en-US" dirty="0"/>
          </a:p>
        </p:txBody>
      </p:sp>
      <p:sp>
        <p:nvSpPr>
          <p:cNvPr id="4" name="Slide Number Placeholder 3"/>
          <p:cNvSpPr>
            <a:spLocks noGrp="1"/>
          </p:cNvSpPr>
          <p:nvPr>
            <p:ph type="sldNum" sz="quarter" idx="10"/>
          </p:nvPr>
        </p:nvSpPr>
        <p:spPr/>
        <p:txBody>
          <a:bodyPr/>
          <a:lstStyle/>
          <a:p>
            <a:fld id="{407D9EB3-A8DE-2E4E-A3F4-97756798CC66}" type="slidenum">
              <a:rPr lang="en-US" smtClean="0"/>
              <a:t>16</a:t>
            </a:fld>
            <a:endParaRPr lang="en-US"/>
          </a:p>
        </p:txBody>
      </p:sp>
    </p:spTree>
    <p:extLst>
      <p:ext uri="{BB962C8B-B14F-4D97-AF65-F5344CB8AC3E}">
        <p14:creationId xmlns:p14="http://schemas.microsoft.com/office/powerpoint/2010/main" val="3366840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within the aquatic food web: cyanobacteria blooms, also dead fish</a:t>
            </a:r>
          </a:p>
          <a:p>
            <a:endParaRPr lang="en-US" dirty="0"/>
          </a:p>
          <a:p>
            <a:r>
              <a:rPr lang="en-US" dirty="0"/>
              <a:t>Anderson et al. (2008). Harmful algal blooms and eutrophication: Examining linkages from selected coastal regions of the United States</a:t>
            </a:r>
          </a:p>
          <a:p>
            <a:endParaRPr lang="en-US" dirty="0"/>
          </a:p>
          <a:p>
            <a:endParaRPr lang="en-US" dirty="0"/>
          </a:p>
        </p:txBody>
      </p:sp>
      <p:sp>
        <p:nvSpPr>
          <p:cNvPr id="4" name="Slide Number Placeholder 3"/>
          <p:cNvSpPr>
            <a:spLocks noGrp="1"/>
          </p:cNvSpPr>
          <p:nvPr>
            <p:ph type="sldNum" sz="quarter" idx="10"/>
          </p:nvPr>
        </p:nvSpPr>
        <p:spPr/>
        <p:txBody>
          <a:bodyPr/>
          <a:lstStyle/>
          <a:p>
            <a:fld id="{407D9EB3-A8DE-2E4E-A3F4-97756798CC66}" type="slidenum">
              <a:rPr lang="en-US" smtClean="0"/>
              <a:t>17</a:t>
            </a:fld>
            <a:endParaRPr lang="en-US"/>
          </a:p>
        </p:txBody>
      </p:sp>
    </p:spTree>
    <p:extLst>
      <p:ext uri="{BB962C8B-B14F-4D97-AF65-F5344CB8AC3E}">
        <p14:creationId xmlns:p14="http://schemas.microsoft.com/office/powerpoint/2010/main" val="3548955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Identifying a southern origin for bloom-forming cells provides a target area for increased sampling to provide early warning of potential blooms of </a:t>
            </a:r>
            <a:r>
              <a:rPr lang="en-US" i="1" dirty="0"/>
              <a:t>K. brevis</a:t>
            </a:r>
            <a:r>
              <a:rPr lang="en-US" dirty="0"/>
              <a:t>. </a:t>
            </a:r>
          </a:p>
          <a:p>
            <a:endParaRPr lang="en-US" dirty="0"/>
          </a:p>
          <a:p>
            <a:r>
              <a:rPr lang="en-US" dirty="0"/>
              <a:t>https://coastalscience.noaa.gov/news/origin-toxic-red-tides-texas-identified/</a:t>
            </a:r>
          </a:p>
        </p:txBody>
      </p:sp>
      <p:sp>
        <p:nvSpPr>
          <p:cNvPr id="4" name="Slide Number Placeholder 3"/>
          <p:cNvSpPr>
            <a:spLocks noGrp="1"/>
          </p:cNvSpPr>
          <p:nvPr>
            <p:ph type="sldNum" sz="quarter" idx="10"/>
          </p:nvPr>
        </p:nvSpPr>
        <p:spPr/>
        <p:txBody>
          <a:bodyPr/>
          <a:lstStyle/>
          <a:p>
            <a:fld id="{407D9EB3-A8DE-2E4E-A3F4-97756798CC66}" type="slidenum">
              <a:rPr lang="en-US" smtClean="0"/>
              <a:t>18</a:t>
            </a:fld>
            <a:endParaRPr lang="en-US"/>
          </a:p>
        </p:txBody>
      </p:sp>
    </p:spTree>
    <p:extLst>
      <p:ext uri="{BB962C8B-B14F-4D97-AF65-F5344CB8AC3E}">
        <p14:creationId xmlns:p14="http://schemas.microsoft.com/office/powerpoint/2010/main" val="1419872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2004 hurricane season, four hurricanes crossed the state of Florida: Charley, Frances, Ivan and Jeanne. </a:t>
            </a:r>
          </a:p>
          <a:p>
            <a:endParaRPr lang="en-US" dirty="0"/>
          </a:p>
          <a:p>
            <a:r>
              <a:rPr lang="en-US" dirty="0"/>
              <a:t>https://www.nasa.gov/centers/goddard/news/topstory/2006/hurricane_redtide.html</a:t>
            </a:r>
          </a:p>
        </p:txBody>
      </p:sp>
      <p:sp>
        <p:nvSpPr>
          <p:cNvPr id="4" name="Slide Number Placeholder 3"/>
          <p:cNvSpPr>
            <a:spLocks noGrp="1"/>
          </p:cNvSpPr>
          <p:nvPr>
            <p:ph type="sldNum" sz="quarter" idx="10"/>
          </p:nvPr>
        </p:nvSpPr>
        <p:spPr/>
        <p:txBody>
          <a:bodyPr/>
          <a:lstStyle/>
          <a:p>
            <a:fld id="{407D9EB3-A8DE-2E4E-A3F4-97756798CC66}" type="slidenum">
              <a:rPr lang="en-US" smtClean="0"/>
              <a:t>19</a:t>
            </a:fld>
            <a:endParaRPr lang="en-US"/>
          </a:p>
        </p:txBody>
      </p:sp>
    </p:spTree>
    <p:extLst>
      <p:ext uri="{BB962C8B-B14F-4D97-AF65-F5344CB8AC3E}">
        <p14:creationId xmlns:p14="http://schemas.microsoft.com/office/powerpoint/2010/main" val="5778891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While red tide blooms commonly occur off Florida’s west coast between late August and November, this bloom is larger and formed earlier than usual, and has remained close to shore for several weeks.</a:t>
            </a:r>
          </a:p>
          <a:p>
            <a:endParaRPr lang="en-US" dirty="0">
              <a:effectLst/>
            </a:endParaRPr>
          </a:p>
        </p:txBody>
      </p:sp>
      <p:sp>
        <p:nvSpPr>
          <p:cNvPr id="4" name="Slide Number Placeholder 3"/>
          <p:cNvSpPr>
            <a:spLocks noGrp="1"/>
          </p:cNvSpPr>
          <p:nvPr>
            <p:ph type="sldNum" sz="quarter" idx="10"/>
          </p:nvPr>
        </p:nvSpPr>
        <p:spPr/>
        <p:txBody>
          <a:bodyPr/>
          <a:lstStyle/>
          <a:p>
            <a:fld id="{407D9EB3-A8DE-2E4E-A3F4-97756798CC66}" type="slidenum">
              <a:rPr lang="en-US" smtClean="0"/>
              <a:t>20</a:t>
            </a:fld>
            <a:endParaRPr lang="en-US"/>
          </a:p>
        </p:txBody>
      </p:sp>
    </p:spTree>
    <p:extLst>
      <p:ext uri="{BB962C8B-B14F-4D97-AF65-F5344CB8AC3E}">
        <p14:creationId xmlns:p14="http://schemas.microsoft.com/office/powerpoint/2010/main" val="1315365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7D9EB3-A8DE-2E4E-A3F4-97756798CC66}" type="slidenum">
              <a:rPr lang="en-US" smtClean="0"/>
              <a:t>2</a:t>
            </a:fld>
            <a:endParaRPr lang="en-US"/>
          </a:p>
        </p:txBody>
      </p:sp>
    </p:spTree>
    <p:extLst>
      <p:ext uri="{BB962C8B-B14F-4D97-AF65-F5344CB8AC3E}">
        <p14:creationId xmlns:p14="http://schemas.microsoft.com/office/powerpoint/2010/main" val="11022692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While red tide blooms commonly occur off Florida’s west coast between late August and November, this bloom is larger and formed earlier than usual, and has remained close to shore for several weeks.</a:t>
            </a:r>
          </a:p>
          <a:p>
            <a:endParaRPr lang="en-US" sz="900" b="0" i="0" kern="1200" dirty="0">
              <a:solidFill>
                <a:schemeClr val="tx1"/>
              </a:solidFill>
              <a:effectLst/>
              <a:latin typeface="+mn-lt"/>
              <a:ea typeface="+mn-ea"/>
              <a:cs typeface="+mn-cs"/>
            </a:endParaRPr>
          </a:p>
          <a:p>
            <a:r>
              <a:rPr lang="en-US" sz="900" b="0" i="0" u="none" strike="noStrike" kern="1200" dirty="0">
                <a:solidFill>
                  <a:schemeClr val="tx1"/>
                </a:solidFill>
                <a:effectLst/>
                <a:latin typeface="+mn-lt"/>
                <a:ea typeface="+mn-ea"/>
                <a:cs typeface="+mn-cs"/>
                <a:hlinkClick r:id="rId3"/>
              </a:rPr>
              <a:t>Richard </a:t>
            </a:r>
            <a:r>
              <a:rPr lang="en-US" sz="900" b="0" i="0" u="none" strike="noStrike" kern="1200" dirty="0" err="1">
                <a:solidFill>
                  <a:schemeClr val="tx1"/>
                </a:solidFill>
                <a:effectLst/>
                <a:latin typeface="+mn-lt"/>
                <a:ea typeface="+mn-ea"/>
                <a:cs typeface="+mn-cs"/>
                <a:hlinkClick r:id="rId3"/>
              </a:rPr>
              <a:t>Bartleson</a:t>
            </a:r>
            <a:r>
              <a:rPr lang="en-US" sz="900" b="0" i="0" kern="1200" dirty="0">
                <a:solidFill>
                  <a:schemeClr val="tx1"/>
                </a:solidFill>
                <a:effectLst/>
                <a:latin typeface="+mn-lt"/>
                <a:ea typeface="+mn-ea"/>
                <a:cs typeface="+mn-cs"/>
              </a:rPr>
              <a:t>, a biologist at Sanibel-Captiva Conservation Foundation (SCCF). https://www.nationalgeographic.com/environment/2018/08/news-longest-red-tide-wildlife-deaths-marine-life-toxins/</a:t>
            </a:r>
          </a:p>
          <a:p>
            <a:endParaRPr lang="en-US" sz="900" b="0" i="0" kern="1200" dirty="0">
              <a:solidFill>
                <a:schemeClr val="tx1"/>
              </a:solidFill>
              <a:effectLst/>
              <a:latin typeface="+mn-lt"/>
              <a:ea typeface="+mn-ea"/>
              <a:cs typeface="+mn-cs"/>
            </a:endParaRPr>
          </a:p>
          <a:p>
            <a:r>
              <a:rPr lang="en-US" sz="900" b="0" i="0" kern="1200">
                <a:solidFill>
                  <a:schemeClr val="tx1"/>
                </a:solidFill>
                <a:effectLst/>
                <a:latin typeface="+mn-lt"/>
                <a:ea typeface="+mn-ea"/>
                <a:cs typeface="+mn-cs"/>
              </a:rPr>
              <a:t>https://kristv.com/news/local-news/2018/09/14/pins-tpwd-monitoring-red-tide-levels-in-area-waters/</a:t>
            </a:r>
            <a:endParaRPr lang="en-US" sz="900" b="0" i="0" kern="1200" dirty="0">
              <a:solidFill>
                <a:schemeClr val="tx1"/>
              </a:solidFill>
              <a:effectLst/>
              <a:latin typeface="+mn-lt"/>
              <a:ea typeface="+mn-ea"/>
              <a:cs typeface="+mn-cs"/>
            </a:endParaRPr>
          </a:p>
          <a:p>
            <a:endParaRPr lang="en-US" sz="900" b="0" i="0" kern="1200" dirty="0">
              <a:solidFill>
                <a:schemeClr val="tx1"/>
              </a:solidFill>
              <a:effectLst/>
              <a:latin typeface="+mn-lt"/>
              <a:ea typeface="+mn-ea"/>
              <a:cs typeface="+mn-cs"/>
            </a:endParaRPr>
          </a:p>
          <a:p>
            <a:endParaRPr lang="en-US" dirty="0">
              <a:effectLst/>
            </a:endParaRPr>
          </a:p>
        </p:txBody>
      </p:sp>
      <p:sp>
        <p:nvSpPr>
          <p:cNvPr id="4" name="Slide Number Placeholder 3"/>
          <p:cNvSpPr>
            <a:spLocks noGrp="1"/>
          </p:cNvSpPr>
          <p:nvPr>
            <p:ph type="sldNum" sz="quarter" idx="10"/>
          </p:nvPr>
        </p:nvSpPr>
        <p:spPr/>
        <p:txBody>
          <a:bodyPr/>
          <a:lstStyle/>
          <a:p>
            <a:fld id="{407D9EB3-A8DE-2E4E-A3F4-97756798CC66}" type="slidenum">
              <a:rPr lang="en-US" smtClean="0"/>
              <a:t>21</a:t>
            </a:fld>
            <a:endParaRPr lang="en-US"/>
          </a:p>
        </p:txBody>
      </p:sp>
    </p:spTree>
    <p:extLst>
      <p:ext uri="{BB962C8B-B14F-4D97-AF65-F5344CB8AC3E}">
        <p14:creationId xmlns:p14="http://schemas.microsoft.com/office/powerpoint/2010/main" val="32154783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7D9EB3-A8DE-2E4E-A3F4-97756798CC66}" type="slidenum">
              <a:rPr lang="en-US" smtClean="0"/>
              <a:t>22</a:t>
            </a:fld>
            <a:endParaRPr lang="en-US"/>
          </a:p>
        </p:txBody>
      </p:sp>
    </p:spTree>
    <p:extLst>
      <p:ext uri="{BB962C8B-B14F-4D97-AF65-F5344CB8AC3E}">
        <p14:creationId xmlns:p14="http://schemas.microsoft.com/office/powerpoint/2010/main" val="31240072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7D9EB3-A8DE-2E4E-A3F4-97756798CC66}" type="slidenum">
              <a:rPr lang="en-US" smtClean="0"/>
              <a:t>23</a:t>
            </a:fld>
            <a:endParaRPr lang="en-US"/>
          </a:p>
        </p:txBody>
      </p:sp>
    </p:spTree>
    <p:extLst>
      <p:ext uri="{BB962C8B-B14F-4D97-AF65-F5344CB8AC3E}">
        <p14:creationId xmlns:p14="http://schemas.microsoft.com/office/powerpoint/2010/main" val="34815027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7D9EB3-A8DE-2E4E-A3F4-97756798CC66}" type="slidenum">
              <a:rPr lang="en-US" smtClean="0"/>
              <a:t>24</a:t>
            </a:fld>
            <a:endParaRPr lang="en-US"/>
          </a:p>
        </p:txBody>
      </p:sp>
    </p:spTree>
    <p:extLst>
      <p:ext uri="{BB962C8B-B14F-4D97-AF65-F5344CB8AC3E}">
        <p14:creationId xmlns:p14="http://schemas.microsoft.com/office/powerpoint/2010/main" val="30565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7D9EB3-A8DE-2E4E-A3F4-97756798CC66}" type="slidenum">
              <a:rPr lang="en-US" smtClean="0"/>
              <a:t>26</a:t>
            </a:fld>
            <a:endParaRPr lang="en-US" dirty="0"/>
          </a:p>
        </p:txBody>
      </p:sp>
    </p:spTree>
    <p:extLst>
      <p:ext uri="{BB962C8B-B14F-4D97-AF65-F5344CB8AC3E}">
        <p14:creationId xmlns:p14="http://schemas.microsoft.com/office/powerpoint/2010/main" val="3511301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7D9EB3-A8DE-2E4E-A3F4-97756798CC66}" type="slidenum">
              <a:rPr lang="en-US" smtClean="0"/>
              <a:t>4</a:t>
            </a:fld>
            <a:endParaRPr lang="en-US"/>
          </a:p>
        </p:txBody>
      </p:sp>
    </p:spTree>
    <p:extLst>
      <p:ext uri="{BB962C8B-B14F-4D97-AF65-F5344CB8AC3E}">
        <p14:creationId xmlns:p14="http://schemas.microsoft.com/office/powerpoint/2010/main" val="4125782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7D9EB3-A8DE-2E4E-A3F4-97756798CC66}" type="slidenum">
              <a:rPr lang="en-US" smtClean="0"/>
              <a:t>5</a:t>
            </a:fld>
            <a:endParaRPr lang="en-US"/>
          </a:p>
        </p:txBody>
      </p:sp>
    </p:spTree>
    <p:extLst>
      <p:ext uri="{BB962C8B-B14F-4D97-AF65-F5344CB8AC3E}">
        <p14:creationId xmlns:p14="http://schemas.microsoft.com/office/powerpoint/2010/main" val="4228025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7D9EB3-A8DE-2E4E-A3F4-97756798CC66}" type="slidenum">
              <a:rPr lang="en-US" smtClean="0"/>
              <a:t>6</a:t>
            </a:fld>
            <a:endParaRPr lang="en-US"/>
          </a:p>
        </p:txBody>
      </p:sp>
    </p:spTree>
    <p:extLst>
      <p:ext uri="{BB962C8B-B14F-4D97-AF65-F5344CB8AC3E}">
        <p14:creationId xmlns:p14="http://schemas.microsoft.com/office/powerpoint/2010/main" val="1660881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7D9EB3-A8DE-2E4E-A3F4-97756798CC66}" type="slidenum">
              <a:rPr lang="en-US" smtClean="0"/>
              <a:t>7</a:t>
            </a:fld>
            <a:endParaRPr lang="en-US" dirty="0"/>
          </a:p>
        </p:txBody>
      </p:sp>
    </p:spTree>
    <p:extLst>
      <p:ext uri="{BB962C8B-B14F-4D97-AF65-F5344CB8AC3E}">
        <p14:creationId xmlns:p14="http://schemas.microsoft.com/office/powerpoint/2010/main" val="3583400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true color images were taken in</a:t>
            </a:r>
            <a:r>
              <a:rPr lang="en-US" baseline="0" dirty="0"/>
              <a:t> mid-September and show sediment and algal blooms but those algal blooms may or may not be harmful.  It depends on the species.  As you can see, of all lakes, Lake Erie seems to have the largest area potentially impacted by algal blooms.  Currently, there is still a bloom in western Lake Erie but it was not particularly strong this year as in past recent years and toxicity is low right now. </a:t>
            </a:r>
          </a:p>
          <a:p>
            <a:endParaRPr lang="en-US" baseline="0" dirty="0"/>
          </a:p>
          <a:p>
            <a:pPr marL="0" marR="0" lvl="0" indent="0" algn="l" defTabSz="685783" rtl="0" eaLnBrk="1" fontAlgn="auto" latinLnBrk="0" hangingPunct="1">
              <a:lnSpc>
                <a:spcPct val="100000"/>
              </a:lnSpc>
              <a:spcBef>
                <a:spcPts val="0"/>
              </a:spcBef>
              <a:spcAft>
                <a:spcPts val="0"/>
              </a:spcAft>
              <a:buClrTx/>
              <a:buSzTx/>
              <a:buFontTx/>
              <a:buNone/>
              <a:tabLst/>
              <a:defRPr/>
            </a:pPr>
            <a:r>
              <a:rPr lang="en-US" dirty="0"/>
              <a:t>(Images are not from the same day</a:t>
            </a:r>
            <a:r>
              <a:rPr lang="en-US" baseline="0" dirty="0"/>
              <a:t> because I selected those with the optimal lake visibility, i.e., least cloud cover).</a:t>
            </a:r>
            <a:endParaRPr lang="en-US" dirty="0"/>
          </a:p>
        </p:txBody>
      </p:sp>
      <p:sp>
        <p:nvSpPr>
          <p:cNvPr id="4" name="Slide Number Placeholder 3"/>
          <p:cNvSpPr>
            <a:spLocks noGrp="1"/>
          </p:cNvSpPr>
          <p:nvPr>
            <p:ph type="sldNum" sz="quarter" idx="10"/>
          </p:nvPr>
        </p:nvSpPr>
        <p:spPr/>
        <p:txBody>
          <a:bodyPr/>
          <a:lstStyle/>
          <a:p>
            <a:fld id="{407D9EB3-A8DE-2E4E-A3F4-97756798CC66}" type="slidenum">
              <a:rPr lang="en-US" smtClean="0"/>
              <a:t>8</a:t>
            </a:fld>
            <a:endParaRPr lang="en-US" dirty="0"/>
          </a:p>
        </p:txBody>
      </p:sp>
    </p:spTree>
    <p:extLst>
      <p:ext uri="{BB962C8B-B14F-4D97-AF65-F5344CB8AC3E}">
        <p14:creationId xmlns:p14="http://schemas.microsoft.com/office/powerpoint/2010/main" val="3601789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7D9EB3-A8DE-2E4E-A3F4-97756798CC66}" type="slidenum">
              <a:rPr lang="en-US" smtClean="0"/>
              <a:t>9</a:t>
            </a:fld>
            <a:endParaRPr lang="en-US" dirty="0"/>
          </a:p>
        </p:txBody>
      </p:sp>
    </p:spTree>
    <p:extLst>
      <p:ext uri="{BB962C8B-B14F-4D97-AF65-F5344CB8AC3E}">
        <p14:creationId xmlns:p14="http://schemas.microsoft.com/office/powerpoint/2010/main" val="773205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Autumn weather conditions in 2010 were ideal for completing</a:t>
            </a:r>
            <a:r>
              <a:rPr lang="en-US" baseline="0" dirty="0"/>
              <a:t> </a:t>
            </a:r>
            <a:r>
              <a:rPr lang="en-US" dirty="0"/>
              <a:t>harvest and preparing fields for the following year, </a:t>
            </a:r>
            <a:r>
              <a:rPr lang="en-US" i="1" dirty="0"/>
              <a:t>increasing</a:t>
            </a:r>
            <a:r>
              <a:rPr lang="en-US" baseline="0" dirty="0"/>
              <a:t> </a:t>
            </a:r>
            <a:r>
              <a:rPr lang="en-US" dirty="0"/>
              <a:t>autumn application of fertilizer. The spring of 2011 then experienced</a:t>
            </a:r>
            <a:r>
              <a:rPr lang="en-US" baseline="0" dirty="0"/>
              <a:t> </a:t>
            </a:r>
            <a:r>
              <a:rPr lang="en-US" dirty="0"/>
              <a:t>a series of large storm runoff events between mid-February</a:t>
            </a:r>
            <a:r>
              <a:rPr lang="en-US" baseline="0" dirty="0"/>
              <a:t> </a:t>
            </a:r>
            <a:r>
              <a:rPr lang="en-US" dirty="0"/>
              <a:t>17 and early June. While</a:t>
            </a:r>
            <a:r>
              <a:rPr lang="en-US" baseline="0" dirty="0"/>
              <a:t> warm, quiescent conditions, which encourage bloom growth, were of lower frequency before the bloom, such conditions relative to other years did occur after bloom onset. In addition, weak circulation in the summer of 2011 compared to other years led to longer residence times. </a:t>
            </a:r>
            <a:endParaRPr lang="en-US" dirty="0"/>
          </a:p>
        </p:txBody>
      </p:sp>
      <p:sp>
        <p:nvSpPr>
          <p:cNvPr id="4" name="Slide Number Placeholder 3"/>
          <p:cNvSpPr>
            <a:spLocks noGrp="1"/>
          </p:cNvSpPr>
          <p:nvPr>
            <p:ph type="sldNum" sz="quarter" idx="10"/>
          </p:nvPr>
        </p:nvSpPr>
        <p:spPr/>
        <p:txBody>
          <a:bodyPr/>
          <a:lstStyle/>
          <a:p>
            <a:fld id="{407D9EB3-A8DE-2E4E-A3F4-97756798CC66}" type="slidenum">
              <a:rPr lang="en-US" smtClean="0"/>
              <a:t>10</a:t>
            </a:fld>
            <a:endParaRPr lang="en-US" dirty="0"/>
          </a:p>
        </p:txBody>
      </p:sp>
    </p:spTree>
    <p:extLst>
      <p:ext uri="{BB962C8B-B14F-4D97-AF65-F5344CB8AC3E}">
        <p14:creationId xmlns:p14="http://schemas.microsoft.com/office/powerpoint/2010/main" val="425435856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pn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Cover Slide">
    <p:spTree>
      <p:nvGrpSpPr>
        <p:cNvPr id="1" name=""/>
        <p:cNvGrpSpPr/>
        <p:nvPr/>
      </p:nvGrpSpPr>
      <p:grpSpPr>
        <a:xfrm>
          <a:off x="0" y="0"/>
          <a:ext cx="0" cy="0"/>
          <a:chOff x="0" y="0"/>
          <a:chExt cx="0" cy="0"/>
        </a:xfrm>
      </p:grpSpPr>
      <p:pic>
        <p:nvPicPr>
          <p:cNvPr id="23" name="Picture 22"/>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0" y="0"/>
            <a:ext cx="9143906" cy="5143500"/>
          </a:xfrm>
          <a:prstGeom prst="rect">
            <a:avLst/>
          </a:prstGeom>
        </p:spPr>
      </p:pic>
      <p:sp>
        <p:nvSpPr>
          <p:cNvPr id="24" name="Rectangle 23"/>
          <p:cNvSpPr/>
          <p:nvPr userDrawn="1"/>
        </p:nvSpPr>
        <p:spPr>
          <a:xfrm>
            <a:off x="-94" y="1621135"/>
            <a:ext cx="9144000" cy="27906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7" name="Picture 36"/>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283138" y="2604393"/>
            <a:ext cx="2295144" cy="822960"/>
          </a:xfrm>
          <a:prstGeom prst="rect">
            <a:avLst/>
          </a:prstGeom>
          <a:ln w="38100">
            <a:solidFill>
              <a:schemeClr val="bg1"/>
            </a:solidFill>
          </a:ln>
        </p:spPr>
      </p:pic>
      <p:pic>
        <p:nvPicPr>
          <p:cNvPr id="33" name="Picture 32"/>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2282873" y="1784607"/>
            <a:ext cx="2291051" cy="825958"/>
          </a:xfrm>
          <a:prstGeom prst="rect">
            <a:avLst/>
          </a:prstGeom>
          <a:ln w="38100">
            <a:solidFill>
              <a:schemeClr val="bg1"/>
            </a:solidFill>
          </a:ln>
        </p:spPr>
      </p:pic>
      <p:pic>
        <p:nvPicPr>
          <p:cNvPr id="34" name="Picture 33"/>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2284657" y="3427137"/>
            <a:ext cx="2295144" cy="822960"/>
          </a:xfrm>
          <a:prstGeom prst="rect">
            <a:avLst/>
          </a:prstGeom>
          <a:ln w="38100">
            <a:solidFill>
              <a:schemeClr val="bg1"/>
            </a:solidFill>
          </a:ln>
        </p:spPr>
      </p:pic>
      <p:pic>
        <p:nvPicPr>
          <p:cNvPr id="29" name="Picture 28"/>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94" y="2604393"/>
            <a:ext cx="2295144" cy="822960"/>
          </a:xfrm>
          <a:prstGeom prst="rect">
            <a:avLst/>
          </a:prstGeom>
          <a:ln w="38100">
            <a:solidFill>
              <a:schemeClr val="bg1"/>
            </a:solidFill>
          </a:ln>
        </p:spPr>
      </p:pic>
      <p:pic>
        <p:nvPicPr>
          <p:cNvPr id="30" name="Picture 29"/>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94" y="1784607"/>
            <a:ext cx="2291183" cy="824825"/>
          </a:xfrm>
          <a:prstGeom prst="rect">
            <a:avLst/>
          </a:prstGeom>
          <a:ln w="38100">
            <a:solidFill>
              <a:schemeClr val="bg1"/>
            </a:solidFill>
          </a:ln>
        </p:spPr>
      </p:pic>
      <p:pic>
        <p:nvPicPr>
          <p:cNvPr id="31" name="Picture 30"/>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a:xfrm>
            <a:off x="-94" y="3427137"/>
            <a:ext cx="2295144" cy="822960"/>
          </a:xfrm>
          <a:prstGeom prst="rect">
            <a:avLst/>
          </a:prstGeom>
          <a:ln w="38100">
            <a:solidFill>
              <a:schemeClr val="bg1"/>
            </a:solidFill>
          </a:ln>
        </p:spPr>
      </p:pic>
      <p:pic>
        <p:nvPicPr>
          <p:cNvPr id="35" name="Picture 34"/>
          <p:cNvPicPr>
            <a:picLocks noChangeAspect="1"/>
          </p:cNvPicPr>
          <p:nvPr userDrawn="1"/>
        </p:nvPicPr>
        <p:blipFill rotWithShape="1">
          <a:blip r:embed="rId9" cstate="print">
            <a:extLst>
              <a:ext uri="{28A0092B-C50C-407E-A947-70E740481C1C}">
                <a14:useLocalDpi xmlns:a14="http://schemas.microsoft.com/office/drawing/2010/main"/>
              </a:ext>
            </a:extLst>
          </a:blip>
          <a:srcRect/>
          <a:stretch/>
        </p:blipFill>
        <p:spPr>
          <a:xfrm>
            <a:off x="4566370" y="2604393"/>
            <a:ext cx="2298174" cy="827347"/>
          </a:xfrm>
          <a:prstGeom prst="rect">
            <a:avLst/>
          </a:prstGeom>
          <a:ln w="38100">
            <a:solidFill>
              <a:schemeClr val="bg1"/>
            </a:solidFill>
          </a:ln>
        </p:spPr>
      </p:pic>
      <p:pic>
        <p:nvPicPr>
          <p:cNvPr id="32" name="Picture 31"/>
          <p:cNvPicPr>
            <a:picLocks noChangeAspect="1"/>
          </p:cNvPicPr>
          <p:nvPr userDrawn="1"/>
        </p:nvPicPr>
        <p:blipFill rotWithShape="1">
          <a:blip r:embed="rId10" cstate="hqprint">
            <a:extLst>
              <a:ext uri="{28A0092B-C50C-407E-A947-70E740481C1C}">
                <a14:useLocalDpi xmlns:a14="http://schemas.microsoft.com/office/drawing/2010/main"/>
              </a:ext>
            </a:extLst>
          </a:blip>
          <a:srcRect t="-1"/>
          <a:stretch/>
        </p:blipFill>
        <p:spPr>
          <a:xfrm>
            <a:off x="4566370" y="1784607"/>
            <a:ext cx="2293707" cy="825734"/>
          </a:xfrm>
          <a:prstGeom prst="rect">
            <a:avLst/>
          </a:prstGeom>
          <a:noFill/>
          <a:ln w="38100">
            <a:solidFill>
              <a:schemeClr val="bg1"/>
            </a:solidFill>
          </a:ln>
        </p:spPr>
      </p:pic>
      <p:pic>
        <p:nvPicPr>
          <p:cNvPr id="36" name="Picture 35"/>
          <p:cNvPicPr>
            <a:picLocks noChangeAspect="1"/>
          </p:cNvPicPr>
          <p:nvPr userDrawn="1"/>
        </p:nvPicPr>
        <p:blipFill rotWithShape="1">
          <a:blip r:embed="rId11" cstate="hqprint">
            <a:extLst>
              <a:ext uri="{28A0092B-C50C-407E-A947-70E740481C1C}">
                <a14:useLocalDpi xmlns:a14="http://schemas.microsoft.com/office/drawing/2010/main"/>
              </a:ext>
            </a:extLst>
          </a:blip>
          <a:srcRect r="-398"/>
          <a:stretch/>
        </p:blipFill>
        <p:spPr>
          <a:xfrm>
            <a:off x="4566370" y="3427137"/>
            <a:ext cx="2295144" cy="822960"/>
          </a:xfrm>
          <a:prstGeom prst="rect">
            <a:avLst/>
          </a:prstGeom>
          <a:ln w="38100">
            <a:solidFill>
              <a:schemeClr val="bg1"/>
            </a:solidFill>
          </a:ln>
        </p:spPr>
      </p:pic>
      <p:pic>
        <p:nvPicPr>
          <p:cNvPr id="40" name="Picture 39"/>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6852633" y="2604393"/>
            <a:ext cx="2291273" cy="824857"/>
          </a:xfrm>
          <a:prstGeom prst="rect">
            <a:avLst/>
          </a:prstGeom>
          <a:ln w="38100">
            <a:solidFill>
              <a:schemeClr val="bg1"/>
            </a:solidFill>
          </a:ln>
        </p:spPr>
      </p:pic>
      <p:pic>
        <p:nvPicPr>
          <p:cNvPr id="38" name="Picture 37"/>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6852633" y="3425272"/>
            <a:ext cx="2291183" cy="824825"/>
          </a:xfrm>
          <a:prstGeom prst="rect">
            <a:avLst/>
          </a:prstGeom>
          <a:ln w="38100">
            <a:solidFill>
              <a:schemeClr val="bg1"/>
            </a:solidFill>
          </a:ln>
        </p:spPr>
      </p:pic>
      <p:pic>
        <p:nvPicPr>
          <p:cNvPr id="39" name="Picture 38"/>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6852633" y="1784607"/>
            <a:ext cx="2291271" cy="824857"/>
          </a:xfrm>
          <a:prstGeom prst="rect">
            <a:avLst/>
          </a:prstGeom>
          <a:ln w="38100">
            <a:solidFill>
              <a:schemeClr val="bg1"/>
            </a:solidFill>
          </a:ln>
        </p:spPr>
      </p:pic>
      <p:pic>
        <p:nvPicPr>
          <p:cNvPr id="2" name="Picture 1"/>
          <p:cNvPicPr>
            <a:picLocks noChangeAspect="1"/>
          </p:cNvPicPr>
          <p:nvPr userDrawn="1"/>
        </p:nvPicPr>
        <p:blipFill rotWithShape="1">
          <a:blip r:embed="rId15" cstate="print">
            <a:extLst>
              <a:ext uri="{28A0092B-C50C-407E-A947-70E740481C1C}">
                <a14:useLocalDpi xmlns:a14="http://schemas.microsoft.com/office/drawing/2010/main"/>
              </a:ext>
            </a:extLst>
          </a:blip>
          <a:srcRect/>
          <a:stretch/>
        </p:blipFill>
        <p:spPr>
          <a:xfrm>
            <a:off x="2453214" y="450477"/>
            <a:ext cx="4152128" cy="914400"/>
          </a:xfrm>
          <a:prstGeom prst="rect">
            <a:avLst/>
          </a:prstGeom>
        </p:spPr>
      </p:pic>
    </p:spTree>
    <p:extLst>
      <p:ext uri="{BB962C8B-B14F-4D97-AF65-F5344CB8AC3E}">
        <p14:creationId xmlns:p14="http://schemas.microsoft.com/office/powerpoint/2010/main" val="1095192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p:cNvSpPr/>
          <p:nvPr userDrawn="1"/>
        </p:nvSpPr>
        <p:spPr>
          <a:xfrm>
            <a:off x="-3650" y="489526"/>
            <a:ext cx="4575650" cy="4653973"/>
          </a:xfrm>
          <a:prstGeom prst="rect">
            <a:avLst/>
          </a:prstGeom>
          <a:solidFill>
            <a:schemeClr val="bg1">
              <a:alpha val="10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
              <a:cs typeface=""/>
            </a:endParaRPr>
          </a:p>
        </p:txBody>
      </p:sp>
      <p:sp>
        <p:nvSpPr>
          <p:cNvPr id="2" name="Title 1"/>
          <p:cNvSpPr>
            <a:spLocks noGrp="1"/>
          </p:cNvSpPr>
          <p:nvPr>
            <p:ph type="title" hasCustomPrompt="1"/>
          </p:nvPr>
        </p:nvSpPr>
        <p:spPr>
          <a:xfrm>
            <a:off x="428625" y="668655"/>
            <a:ext cx="4086225" cy="599361"/>
          </a:xfrm>
        </p:spPr>
        <p:txBody>
          <a:bodyPr/>
          <a:lstStyle/>
          <a:p>
            <a:r>
              <a:rPr lang="en-US" dirty="0"/>
              <a:t>Click to add title</a:t>
            </a:r>
          </a:p>
        </p:txBody>
      </p:sp>
      <p:sp>
        <p:nvSpPr>
          <p:cNvPr id="3" name="Content Placeholder 2"/>
          <p:cNvSpPr>
            <a:spLocks noGrp="1"/>
          </p:cNvSpPr>
          <p:nvPr>
            <p:ph sz="half" idx="1"/>
          </p:nvPr>
        </p:nvSpPr>
        <p:spPr>
          <a:xfrm>
            <a:off x="428626" y="1523999"/>
            <a:ext cx="4004830" cy="3108723"/>
          </a:xfrm>
        </p:spPr>
        <p:txBody>
          <a:bodyPr/>
          <a:lstStyle>
            <a:lvl4pPr marL="973138" indent="-173038">
              <a:tabLs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9DD345-62DD-A84F-BC08-1CA6580E988A}" type="slidenum">
              <a:rPr lang="en-US" smtClean="0"/>
              <a:t>‹#›</a:t>
            </a:fld>
            <a:endParaRPr lang="en-US"/>
          </a:p>
        </p:txBody>
      </p:sp>
    </p:spTree>
    <p:extLst>
      <p:ext uri="{BB962C8B-B14F-4D97-AF65-F5344CB8AC3E}">
        <p14:creationId xmlns:p14="http://schemas.microsoft.com/office/powerpoint/2010/main" val="1905831244"/>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guide id="3" orient="horz" pos="4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8625" y="668655"/>
            <a:ext cx="4086225" cy="599361"/>
          </a:xfrm>
        </p:spPr>
        <p:txBody>
          <a:bodyPr/>
          <a:lstStyle/>
          <a:p>
            <a:r>
              <a:rPr lang="en-US" dirty="0"/>
              <a:t>Click to add title</a:t>
            </a:r>
          </a:p>
        </p:txBody>
      </p:sp>
      <p:sp>
        <p:nvSpPr>
          <p:cNvPr id="3" name="Content Placeholder 2"/>
          <p:cNvSpPr>
            <a:spLocks noGrp="1"/>
          </p:cNvSpPr>
          <p:nvPr>
            <p:ph sz="half" idx="1"/>
          </p:nvPr>
        </p:nvSpPr>
        <p:spPr>
          <a:xfrm>
            <a:off x="428626" y="1523999"/>
            <a:ext cx="4004830" cy="3108723"/>
          </a:xfrm>
        </p:spPr>
        <p:txBody>
          <a:bodyPr/>
          <a:lstStyle>
            <a:lvl1pPr marL="236538" indent="-236538">
              <a:buFont typeface="Arial" charset="0"/>
              <a:buChar char="•"/>
              <a:tabLst/>
              <a:defRPr/>
            </a:lvl1pPr>
            <a:lvl2pPr marL="515938" indent="-228600">
              <a:tabLst/>
              <a:defRPr/>
            </a:lvl2pPr>
            <a:lvl3pPr marL="744538" indent="-203200">
              <a:tabLst/>
              <a:defRPr/>
            </a:lvl3pPr>
            <a:lvl4pPr marL="973138" indent="-185738">
              <a:tabLs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9DD345-62DD-A84F-BC08-1CA6580E988A}" type="slidenum">
              <a:rPr lang="en-US" smtClean="0"/>
              <a:t>‹#›</a:t>
            </a:fld>
            <a:endParaRPr lang="en-US"/>
          </a:p>
        </p:txBody>
      </p:sp>
      <p:sp>
        <p:nvSpPr>
          <p:cNvPr id="4" name="Rectangle 3"/>
          <p:cNvSpPr/>
          <p:nvPr userDrawn="1"/>
        </p:nvSpPr>
        <p:spPr>
          <a:xfrm>
            <a:off x="4572000" y="512955"/>
            <a:ext cx="4572000" cy="4630545"/>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4186909"/>
      </p:ext>
    </p:extLst>
  </p:cSld>
  <p:clrMapOvr>
    <a:masterClrMapping/>
  </p:clrMapOvr>
  <p:extLst mod="1">
    <p:ext uri="{DCECCB84-F9BA-43D5-87BE-67443E8EF086}">
      <p15:sldGuideLst xmlns:p15="http://schemas.microsoft.com/office/powerpoint/2012/main">
        <p15:guide id="1" orient="horz" pos="3108" userDrawn="1">
          <p15:clr>
            <a:srgbClr val="FBAE40"/>
          </p15:clr>
        </p15:guide>
        <p15:guide id="2" pos="2880">
          <p15:clr>
            <a:srgbClr val="FBAE40"/>
          </p15:clr>
        </p15:guide>
        <p15:guide id="3" orient="horz" pos="42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8625" y="668655"/>
            <a:ext cx="4004831" cy="599361"/>
          </a:xfrm>
        </p:spPr>
        <p:txBody>
          <a:bodyPr/>
          <a:lstStyle/>
          <a:p>
            <a:r>
              <a:rPr lang="en-US" dirty="0"/>
              <a:t>Click to add title</a:t>
            </a:r>
          </a:p>
        </p:txBody>
      </p:sp>
      <p:sp>
        <p:nvSpPr>
          <p:cNvPr id="3" name="Content Placeholder 2"/>
          <p:cNvSpPr>
            <a:spLocks noGrp="1"/>
          </p:cNvSpPr>
          <p:nvPr>
            <p:ph sz="half" idx="1"/>
          </p:nvPr>
        </p:nvSpPr>
        <p:spPr>
          <a:xfrm>
            <a:off x="428626" y="1527048"/>
            <a:ext cx="4004830" cy="3263504"/>
          </a:xfrm>
        </p:spPr>
        <p:txBody>
          <a:bodyPr/>
          <a:lstStyle>
            <a:lvl4pPr marL="973138" indent="-173038">
              <a:tabLst/>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9DD345-62DD-A84F-BC08-1CA6580E988A}" type="slidenum">
              <a:rPr lang="en-US" smtClean="0"/>
              <a:t>‹#›</a:t>
            </a:fld>
            <a:endParaRPr lang="en-US"/>
          </a:p>
        </p:txBody>
      </p:sp>
      <p:sp>
        <p:nvSpPr>
          <p:cNvPr id="5" name="Picture Placeholder 4"/>
          <p:cNvSpPr>
            <a:spLocks noGrp="1"/>
          </p:cNvSpPr>
          <p:nvPr>
            <p:ph type="pic" sz="quarter" idx="13" hasCustomPrompt="1"/>
          </p:nvPr>
        </p:nvSpPr>
        <p:spPr>
          <a:xfrm>
            <a:off x="4572000" y="506779"/>
            <a:ext cx="4572000" cy="4636722"/>
          </a:xfrm>
        </p:spPr>
        <p:txBody>
          <a:bodyPr anchor="ctr"/>
          <a:lstStyle>
            <a:lvl1pPr marL="0" indent="0" algn="ctr">
              <a:buFont typeface="Arial" charset="0"/>
              <a:buNone/>
              <a:defRPr baseline="0"/>
            </a:lvl1pPr>
          </a:lstStyle>
          <a:p>
            <a:r>
              <a:rPr lang="en-US" dirty="0"/>
              <a:t>Click here to </a:t>
            </a:r>
            <a:br>
              <a:rPr lang="en-US" dirty="0"/>
            </a:br>
            <a:r>
              <a:rPr lang="en-US" dirty="0"/>
              <a:t>insert photo</a:t>
            </a:r>
          </a:p>
        </p:txBody>
      </p:sp>
    </p:spTree>
    <p:extLst>
      <p:ext uri="{BB962C8B-B14F-4D97-AF65-F5344CB8AC3E}">
        <p14:creationId xmlns:p14="http://schemas.microsoft.com/office/powerpoint/2010/main" val="1350488168"/>
      </p:ext>
    </p:extLst>
  </p:cSld>
  <p:clrMapOvr>
    <a:masterClrMapping/>
  </p:clrMapOvr>
  <p:extLst mod="1">
    <p:ext uri="{DCECCB84-F9BA-43D5-87BE-67443E8EF086}">
      <p15:sldGuideLst xmlns:p15="http://schemas.microsoft.com/office/powerpoint/2012/main">
        <p15:guide id="1" orient="horz" pos="1620">
          <p15:clr>
            <a:srgbClr val="FBAE40"/>
          </p15:clr>
        </p15:guide>
        <p15:guide id="2" pos="2880">
          <p15:clr>
            <a:srgbClr val="FBAE40"/>
          </p15:clr>
        </p15:guide>
        <p15:guide id="3" orient="horz" pos="42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8625" y="647700"/>
            <a:ext cx="3150394" cy="1200150"/>
          </a:xfrm>
        </p:spPr>
        <p:txBody>
          <a:bodyPr anchor="ctr"/>
          <a:lstStyle>
            <a:lvl1pPr>
              <a:defRPr sz="2600"/>
            </a:lvl1pPr>
          </a:lstStyle>
          <a:p>
            <a:r>
              <a:rPr lang="en-US"/>
              <a:t>Click to edit Master title style</a:t>
            </a:r>
            <a:endParaRPr lang="en-US" dirty="0"/>
          </a:p>
        </p:txBody>
      </p:sp>
      <p:sp>
        <p:nvSpPr>
          <p:cNvPr id="3" name="Content Placeholder 2"/>
          <p:cNvSpPr>
            <a:spLocks noGrp="1"/>
          </p:cNvSpPr>
          <p:nvPr>
            <p:ph idx="1"/>
          </p:nvPr>
        </p:nvSpPr>
        <p:spPr>
          <a:xfrm>
            <a:off x="3887390" y="647701"/>
            <a:ext cx="4827983" cy="405288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p:nvPr>
        </p:nvSpPr>
        <p:spPr>
          <a:xfrm>
            <a:off x="428625" y="1967345"/>
            <a:ext cx="3150394" cy="2739196"/>
          </a:xfrm>
        </p:spPr>
        <p:txBody>
          <a:bodyPr/>
          <a:lstStyle>
            <a:lvl1pPr marL="0" indent="0">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9DD345-62DD-A84F-BC08-1CA6580E988A}" type="slidenum">
              <a:rPr lang="en-US" smtClean="0"/>
              <a:t>‹#›</a:t>
            </a:fld>
            <a:endParaRPr lang="en-US"/>
          </a:p>
        </p:txBody>
      </p:sp>
    </p:spTree>
    <p:extLst>
      <p:ext uri="{BB962C8B-B14F-4D97-AF65-F5344CB8AC3E}">
        <p14:creationId xmlns:p14="http://schemas.microsoft.com/office/powerpoint/2010/main" val="89141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8625" y="740569"/>
            <a:ext cx="3150394" cy="1200150"/>
          </a:xfrm>
        </p:spPr>
        <p:txBody>
          <a:bodyPr anchor="ct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0" y="740569"/>
            <a:ext cx="4827983" cy="3655219"/>
          </a:xfrm>
        </p:spPr>
        <p:txBody>
          <a:bodyPr anchor="ctr"/>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hasCustomPrompt="1"/>
          </p:nvPr>
        </p:nvSpPr>
        <p:spPr>
          <a:xfrm>
            <a:off x="428625" y="2084439"/>
            <a:ext cx="3150394" cy="2317302"/>
          </a:xfrm>
          <a:solidFill>
            <a:schemeClr val="tx1"/>
          </a:solidFill>
        </p:spPr>
        <p:txBody>
          <a:bodyPr anchor="ctr"/>
          <a:lstStyle>
            <a:lvl1pPr marL="0" indent="0" algn="ctr">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r>
              <a:rPr lang="en-US" dirty="0"/>
              <a:t>Click here to </a:t>
            </a:r>
            <a:br>
              <a:rPr lang="en-US" dirty="0"/>
            </a:br>
            <a:r>
              <a:rPr lang="en-US" dirty="0"/>
              <a:t>insert photo</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59DD345-62DD-A84F-BC08-1CA6580E988A}" type="slidenum">
              <a:rPr lang="en-US" smtClean="0"/>
              <a:t>‹#›</a:t>
            </a:fld>
            <a:endParaRPr lang="en-US"/>
          </a:p>
        </p:txBody>
      </p:sp>
    </p:spTree>
    <p:extLst>
      <p:ext uri="{BB962C8B-B14F-4D97-AF65-F5344CB8AC3E}">
        <p14:creationId xmlns:p14="http://schemas.microsoft.com/office/powerpoint/2010/main" val="1409088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hqprint">
            <a:alphaModFix/>
            <a:extLst>
              <a:ext uri="{28A0092B-C50C-407E-A947-70E740481C1C}">
                <a14:useLocalDpi xmlns:a14="http://schemas.microsoft.com/office/drawing/2010/main"/>
              </a:ext>
            </a:extLst>
          </a:blip>
          <a:srcRect/>
          <a:stretch/>
        </p:blipFill>
        <p:spPr>
          <a:xfrm>
            <a:off x="0" y="0"/>
            <a:ext cx="9143906" cy="5143501"/>
          </a:xfrm>
          <a:prstGeom prst="rect">
            <a:avLst/>
          </a:prstGeom>
        </p:spPr>
      </p:pic>
      <p:pic>
        <p:nvPicPr>
          <p:cNvPr id="17" name="Picture 16"/>
          <p:cNvPicPr>
            <a:picLocks noChangeAspect="1"/>
          </p:cNvPicPr>
          <p:nvPr userDrawn="1"/>
        </p:nvPicPr>
        <p:blipFill rotWithShape="1">
          <a:blip r:embed="rId3" cstate="print">
            <a:extLst>
              <a:ext uri="{28A0092B-C50C-407E-A947-70E740481C1C}">
                <a14:useLocalDpi xmlns:a14="http://schemas.microsoft.com/office/drawing/2010/main"/>
              </a:ext>
            </a:extLst>
          </a:blip>
          <a:srcRect l="11576" t="10742" b="835"/>
          <a:stretch/>
        </p:blipFill>
        <p:spPr>
          <a:xfrm>
            <a:off x="2272719" y="1719469"/>
            <a:ext cx="6871282" cy="3424031"/>
          </a:xfrm>
          <a:prstGeom prst="rect">
            <a:avLst/>
          </a:prstGeom>
        </p:spPr>
      </p:pic>
      <p:sp>
        <p:nvSpPr>
          <p:cNvPr id="15" name="Picture Placeholder 32"/>
          <p:cNvSpPr>
            <a:spLocks noGrp="1"/>
          </p:cNvSpPr>
          <p:nvPr>
            <p:ph type="pic" sz="quarter" idx="13" hasCustomPrompt="1"/>
          </p:nvPr>
        </p:nvSpPr>
        <p:spPr>
          <a:xfrm>
            <a:off x="0" y="1729046"/>
            <a:ext cx="2273130" cy="3414453"/>
          </a:xfrm>
          <a:solidFill>
            <a:schemeClr val="tx1"/>
          </a:solidFill>
        </p:spPr>
        <p:txBody>
          <a:bodyPr anchor="ctr"/>
          <a:lstStyle>
            <a:lvl1pPr marL="0" indent="0" algn="ctr">
              <a:buNone/>
              <a:defRPr baseline="0">
                <a:solidFill>
                  <a:schemeClr val="bg1"/>
                </a:solidFill>
              </a:defRPr>
            </a:lvl1pPr>
          </a:lstStyle>
          <a:p>
            <a:r>
              <a:rPr lang="en-US" dirty="0"/>
              <a:t>Click here to insert photo</a:t>
            </a:r>
          </a:p>
        </p:txBody>
      </p:sp>
      <p:sp>
        <p:nvSpPr>
          <p:cNvPr id="26" name="Rectangle 25"/>
          <p:cNvSpPr/>
          <p:nvPr userDrawn="1"/>
        </p:nvSpPr>
        <p:spPr>
          <a:xfrm>
            <a:off x="0" y="0"/>
            <a:ext cx="2311571" cy="17124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ctrTitle"/>
          </p:nvPr>
        </p:nvSpPr>
        <p:spPr>
          <a:xfrm>
            <a:off x="2573266" y="2001458"/>
            <a:ext cx="6285507" cy="1699492"/>
          </a:xfrm>
        </p:spPr>
        <p:txBody>
          <a:bodyPr anchor="ctr"/>
          <a:lstStyle>
            <a:lvl1pPr algn="l">
              <a:defRPr sz="3200">
                <a:solidFill>
                  <a:schemeClr val="bg1"/>
                </a:solidFill>
                <a:effectLst>
                  <a:outerShdw blurRad="50800" dist="38100" dir="2700000" algn="tl" rotWithShape="0">
                    <a:prstClr val="black">
                      <a:alpha val="40000"/>
                    </a:prstClr>
                  </a:outerShdw>
                </a:effectLst>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2573267" y="3889595"/>
            <a:ext cx="3396136" cy="1059595"/>
          </a:xfr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Authors name(s)</a:t>
            </a:r>
          </a:p>
        </p:txBody>
      </p:sp>
      <p:sp>
        <p:nvSpPr>
          <p:cNvPr id="5" name="Footer Placeholder 4"/>
          <p:cNvSpPr>
            <a:spLocks noGrp="1"/>
          </p:cNvSpPr>
          <p:nvPr>
            <p:ph type="ftr" sz="quarter" idx="11"/>
          </p:nvPr>
        </p:nvSpPr>
        <p:spPr>
          <a:xfrm>
            <a:off x="3381549" y="45934"/>
            <a:ext cx="5686425" cy="273844"/>
          </a:xfrm>
        </p:spPr>
        <p:txBody>
          <a:bodyPr/>
          <a:lstStyle>
            <a:lvl1pPr algn="r">
              <a:defRPr/>
            </a:lvl1pPr>
          </a:lstStyle>
          <a:p>
            <a:endParaRPr lang="en-US" dirty="0"/>
          </a:p>
        </p:txBody>
      </p:sp>
      <p:sp>
        <p:nvSpPr>
          <p:cNvPr id="16" name="Content Placeholder 7"/>
          <p:cNvSpPr>
            <a:spLocks noGrp="1"/>
          </p:cNvSpPr>
          <p:nvPr>
            <p:ph sz="quarter" idx="10" hasCustomPrompt="1"/>
          </p:nvPr>
        </p:nvSpPr>
        <p:spPr>
          <a:xfrm>
            <a:off x="6115049" y="3889595"/>
            <a:ext cx="2743725" cy="1059595"/>
          </a:xfrm>
        </p:spPr>
        <p:txBody>
          <a:bodyPr lIns="0" rIns="0"/>
          <a:lstStyle>
            <a:lvl1pPr marL="0" indent="0">
              <a:lnSpc>
                <a:spcPct val="90000"/>
              </a:lnSpc>
              <a:spcBef>
                <a:spcPts val="400"/>
              </a:spcBef>
              <a:buFont typeface="Arial" charset="0"/>
              <a:buNone/>
              <a:defRPr sz="1800" b="0">
                <a:solidFill>
                  <a:schemeClr val="bg1"/>
                </a:solidFill>
                <a:effectLst/>
              </a:defRPr>
            </a:lvl1pPr>
          </a:lstStyle>
          <a:p>
            <a:pPr lvl="0"/>
            <a:r>
              <a:rPr lang="en-US" dirty="0"/>
              <a:t>Date</a:t>
            </a:r>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361209" y="599256"/>
            <a:ext cx="1689614" cy="417693"/>
          </a:xfrm>
          <a:prstGeom prst="rect">
            <a:avLst/>
          </a:prstGeom>
        </p:spPr>
      </p:pic>
      <p:cxnSp>
        <p:nvCxnSpPr>
          <p:cNvPr id="19" name="Straight Connector 18"/>
          <p:cNvCxnSpPr/>
          <p:nvPr userDrawn="1"/>
        </p:nvCxnSpPr>
        <p:spPr>
          <a:xfrm>
            <a:off x="0" y="1710568"/>
            <a:ext cx="91440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userDrawn="1"/>
        </p:nvCxnSpPr>
        <p:spPr>
          <a:xfrm>
            <a:off x="2292350" y="-8903"/>
            <a:ext cx="0" cy="515240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348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hqprint">
            <a:alphaModFix/>
            <a:extLst>
              <a:ext uri="{28A0092B-C50C-407E-A947-70E740481C1C}">
                <a14:useLocalDpi xmlns:a14="http://schemas.microsoft.com/office/drawing/2010/main"/>
              </a:ext>
            </a:extLst>
          </a:blip>
          <a:srcRect/>
          <a:stretch/>
        </p:blipFill>
        <p:spPr>
          <a:xfrm>
            <a:off x="1316" y="0"/>
            <a:ext cx="9143906" cy="5143501"/>
          </a:xfrm>
          <a:prstGeom prst="rect">
            <a:avLst/>
          </a:prstGeom>
        </p:spPr>
      </p:pic>
      <p:sp>
        <p:nvSpPr>
          <p:cNvPr id="19" name="Picture Placeholder 32"/>
          <p:cNvSpPr>
            <a:spLocks noGrp="1"/>
          </p:cNvSpPr>
          <p:nvPr>
            <p:ph type="pic" sz="quarter" idx="13" hasCustomPrompt="1"/>
          </p:nvPr>
        </p:nvSpPr>
        <p:spPr>
          <a:xfrm>
            <a:off x="-4374" y="1764025"/>
            <a:ext cx="2285868" cy="1636787"/>
          </a:xfrm>
          <a:solidFill>
            <a:schemeClr val="tx1"/>
          </a:solidFill>
        </p:spPr>
        <p:txBody>
          <a:bodyPr anchor="ctr"/>
          <a:lstStyle>
            <a:lvl1pPr marL="0" indent="0" algn="ctr">
              <a:buNone/>
              <a:defRPr baseline="0">
                <a:solidFill>
                  <a:schemeClr val="bg1"/>
                </a:solidFill>
              </a:defRPr>
            </a:lvl1pPr>
          </a:lstStyle>
          <a:p>
            <a:r>
              <a:rPr lang="en-US" dirty="0"/>
              <a:t>Click here to insert photo</a:t>
            </a:r>
          </a:p>
        </p:txBody>
      </p:sp>
      <p:sp>
        <p:nvSpPr>
          <p:cNvPr id="32" name="Rectangle 31"/>
          <p:cNvSpPr/>
          <p:nvPr userDrawn="1"/>
        </p:nvSpPr>
        <p:spPr>
          <a:xfrm>
            <a:off x="2291103" y="1745613"/>
            <a:ext cx="6844509" cy="1663059"/>
          </a:xfrm>
          <a:prstGeom prst="rect">
            <a:avLst/>
          </a:prstGeom>
          <a:gradFill>
            <a:gsLst>
              <a:gs pos="0">
                <a:srgbClr val="1F282D"/>
              </a:gs>
              <a:gs pos="100000">
                <a:srgbClr val="435A69"/>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2573266" y="1842067"/>
            <a:ext cx="6285507" cy="1452946"/>
          </a:xfrm>
        </p:spPr>
        <p:txBody>
          <a:bodyPr anchor="ctr"/>
          <a:lstStyle>
            <a:lvl1pPr algn="l">
              <a:defRPr sz="3200">
                <a:solidFill>
                  <a:schemeClr val="bg1"/>
                </a:solidFill>
                <a:effectLst>
                  <a:outerShdw blurRad="50800" dist="38100" dir="2700000" algn="tl" rotWithShape="0">
                    <a:prstClr val="black">
                      <a:alpha val="40000"/>
                    </a:prstClr>
                  </a:outerShdw>
                </a:effectLst>
              </a:defRPr>
            </a:lvl1pPr>
          </a:lstStyle>
          <a:p>
            <a:r>
              <a:rPr lang="en-US" dirty="0"/>
              <a:t>Divider Slide</a:t>
            </a:r>
          </a:p>
        </p:txBody>
      </p:sp>
      <p:cxnSp>
        <p:nvCxnSpPr>
          <p:cNvPr id="13" name="Straight Connector 12"/>
          <p:cNvCxnSpPr/>
          <p:nvPr userDrawn="1"/>
        </p:nvCxnSpPr>
        <p:spPr>
          <a:xfrm>
            <a:off x="-8313" y="1745614"/>
            <a:ext cx="9144000" cy="5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2291103" y="1745613"/>
            <a:ext cx="1" cy="167091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V="1">
            <a:off x="-8313" y="3408218"/>
            <a:ext cx="9144000" cy="45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3226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9DD345-62DD-A84F-BC08-1CA6580E988A}" type="slidenum">
              <a:rPr lang="en-US" smtClean="0"/>
              <a:t>‹#›</a:t>
            </a:fld>
            <a:endParaRPr lang="en-US"/>
          </a:p>
        </p:txBody>
      </p:sp>
    </p:spTree>
    <p:extLst>
      <p:ext uri="{BB962C8B-B14F-4D97-AF65-F5344CB8AC3E}">
        <p14:creationId xmlns:p14="http://schemas.microsoft.com/office/powerpoint/2010/main" val="1490861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28625" y="1369219"/>
            <a:ext cx="4086225" cy="3263504"/>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629150" y="1369219"/>
            <a:ext cx="4086224" cy="3263504"/>
          </a:xfrm>
        </p:spPr>
        <p:txBody>
          <a:bodyPr/>
          <a:lstStyle/>
          <a:p>
            <a:pPr lvl="0"/>
            <a:r>
              <a:rPr lang="en-US"/>
              <a:t>Edit Master text styles</a:t>
            </a:r>
          </a:p>
          <a:p>
            <a:pPr lvl="1"/>
            <a:r>
              <a:rPr lang="en-US"/>
              <a:t>Second level</a:t>
            </a:r>
          </a:p>
          <a:p>
            <a:pPr lvl="2"/>
            <a:r>
              <a:rPr lang="en-US"/>
              <a:t>Third level</a:t>
            </a:r>
          </a:p>
          <a:p>
            <a:pPr lvl="3"/>
            <a:r>
              <a:rPr lang="en-US"/>
              <a:t>Fourth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9DD345-62DD-A84F-BC08-1CA6580E988A}" type="slidenum">
              <a:rPr lang="en-US" smtClean="0"/>
              <a:t>‹#›</a:t>
            </a:fld>
            <a:endParaRPr lang="en-US"/>
          </a:p>
        </p:txBody>
      </p:sp>
    </p:spTree>
    <p:extLst>
      <p:ext uri="{BB962C8B-B14F-4D97-AF65-F5344CB8AC3E}">
        <p14:creationId xmlns:p14="http://schemas.microsoft.com/office/powerpoint/2010/main" val="942969658"/>
      </p:ext>
    </p:extLst>
  </p:cSld>
  <p:clrMapOvr>
    <a:masterClrMapping/>
  </p:clrMapOvr>
  <p:extLst mod="1">
    <p:ext uri="{DCECCB84-F9BA-43D5-87BE-67443E8EF086}">
      <p15:sldGuideLst xmlns:p15="http://schemas.microsoft.com/office/powerpoint/2012/main">
        <p15:guide id="1" orient="horz" pos="1620" userDrawn="1">
          <p15:clr>
            <a:srgbClr val="FBAE40"/>
          </p15:clr>
        </p15:guide>
        <p15:guide id="2" pos="2880" userDrawn="1">
          <p15:clr>
            <a:srgbClr val="FBAE40"/>
          </p15:clr>
        </p15:guide>
        <p15:guide id="3" orient="horz" pos="4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8624" y="667512"/>
            <a:ext cx="8286749" cy="608838"/>
          </a:xfrm>
        </p:spPr>
        <p:txBody>
          <a:bodyPr/>
          <a:lstStyle/>
          <a:p>
            <a:r>
              <a:rPr lang="en-US"/>
              <a:t>Click to edit Master title style</a:t>
            </a:r>
            <a:endParaRPr lang="en-US" dirty="0"/>
          </a:p>
        </p:txBody>
      </p:sp>
      <p:sp>
        <p:nvSpPr>
          <p:cNvPr id="3" name="Text Placeholder 2"/>
          <p:cNvSpPr>
            <a:spLocks noGrp="1"/>
          </p:cNvSpPr>
          <p:nvPr>
            <p:ph type="body" idx="1"/>
          </p:nvPr>
        </p:nvSpPr>
        <p:spPr>
          <a:xfrm>
            <a:off x="428625" y="1362468"/>
            <a:ext cx="4069557" cy="617934"/>
          </a:xfrm>
        </p:spPr>
        <p:txBody>
          <a:bodyPr anchor="b"/>
          <a:lstStyle>
            <a:lvl1pPr marL="0" indent="0">
              <a:buNone/>
              <a:defRPr sz="21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28625" y="1980402"/>
            <a:ext cx="4069557" cy="2763441"/>
          </a:xfrm>
        </p:spPr>
        <p:txBody>
          <a:bodyPr/>
          <a:lstStyle/>
          <a:p>
            <a:pPr lvl="0"/>
            <a:r>
              <a:rPr lang="en-US"/>
              <a:t>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629150" y="1362468"/>
            <a:ext cx="4086224" cy="617934"/>
          </a:xfrm>
        </p:spPr>
        <p:txBody>
          <a:bodyPr anchor="b"/>
          <a:lstStyle>
            <a:lvl1pPr marL="0" indent="0">
              <a:buNone/>
              <a:defRPr sz="2100" b="1">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980402"/>
            <a:ext cx="4086224" cy="2763441"/>
          </a:xfrm>
        </p:spPr>
        <p:txBody>
          <a:bodyPr/>
          <a:lstStyle/>
          <a:p>
            <a:pPr lvl="0"/>
            <a:r>
              <a:rPr lang="en-US"/>
              <a:t>Edit Master text styles</a:t>
            </a:r>
          </a:p>
          <a:p>
            <a:pPr lvl="1"/>
            <a:r>
              <a:rPr lang="en-US"/>
              <a:t>Second level</a:t>
            </a:r>
          </a:p>
          <a:p>
            <a:pPr lvl="2"/>
            <a:r>
              <a:rPr lang="en-US"/>
              <a:t>Third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9DD345-62DD-A84F-BC08-1CA6580E988A}" type="slidenum">
              <a:rPr lang="en-US" smtClean="0"/>
              <a:t>‹#›</a:t>
            </a:fld>
            <a:endParaRPr lang="en-US"/>
          </a:p>
        </p:txBody>
      </p:sp>
    </p:spTree>
    <p:extLst>
      <p:ext uri="{BB962C8B-B14F-4D97-AF65-F5344CB8AC3E}">
        <p14:creationId xmlns:p14="http://schemas.microsoft.com/office/powerpoint/2010/main" val="61727146"/>
      </p:ext>
    </p:extLst>
  </p:cSld>
  <p:clrMapOvr>
    <a:masterClrMapping/>
  </p:clrMapOvr>
  <p:extLst mod="1">
    <p:ext uri="{DCECCB84-F9BA-43D5-87BE-67443E8EF086}">
      <p15:sldGuideLst xmlns:p15="http://schemas.microsoft.com/office/powerpoint/2012/main">
        <p15:guide id="1" orient="horz" pos="804"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59DD345-62DD-A84F-BC08-1CA6580E988A}" type="slidenum">
              <a:rPr lang="en-US" smtClean="0"/>
              <a:t>‹#›</a:t>
            </a:fld>
            <a:endParaRPr lang="en-US"/>
          </a:p>
        </p:txBody>
      </p:sp>
    </p:spTree>
    <p:extLst>
      <p:ext uri="{BB962C8B-B14F-4D97-AF65-F5344CB8AC3E}">
        <p14:creationId xmlns:p14="http://schemas.microsoft.com/office/powerpoint/2010/main" val="213541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ectangle 2"/>
          <p:cNvSpPr/>
          <p:nvPr userDrawn="1"/>
        </p:nvSpPr>
        <p:spPr>
          <a:xfrm>
            <a:off x="0" y="511134"/>
            <a:ext cx="9144000" cy="4632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59DD345-62DD-A84F-BC08-1CA6580E988A}" type="slidenum">
              <a:rPr lang="en-US" smtClean="0"/>
              <a:t>‹#›</a:t>
            </a:fld>
            <a:endParaRPr lang="en-US"/>
          </a:p>
        </p:txBody>
      </p:sp>
    </p:spTree>
    <p:extLst>
      <p:ext uri="{BB962C8B-B14F-4D97-AF65-F5344CB8AC3E}">
        <p14:creationId xmlns:p14="http://schemas.microsoft.com/office/powerpoint/2010/main" val="1677541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9DD345-62DD-A84F-BC08-1CA6580E988A}" type="slidenum">
              <a:rPr lang="en-US" smtClean="0"/>
              <a:t>‹#›</a:t>
            </a:fld>
            <a:endParaRPr lang="en-US"/>
          </a:p>
        </p:txBody>
      </p:sp>
    </p:spTree>
    <p:extLst>
      <p:ext uri="{BB962C8B-B14F-4D97-AF65-F5344CB8AC3E}">
        <p14:creationId xmlns:p14="http://schemas.microsoft.com/office/powerpoint/2010/main" val="543807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1F282D"/>
            </a:gs>
            <a:gs pos="100000">
              <a:srgbClr val="435A69"/>
            </a:gs>
          </a:gsLst>
          <a:lin ang="2700000" scaled="1"/>
          <a:tileRect/>
        </a:gra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16" cstate="print">
            <a:extLst>
              <a:ext uri="{28A0092B-C50C-407E-A947-70E740481C1C}">
                <a14:useLocalDpi xmlns:a14="http://schemas.microsoft.com/office/drawing/2010/main"/>
              </a:ext>
            </a:extLst>
          </a:blip>
          <a:srcRect t="-835" b="835"/>
          <a:stretch/>
        </p:blipFill>
        <p:spPr>
          <a:xfrm>
            <a:off x="-94" y="0"/>
            <a:ext cx="9135879" cy="5143500"/>
          </a:xfrm>
          <a:prstGeom prst="rect">
            <a:avLst/>
          </a:prstGeom>
        </p:spPr>
      </p:pic>
      <p:sp>
        <p:nvSpPr>
          <p:cNvPr id="2" name="Title Placeholder 1"/>
          <p:cNvSpPr>
            <a:spLocks noGrp="1"/>
          </p:cNvSpPr>
          <p:nvPr>
            <p:ph type="title"/>
          </p:nvPr>
        </p:nvSpPr>
        <p:spPr>
          <a:xfrm>
            <a:off x="428625" y="668655"/>
            <a:ext cx="8286750" cy="599361"/>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28625" y="1369219"/>
            <a:ext cx="8286750" cy="3263504"/>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7" name="Picture 6"/>
          <p:cNvPicPr>
            <a:picLocks noChangeAspect="1"/>
          </p:cNvPicPr>
          <p:nvPr userDrawn="1"/>
        </p:nvPicPr>
        <p:blipFill rotWithShape="1">
          <a:blip r:embed="rId17" cstate="hqprint">
            <a:extLst>
              <a:ext uri="{28A0092B-C50C-407E-A947-70E740481C1C}">
                <a14:useLocalDpi xmlns:a14="http://schemas.microsoft.com/office/drawing/2010/main"/>
              </a:ext>
            </a:extLst>
          </a:blip>
          <a:srcRect/>
          <a:stretch/>
        </p:blipFill>
        <p:spPr>
          <a:xfrm>
            <a:off x="1793" y="0"/>
            <a:ext cx="9142113" cy="349150"/>
          </a:xfrm>
          <a:prstGeom prst="rect">
            <a:avLst/>
          </a:prstGeom>
        </p:spPr>
      </p:pic>
      <p:sp>
        <p:nvSpPr>
          <p:cNvPr id="8" name="Rectangle 7"/>
          <p:cNvSpPr/>
          <p:nvPr userDrawn="1"/>
        </p:nvSpPr>
        <p:spPr>
          <a:xfrm>
            <a:off x="-94" y="349150"/>
            <a:ext cx="9144000" cy="161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extBox 8"/>
          <p:cNvSpPr txBox="1"/>
          <p:nvPr userDrawn="1"/>
        </p:nvSpPr>
        <p:spPr>
          <a:xfrm>
            <a:off x="146402" y="319505"/>
            <a:ext cx="2474259" cy="201168"/>
          </a:xfrm>
          <a:prstGeom prst="rect">
            <a:avLst/>
          </a:prstGeom>
          <a:noFill/>
        </p:spPr>
        <p:txBody>
          <a:bodyPr wrap="square" lIns="0" rtlCol="0">
            <a:spAutoFit/>
          </a:bodyPr>
          <a:lstStyle/>
          <a:p>
            <a:pPr algn="l"/>
            <a:r>
              <a:rPr lang="en-US" sz="700" dirty="0">
                <a:solidFill>
                  <a:schemeClr val="bg1">
                    <a:alpha val="90000"/>
                  </a:schemeClr>
                </a:solidFill>
              </a:rPr>
              <a:t>Engineering and Scientific Consulting</a:t>
            </a:r>
          </a:p>
        </p:txBody>
      </p:sp>
      <p:pic>
        <p:nvPicPr>
          <p:cNvPr id="10" name="Picture 9"/>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146402" y="42904"/>
            <a:ext cx="1047215" cy="258884"/>
          </a:xfrm>
          <a:prstGeom prst="rect">
            <a:avLst/>
          </a:prstGeom>
        </p:spPr>
      </p:pic>
      <p:sp>
        <p:nvSpPr>
          <p:cNvPr id="5" name="Footer Placeholder 4"/>
          <p:cNvSpPr>
            <a:spLocks noGrp="1"/>
          </p:cNvSpPr>
          <p:nvPr>
            <p:ph type="ftr" sz="quarter" idx="3"/>
          </p:nvPr>
        </p:nvSpPr>
        <p:spPr>
          <a:xfrm>
            <a:off x="3336877" y="45934"/>
            <a:ext cx="5766505" cy="273844"/>
          </a:xfrm>
          <a:prstGeom prst="rect">
            <a:avLst/>
          </a:prstGeom>
        </p:spPr>
        <p:txBody>
          <a:bodyPr vert="horz" lIns="91440" tIns="45720" rIns="91440" bIns="45720" rtlCol="0" anchor="ctr"/>
          <a:lstStyle>
            <a:lvl1pPr algn="r">
              <a:defRPr sz="800">
                <a:solidFill>
                  <a:srgbClr val="7F7F7F"/>
                </a:solidFill>
              </a:defRPr>
            </a:lvl1pPr>
          </a:lstStyle>
          <a:p>
            <a:endParaRPr lang="en-US" dirty="0">
              <a:latin typeface="Arial Narrow" pitchFamily="1" charset="0"/>
            </a:endParaRPr>
          </a:p>
        </p:txBody>
      </p:sp>
      <p:sp>
        <p:nvSpPr>
          <p:cNvPr id="6" name="Slide Number Placeholder 5"/>
          <p:cNvSpPr>
            <a:spLocks noGrp="1"/>
          </p:cNvSpPr>
          <p:nvPr>
            <p:ph type="sldNum" sz="quarter" idx="4"/>
          </p:nvPr>
        </p:nvSpPr>
        <p:spPr>
          <a:xfrm>
            <a:off x="6845958" y="340761"/>
            <a:ext cx="2257425" cy="163134"/>
          </a:xfrm>
          <a:prstGeom prst="rect">
            <a:avLst/>
          </a:prstGeom>
        </p:spPr>
        <p:txBody>
          <a:bodyPr vert="horz" lIns="91440" tIns="45720" rIns="91440" bIns="45720" rtlCol="0" anchor="ctr"/>
          <a:lstStyle>
            <a:lvl1pPr algn="r">
              <a:defRPr sz="800">
                <a:solidFill>
                  <a:schemeClr val="bg1"/>
                </a:solidFill>
              </a:defRPr>
            </a:lvl1pPr>
          </a:lstStyle>
          <a:p>
            <a:fld id="{959DD345-62DD-A84F-BC08-1CA6580E988A}" type="slidenum">
              <a:rPr lang="en-US" smtClean="0"/>
              <a:pPr/>
              <a:t>‹#›</a:t>
            </a:fld>
            <a:endParaRPr lang="en-US" dirty="0"/>
          </a:p>
        </p:txBody>
      </p:sp>
    </p:spTree>
    <p:extLst>
      <p:ext uri="{BB962C8B-B14F-4D97-AF65-F5344CB8AC3E}">
        <p14:creationId xmlns:p14="http://schemas.microsoft.com/office/powerpoint/2010/main" val="1621580967"/>
      </p:ext>
    </p:extLst>
  </p:cSld>
  <p:clrMap bg1="lt1" tx1="dk1" bg2="lt2" tx2="dk2" accent1="accent1" accent2="accent2" accent3="accent3" accent4="accent4" accent5="accent5" accent6="accent6" hlink="hlink" folHlink="folHlink"/>
  <p:sldLayoutIdLst>
    <p:sldLayoutId id="2147483668" r:id="rId1"/>
    <p:sldLayoutId id="2147483659" r:id="rId2"/>
    <p:sldLayoutId id="2147483674" r:id="rId3"/>
    <p:sldLayoutId id="2147483660" r:id="rId4"/>
    <p:sldLayoutId id="2147483662" r:id="rId5"/>
    <p:sldLayoutId id="2147483663" r:id="rId6"/>
    <p:sldLayoutId id="2147483664" r:id="rId7"/>
    <p:sldLayoutId id="2147483672" r:id="rId8"/>
    <p:sldLayoutId id="2147483665" r:id="rId9"/>
    <p:sldLayoutId id="2147483669" r:id="rId10"/>
    <p:sldLayoutId id="2147483673" r:id="rId11"/>
    <p:sldLayoutId id="2147483670" r:id="rId12"/>
    <p:sldLayoutId id="2147483666" r:id="rId13"/>
    <p:sldLayoutId id="2147483667" r:id="rId14"/>
  </p:sldLayoutIdLst>
  <p:hf hdr="0" dt="0"/>
  <p:txStyles>
    <p:titleStyle>
      <a:lvl1pPr algn="l" defTabSz="685800" rtl="0" eaLnBrk="1" latinLnBrk="0" hangingPunct="1">
        <a:lnSpc>
          <a:spcPct val="90000"/>
        </a:lnSpc>
        <a:spcBef>
          <a:spcPct val="0"/>
        </a:spcBef>
        <a:buNone/>
        <a:defRPr sz="2600" b="1" kern="1200">
          <a:solidFill>
            <a:schemeClr val="bg1"/>
          </a:solidFill>
          <a:latin typeface="+mj-lt"/>
          <a:ea typeface="+mj-ea"/>
          <a:cs typeface="+mj-cs"/>
        </a:defRPr>
      </a:lvl1pPr>
    </p:titleStyle>
    <p:bodyStyle>
      <a:lvl1pPr marL="236538" indent="-236538" algn="l" defTabSz="685800" rtl="0" eaLnBrk="1" latinLnBrk="0" hangingPunct="1">
        <a:lnSpc>
          <a:spcPct val="90000"/>
        </a:lnSpc>
        <a:spcBef>
          <a:spcPts val="750"/>
        </a:spcBef>
        <a:buClr>
          <a:srgbClr val="00B0A9"/>
        </a:buClr>
        <a:buFont typeface="Arial" charset="0"/>
        <a:buChar char="•"/>
        <a:tabLst/>
        <a:defRPr sz="2100" kern="1200">
          <a:solidFill>
            <a:schemeClr val="bg1"/>
          </a:solidFill>
          <a:latin typeface="+mn-lt"/>
          <a:ea typeface="+mn-ea"/>
          <a:cs typeface="+mn-cs"/>
        </a:defRPr>
      </a:lvl1pPr>
      <a:lvl2pPr marL="515938" indent="-228600" algn="l" defTabSz="685800" rtl="0" eaLnBrk="1" latinLnBrk="0" hangingPunct="1">
        <a:lnSpc>
          <a:spcPct val="90000"/>
        </a:lnSpc>
        <a:spcBef>
          <a:spcPts val="375"/>
        </a:spcBef>
        <a:buClr>
          <a:srgbClr val="00B0A9"/>
        </a:buClr>
        <a:buSzPct val="100000"/>
        <a:buFont typeface=".HelveticaNeueDeskInterface-Regular" charset="-120"/>
        <a:buChar char="–"/>
        <a:tabLst/>
        <a:defRPr sz="1800" kern="1200">
          <a:solidFill>
            <a:schemeClr val="bg1"/>
          </a:solidFill>
          <a:latin typeface="+mn-lt"/>
          <a:ea typeface="+mn-ea"/>
          <a:cs typeface="+mn-cs"/>
        </a:defRPr>
      </a:lvl2pPr>
      <a:lvl3pPr marL="744538" indent="-203200" algn="l" defTabSz="685800" rtl="0" eaLnBrk="1" latinLnBrk="0" hangingPunct="1">
        <a:lnSpc>
          <a:spcPct val="90000"/>
        </a:lnSpc>
        <a:spcBef>
          <a:spcPts val="375"/>
        </a:spcBef>
        <a:buClr>
          <a:srgbClr val="00B0A9"/>
        </a:buClr>
        <a:buSzPct val="100000"/>
        <a:buFont typeface=".HelveticaNeueDeskInterface-Regular" charset="-120"/>
        <a:buChar char="–"/>
        <a:tabLst/>
        <a:defRPr sz="1500" kern="1200">
          <a:solidFill>
            <a:schemeClr val="bg1"/>
          </a:solidFill>
          <a:latin typeface="+mn-lt"/>
          <a:ea typeface="+mn-ea"/>
          <a:cs typeface="+mn-cs"/>
        </a:defRPr>
      </a:lvl3pPr>
      <a:lvl4pPr marL="1031875" indent="-231775" algn="l" defTabSz="685800" rtl="0" eaLnBrk="1" latinLnBrk="0" hangingPunct="1">
        <a:lnSpc>
          <a:spcPct val="90000"/>
        </a:lnSpc>
        <a:spcBef>
          <a:spcPts val="375"/>
        </a:spcBef>
        <a:buClr>
          <a:srgbClr val="00B0A9"/>
        </a:buClr>
        <a:buSzPct val="100000"/>
        <a:buFont typeface=".HelveticaNeueDeskInterface-Regular" charset="-120"/>
        <a:buChar char="–"/>
        <a:tabLst/>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46.emf"/></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53.jp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60.jpeg"/><Relationship Id="rId5" Type="http://schemas.openxmlformats.org/officeDocument/2006/relationships/hyperlink" Target="https://www.google.com/url?sa=i&amp;rct=j&amp;q=&amp;esrc=s&amp;source=images&amp;cd=&amp;ved=2ahUKEwiM5f2y3-bdAhXVKH0KHdZBBBwQjRx6BAgBEAU&amp;url=https://triblive.com/business/headlines/4344506-74/creek-consol-dunkard&amp;psig=AOvVaw3k2c858kGwFrAYds7TT3in&amp;ust=1538534729002326" TargetMode="External"/><Relationship Id="rId4" Type="http://schemas.openxmlformats.org/officeDocument/2006/relationships/image" Target="../media/image59.jpg"/></Relationships>
</file>

<file path=ppt/slides/_rels/slide2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https://patch.com/ohio/toledo/toxic-algae-lake-erie-inspires-ohio-brewers-green-beer"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2ahUKEwjc0LPHmubdAhUVCDQIHYIqAuYQjRx6BAgBEAU&amp;url=https://fox13now.com/2018/08/22/lindon-marina-at-utah-lake-closed-due-to-toxic-algal-bloom/&amp;psig=AOvVaw3YBPwU9lDQpFlIahS9hIpW&amp;ust=1538516423331604" TargetMode="External"/><Relationship Id="rId2" Type="http://schemas.openxmlformats.org/officeDocument/2006/relationships/image" Target="../media/image21.jpg"/><Relationship Id="rId1" Type="http://schemas.openxmlformats.org/officeDocument/2006/relationships/slideLayout" Target="../slideLayouts/slideLayout9.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g"/><Relationship Id="rId7"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28.jpg"/><Relationship Id="rId5" Type="http://schemas.openxmlformats.org/officeDocument/2006/relationships/image" Target="../media/image27.jpeg"/><Relationship Id="rId4" Type="http://schemas.openxmlformats.org/officeDocument/2006/relationships/image" Target="../media/image26.jpeg"/></Relationships>
</file>

<file path=ppt/slides/_rels/slide5.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72507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Lake Erie – Record Toxic Cyanobacteria Bloom in 2011</a:t>
            </a:r>
          </a:p>
        </p:txBody>
      </p:sp>
      <p:sp>
        <p:nvSpPr>
          <p:cNvPr id="8" name="Content Placeholder 7"/>
          <p:cNvSpPr>
            <a:spLocks noGrp="1"/>
          </p:cNvSpPr>
          <p:nvPr>
            <p:ph sz="half" idx="1"/>
          </p:nvPr>
        </p:nvSpPr>
        <p:spPr>
          <a:xfrm>
            <a:off x="364077" y="1414613"/>
            <a:ext cx="4538123" cy="3263504"/>
          </a:xfrm>
        </p:spPr>
        <p:txBody>
          <a:bodyPr/>
          <a:lstStyle/>
          <a:p>
            <a:r>
              <a:rPr lang="en-US" dirty="0"/>
              <a:t>Due to increased dissolved reactive phosphorus (DRP) from long-term agricultural nutrient practices combined with large storm runoff events in early 2011 and weak circulation</a:t>
            </a:r>
          </a:p>
          <a:p>
            <a:r>
              <a:rPr lang="en-US" dirty="0"/>
              <a:t>3 conditions can enhance DRP</a:t>
            </a:r>
          </a:p>
          <a:p>
            <a:pPr lvl="2"/>
            <a:r>
              <a:rPr lang="en-US" dirty="0"/>
              <a:t>Autumn fertilizer application</a:t>
            </a:r>
          </a:p>
          <a:p>
            <a:pPr lvl="2"/>
            <a:r>
              <a:rPr lang="en-US" dirty="0"/>
              <a:t>Surface application instead of injection into soil</a:t>
            </a:r>
          </a:p>
          <a:p>
            <a:pPr lvl="2"/>
            <a:r>
              <a:rPr lang="en-US" dirty="0"/>
              <a:t>Conservation tillage</a:t>
            </a:r>
          </a:p>
          <a:p>
            <a:pPr lvl="2"/>
            <a:endParaRPr lang="en-US" dirty="0"/>
          </a:p>
          <a:p>
            <a:endParaRPr lang="en-US" dirty="0"/>
          </a:p>
        </p:txBody>
      </p:sp>
      <p:sp>
        <p:nvSpPr>
          <p:cNvPr id="15" name="Slide Number Placeholder 4"/>
          <p:cNvSpPr>
            <a:spLocks noGrp="1"/>
          </p:cNvSpPr>
          <p:nvPr>
            <p:ph type="sldNum" sz="quarter" idx="12"/>
          </p:nvPr>
        </p:nvSpPr>
        <p:spPr>
          <a:xfrm>
            <a:off x="6845958" y="358924"/>
            <a:ext cx="2257425" cy="163134"/>
          </a:xfrm>
        </p:spPr>
        <p:txBody>
          <a:bodyPr/>
          <a:lstStyle/>
          <a:p>
            <a:fld id="{959DD345-62DD-A84F-BC08-1CA6580E988A}" type="slidenum">
              <a:rPr lang="en-US" smtClean="0"/>
              <a:t>10</a:t>
            </a:fld>
            <a:endParaRPr lang="en-US" dirty="0"/>
          </a:p>
        </p:txBody>
      </p:sp>
      <p:pic>
        <p:nvPicPr>
          <p:cNvPr id="2" name="Picture 1"/>
          <p:cNvPicPr>
            <a:picLocks noChangeAspect="1"/>
          </p:cNvPicPr>
          <p:nvPr/>
        </p:nvPicPr>
        <p:blipFill>
          <a:blip r:embed="rId3"/>
          <a:stretch>
            <a:fillRect/>
          </a:stretch>
        </p:blipFill>
        <p:spPr>
          <a:xfrm>
            <a:off x="4902200" y="1078134"/>
            <a:ext cx="3726498" cy="1077517"/>
          </a:xfrm>
          <a:prstGeom prst="rect">
            <a:avLst/>
          </a:prstGeom>
        </p:spPr>
      </p:pic>
      <p:pic>
        <p:nvPicPr>
          <p:cNvPr id="3" name="Picture 2"/>
          <p:cNvPicPr>
            <a:picLocks noChangeAspect="1"/>
          </p:cNvPicPr>
          <p:nvPr/>
        </p:nvPicPr>
        <p:blipFill>
          <a:blip r:embed="rId4"/>
          <a:stretch>
            <a:fillRect/>
          </a:stretch>
        </p:blipFill>
        <p:spPr>
          <a:xfrm>
            <a:off x="5378745" y="2155651"/>
            <a:ext cx="2934426" cy="2695672"/>
          </a:xfrm>
          <a:prstGeom prst="rect">
            <a:avLst/>
          </a:prstGeom>
        </p:spPr>
      </p:pic>
      <p:sp>
        <p:nvSpPr>
          <p:cNvPr id="5" name="TextBox 4"/>
          <p:cNvSpPr txBox="1"/>
          <p:nvPr/>
        </p:nvSpPr>
        <p:spPr>
          <a:xfrm rot="16200000">
            <a:off x="7168815" y="3460746"/>
            <a:ext cx="2534933" cy="246221"/>
          </a:xfrm>
          <a:prstGeom prst="rect">
            <a:avLst/>
          </a:prstGeom>
          <a:noFill/>
        </p:spPr>
        <p:txBody>
          <a:bodyPr wrap="square" rtlCol="0">
            <a:spAutoFit/>
          </a:bodyPr>
          <a:lstStyle/>
          <a:p>
            <a:r>
              <a:rPr lang="en-US" sz="1000" dirty="0">
                <a:solidFill>
                  <a:schemeClr val="bg1"/>
                </a:solidFill>
              </a:rPr>
              <a:t>Source: Fig 1. in </a:t>
            </a:r>
            <a:r>
              <a:rPr lang="en-US" sz="1000" dirty="0" err="1">
                <a:solidFill>
                  <a:schemeClr val="bg1"/>
                </a:solidFill>
              </a:rPr>
              <a:t>Michalak</a:t>
            </a:r>
            <a:r>
              <a:rPr lang="en-US" sz="1000" dirty="0">
                <a:solidFill>
                  <a:schemeClr val="bg1"/>
                </a:solidFill>
              </a:rPr>
              <a:t> et al. 2013</a:t>
            </a:r>
          </a:p>
        </p:txBody>
      </p:sp>
      <p:sp>
        <p:nvSpPr>
          <p:cNvPr id="6" name="TextBox 5"/>
          <p:cNvSpPr txBox="1"/>
          <p:nvPr/>
        </p:nvSpPr>
        <p:spPr>
          <a:xfrm>
            <a:off x="5109933" y="4835723"/>
            <a:ext cx="3518765" cy="307777"/>
          </a:xfrm>
          <a:prstGeom prst="rect">
            <a:avLst/>
          </a:prstGeom>
          <a:noFill/>
        </p:spPr>
        <p:txBody>
          <a:bodyPr wrap="square" rtlCol="0">
            <a:spAutoFit/>
          </a:bodyPr>
          <a:lstStyle/>
          <a:p>
            <a:r>
              <a:rPr lang="en-US" sz="1400" dirty="0">
                <a:solidFill>
                  <a:schemeClr val="bg1"/>
                </a:solidFill>
              </a:rPr>
              <a:t>MODIS imagery shows bloom on 9/3/2011</a:t>
            </a:r>
            <a:endParaRPr lang="en-US" dirty="0"/>
          </a:p>
        </p:txBody>
      </p:sp>
    </p:spTree>
    <p:extLst>
      <p:ext uri="{BB962C8B-B14F-4D97-AF65-F5344CB8AC3E}">
        <p14:creationId xmlns:p14="http://schemas.microsoft.com/office/powerpoint/2010/main" val="36711828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Lake Erie – 2014 Toledo Bloom Water Crisis</a:t>
            </a:r>
          </a:p>
        </p:txBody>
      </p:sp>
      <p:sp>
        <p:nvSpPr>
          <p:cNvPr id="8" name="Content Placeholder 7"/>
          <p:cNvSpPr>
            <a:spLocks noGrp="1"/>
          </p:cNvSpPr>
          <p:nvPr>
            <p:ph sz="half" idx="1"/>
          </p:nvPr>
        </p:nvSpPr>
        <p:spPr>
          <a:xfrm>
            <a:off x="364077" y="1414613"/>
            <a:ext cx="2718170" cy="3609450"/>
          </a:xfrm>
        </p:spPr>
        <p:txBody>
          <a:bodyPr/>
          <a:lstStyle/>
          <a:p>
            <a:r>
              <a:rPr lang="en-US" dirty="0"/>
              <a:t>Cyanobacteria penetrated intake pipes</a:t>
            </a:r>
          </a:p>
          <a:p>
            <a:r>
              <a:rPr lang="en-US" dirty="0"/>
              <a:t>2-day ban on drinking and cooking with tap water</a:t>
            </a:r>
          </a:p>
          <a:p>
            <a:r>
              <a:rPr lang="en-US" dirty="0"/>
              <a:t>Affected &gt;400,000 residents</a:t>
            </a:r>
          </a:p>
          <a:p>
            <a:r>
              <a:rPr lang="en-US" dirty="0"/>
              <a:t>Economic impact estimated $65M</a:t>
            </a:r>
          </a:p>
          <a:p>
            <a:endParaRPr lang="en-US" dirty="0"/>
          </a:p>
        </p:txBody>
      </p:sp>
      <p:sp>
        <p:nvSpPr>
          <p:cNvPr id="15" name="Slide Number Placeholder 4"/>
          <p:cNvSpPr>
            <a:spLocks noGrp="1"/>
          </p:cNvSpPr>
          <p:nvPr>
            <p:ph type="sldNum" sz="quarter" idx="12"/>
          </p:nvPr>
        </p:nvSpPr>
        <p:spPr>
          <a:xfrm>
            <a:off x="6845958" y="358924"/>
            <a:ext cx="2257425" cy="163134"/>
          </a:xfrm>
        </p:spPr>
        <p:txBody>
          <a:bodyPr/>
          <a:lstStyle/>
          <a:p>
            <a:fld id="{959DD345-62DD-A84F-BC08-1CA6580E988A}" type="slidenum">
              <a:rPr lang="en-US" smtClean="0"/>
              <a:t>11</a:t>
            </a:fld>
            <a:endParaRPr lang="en-US" dirty="0"/>
          </a:p>
        </p:txBody>
      </p:sp>
      <p:sp>
        <p:nvSpPr>
          <p:cNvPr id="6" name="TextBox 5"/>
          <p:cNvSpPr txBox="1"/>
          <p:nvPr/>
        </p:nvSpPr>
        <p:spPr>
          <a:xfrm>
            <a:off x="3167657" y="4031786"/>
            <a:ext cx="5547718" cy="646331"/>
          </a:xfrm>
          <a:prstGeom prst="rect">
            <a:avLst/>
          </a:prstGeom>
          <a:noFill/>
        </p:spPr>
        <p:txBody>
          <a:bodyPr wrap="square" rtlCol="0">
            <a:spAutoFit/>
          </a:bodyPr>
          <a:lstStyle/>
          <a:p>
            <a:r>
              <a:rPr lang="en-US" sz="1400" dirty="0">
                <a:solidFill>
                  <a:schemeClr val="bg1"/>
                </a:solidFill>
              </a:rPr>
              <a:t>MODIS imagery shows 2014 bloom in western basin near Toledo</a:t>
            </a:r>
          </a:p>
          <a:p>
            <a:r>
              <a:rPr lang="en-US" sz="1100" dirty="0">
                <a:solidFill>
                  <a:schemeClr val="bg1"/>
                </a:solidFill>
              </a:rPr>
              <a:t>(Source: https://www.noaa.gov/media-release/noaa-partners-predict-significant-summer-harmful-algal-bloom-for-western-lake-erie)</a:t>
            </a:r>
            <a:endParaRPr lang="en-US" sz="1100" dirty="0"/>
          </a:p>
        </p:txBody>
      </p:sp>
      <p:pic>
        <p:nvPicPr>
          <p:cNvPr id="4" name="Picture 3"/>
          <p:cNvPicPr>
            <a:picLocks noChangeAspect="1"/>
          </p:cNvPicPr>
          <p:nvPr/>
        </p:nvPicPr>
        <p:blipFill>
          <a:blip r:embed="rId3"/>
          <a:stretch>
            <a:fillRect/>
          </a:stretch>
        </p:blipFill>
        <p:spPr>
          <a:xfrm>
            <a:off x="3167658" y="1538791"/>
            <a:ext cx="5353327" cy="2492995"/>
          </a:xfrm>
          <a:prstGeom prst="rect">
            <a:avLst/>
          </a:prstGeom>
        </p:spPr>
      </p:pic>
    </p:spTree>
    <p:extLst>
      <p:ext uri="{BB962C8B-B14F-4D97-AF65-F5344CB8AC3E}">
        <p14:creationId xmlns:p14="http://schemas.microsoft.com/office/powerpoint/2010/main" val="39072622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Lake Erie – Occurrence and severity of blooms</a:t>
            </a:r>
          </a:p>
        </p:txBody>
      </p:sp>
      <p:sp>
        <p:nvSpPr>
          <p:cNvPr id="15" name="Slide Number Placeholder 4"/>
          <p:cNvSpPr>
            <a:spLocks noGrp="1"/>
          </p:cNvSpPr>
          <p:nvPr>
            <p:ph type="sldNum" sz="quarter" idx="12"/>
          </p:nvPr>
        </p:nvSpPr>
        <p:spPr>
          <a:xfrm>
            <a:off x="6845958" y="358924"/>
            <a:ext cx="2257425" cy="163134"/>
          </a:xfrm>
        </p:spPr>
        <p:txBody>
          <a:bodyPr/>
          <a:lstStyle/>
          <a:p>
            <a:fld id="{959DD345-62DD-A84F-BC08-1CA6580E988A}" type="slidenum">
              <a:rPr lang="en-US" smtClean="0"/>
              <a:t>12</a:t>
            </a:fld>
            <a:endParaRPr lang="en-US" dirty="0"/>
          </a:p>
        </p:txBody>
      </p:sp>
      <p:pic>
        <p:nvPicPr>
          <p:cNvPr id="11" name="Picture 10"/>
          <p:cNvPicPr>
            <a:picLocks noChangeAspect="1"/>
          </p:cNvPicPr>
          <p:nvPr/>
        </p:nvPicPr>
        <p:blipFill>
          <a:blip r:embed="rId3"/>
          <a:stretch>
            <a:fillRect/>
          </a:stretch>
        </p:blipFill>
        <p:spPr>
          <a:xfrm>
            <a:off x="3341697" y="1151422"/>
            <a:ext cx="5373678" cy="3600267"/>
          </a:xfrm>
          <a:prstGeom prst="rect">
            <a:avLst/>
          </a:prstGeom>
        </p:spPr>
      </p:pic>
      <p:sp>
        <p:nvSpPr>
          <p:cNvPr id="10" name="Content Placeholder 7"/>
          <p:cNvSpPr>
            <a:spLocks noGrp="1"/>
          </p:cNvSpPr>
          <p:nvPr>
            <p:ph sz="half" idx="1"/>
          </p:nvPr>
        </p:nvSpPr>
        <p:spPr>
          <a:xfrm>
            <a:off x="364077" y="1414613"/>
            <a:ext cx="2448925" cy="3263504"/>
          </a:xfrm>
        </p:spPr>
        <p:txBody>
          <a:bodyPr/>
          <a:lstStyle/>
          <a:p>
            <a:r>
              <a:rPr lang="en-US" dirty="0"/>
              <a:t>Severity based on size of bloom and </a:t>
            </a:r>
            <a:r>
              <a:rPr lang="en-US" i="1" dirty="0" err="1" smtClean="0"/>
              <a:t>Microcystis</a:t>
            </a:r>
            <a:r>
              <a:rPr lang="en-US" dirty="0" smtClean="0"/>
              <a:t> </a:t>
            </a:r>
            <a:r>
              <a:rPr lang="en-US" dirty="0"/>
              <a:t>levels</a:t>
            </a:r>
          </a:p>
          <a:p>
            <a:r>
              <a:rPr lang="en-US" dirty="0"/>
              <a:t>2017 bloom was equivalent to 2013 bloom and third to blooms in 2011 and 2015</a:t>
            </a:r>
          </a:p>
        </p:txBody>
      </p:sp>
      <p:sp>
        <p:nvSpPr>
          <p:cNvPr id="2" name="TextBox 1"/>
          <p:cNvSpPr txBox="1"/>
          <p:nvPr/>
        </p:nvSpPr>
        <p:spPr>
          <a:xfrm>
            <a:off x="5802911" y="4780927"/>
            <a:ext cx="3509255" cy="300082"/>
          </a:xfrm>
          <a:prstGeom prst="rect">
            <a:avLst/>
          </a:prstGeom>
          <a:noFill/>
        </p:spPr>
        <p:txBody>
          <a:bodyPr wrap="square" rtlCol="0">
            <a:spAutoFit/>
          </a:bodyPr>
          <a:lstStyle/>
          <a:p>
            <a:r>
              <a:rPr lang="en-US" dirty="0">
                <a:solidFill>
                  <a:schemeClr val="bg1"/>
                </a:solidFill>
              </a:rPr>
              <a:t>Source: http://lakeeriealgae.com/forecast/</a:t>
            </a:r>
          </a:p>
        </p:txBody>
      </p:sp>
    </p:spTree>
    <p:extLst>
      <p:ext uri="{BB962C8B-B14F-4D97-AF65-F5344CB8AC3E}">
        <p14:creationId xmlns:p14="http://schemas.microsoft.com/office/powerpoint/2010/main" val="39593626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Lake Erie – Experimental HAB Tracker</a:t>
            </a:r>
          </a:p>
        </p:txBody>
      </p:sp>
      <p:sp>
        <p:nvSpPr>
          <p:cNvPr id="8" name="Content Placeholder 7"/>
          <p:cNvSpPr>
            <a:spLocks noGrp="1"/>
          </p:cNvSpPr>
          <p:nvPr>
            <p:ph sz="half" idx="1"/>
          </p:nvPr>
        </p:nvSpPr>
        <p:spPr>
          <a:xfrm>
            <a:off x="364077" y="1286422"/>
            <a:ext cx="4538123" cy="3263504"/>
          </a:xfrm>
        </p:spPr>
        <p:txBody>
          <a:bodyPr/>
          <a:lstStyle/>
          <a:p>
            <a:r>
              <a:rPr lang="en-US" dirty="0"/>
              <a:t>NOAA GLERL and CIGLR</a:t>
            </a:r>
          </a:p>
          <a:p>
            <a:r>
              <a:rPr lang="en-US" dirty="0"/>
              <a:t>Forecast model similar to weather forecast</a:t>
            </a:r>
          </a:p>
          <a:p>
            <a:pPr lvl="1"/>
            <a:r>
              <a:rPr lang="en-US" dirty="0"/>
              <a:t>Daily HAB and 5 day outlook</a:t>
            </a:r>
          </a:p>
          <a:p>
            <a:r>
              <a:rPr lang="en-US" dirty="0"/>
              <a:t>Uses satellite imagery, weather forecast, and modeled currents</a:t>
            </a:r>
          </a:p>
          <a:p>
            <a:r>
              <a:rPr lang="en-US" dirty="0"/>
              <a:t>Cyanobacterial index is developed</a:t>
            </a:r>
          </a:p>
          <a:p>
            <a:r>
              <a:rPr lang="en-US" dirty="0"/>
              <a:t>Helps to prevent future HAB emergencies, like 2014 Toledo Water Crisis</a:t>
            </a:r>
          </a:p>
        </p:txBody>
      </p:sp>
      <p:sp>
        <p:nvSpPr>
          <p:cNvPr id="15" name="Slide Number Placeholder 4"/>
          <p:cNvSpPr>
            <a:spLocks noGrp="1"/>
          </p:cNvSpPr>
          <p:nvPr>
            <p:ph type="sldNum" sz="quarter" idx="12"/>
          </p:nvPr>
        </p:nvSpPr>
        <p:spPr>
          <a:xfrm>
            <a:off x="6845958" y="358924"/>
            <a:ext cx="2257425" cy="163134"/>
          </a:xfrm>
        </p:spPr>
        <p:txBody>
          <a:bodyPr/>
          <a:lstStyle/>
          <a:p>
            <a:fld id="{959DD345-62DD-A84F-BC08-1CA6580E988A}" type="slidenum">
              <a:rPr lang="en-US" smtClean="0"/>
              <a:t>13</a:t>
            </a:fld>
            <a:endParaRPr lang="en-US" dirty="0"/>
          </a:p>
        </p:txBody>
      </p:sp>
      <p:pic>
        <p:nvPicPr>
          <p:cNvPr id="3" name="Picture 2"/>
          <p:cNvPicPr>
            <a:picLocks noChangeAspect="1"/>
          </p:cNvPicPr>
          <p:nvPr/>
        </p:nvPicPr>
        <p:blipFill>
          <a:blip r:embed="rId3"/>
          <a:stretch>
            <a:fillRect/>
          </a:stretch>
        </p:blipFill>
        <p:spPr>
          <a:xfrm>
            <a:off x="5017849" y="1153037"/>
            <a:ext cx="4021921" cy="3861958"/>
          </a:xfrm>
          <a:prstGeom prst="rect">
            <a:avLst/>
          </a:prstGeom>
        </p:spPr>
      </p:pic>
      <p:sp>
        <p:nvSpPr>
          <p:cNvPr id="4" name="TextBox 3"/>
          <p:cNvSpPr txBox="1"/>
          <p:nvPr/>
        </p:nvSpPr>
        <p:spPr>
          <a:xfrm>
            <a:off x="139579" y="4778250"/>
            <a:ext cx="5652515" cy="261610"/>
          </a:xfrm>
          <a:prstGeom prst="rect">
            <a:avLst/>
          </a:prstGeom>
          <a:noFill/>
        </p:spPr>
        <p:txBody>
          <a:bodyPr wrap="square" rtlCol="0">
            <a:spAutoFit/>
          </a:bodyPr>
          <a:lstStyle/>
          <a:p>
            <a:r>
              <a:rPr lang="en-US" sz="1100" dirty="0">
                <a:solidFill>
                  <a:schemeClr val="bg1"/>
                </a:solidFill>
              </a:rPr>
              <a:t>Source: https://www.glerl.noaa.gov/res/HABs_and_Hypoxia/habTracker.html</a:t>
            </a:r>
          </a:p>
        </p:txBody>
      </p:sp>
    </p:spTree>
    <p:extLst>
      <p:ext uri="{BB962C8B-B14F-4D97-AF65-F5344CB8AC3E}">
        <p14:creationId xmlns:p14="http://schemas.microsoft.com/office/powerpoint/2010/main" val="16864298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8BBBC-AD53-408A-A976-2ACB35FCA11B}"/>
              </a:ext>
            </a:extLst>
          </p:cNvPr>
          <p:cNvSpPr>
            <a:spLocks noGrp="1"/>
          </p:cNvSpPr>
          <p:nvPr>
            <p:ph type="title"/>
          </p:nvPr>
        </p:nvSpPr>
        <p:spPr/>
        <p:txBody>
          <a:bodyPr/>
          <a:lstStyle/>
          <a:p>
            <a:r>
              <a:rPr lang="en-US" dirty="0"/>
              <a:t>Red tides in the Gulf of Mexico</a:t>
            </a:r>
          </a:p>
        </p:txBody>
      </p:sp>
      <p:sp>
        <p:nvSpPr>
          <p:cNvPr id="3" name="Content Placeholder 2">
            <a:extLst>
              <a:ext uri="{FF2B5EF4-FFF2-40B4-BE49-F238E27FC236}">
                <a16:creationId xmlns:a16="http://schemas.microsoft.com/office/drawing/2014/main" id="{615A7A1B-813F-4F92-87B5-AC2A89BB9D18}"/>
              </a:ext>
            </a:extLst>
          </p:cNvPr>
          <p:cNvSpPr>
            <a:spLocks noGrp="1"/>
          </p:cNvSpPr>
          <p:nvPr>
            <p:ph sz="half" idx="1"/>
          </p:nvPr>
        </p:nvSpPr>
        <p:spPr/>
        <p:txBody>
          <a:bodyPr/>
          <a:lstStyle/>
          <a:p>
            <a:r>
              <a:rPr lang="en-US" dirty="0"/>
              <a:t>Outbreaks </a:t>
            </a:r>
            <a:r>
              <a:rPr lang="en-US" dirty="0" smtClean="0"/>
              <a:t>have </a:t>
            </a:r>
            <a:r>
              <a:rPr lang="en-US" dirty="0" err="1" smtClean="0"/>
              <a:t>occured</a:t>
            </a:r>
            <a:r>
              <a:rPr lang="en-US" dirty="0" smtClean="0"/>
              <a:t> </a:t>
            </a:r>
            <a:r>
              <a:rPr lang="en-US" dirty="0"/>
              <a:t>on Texas shelf, West Florida Shelf</a:t>
            </a:r>
          </a:p>
          <a:p>
            <a:r>
              <a:rPr lang="en-US" dirty="0"/>
              <a:t>Toxic blooms </a:t>
            </a:r>
            <a:r>
              <a:rPr lang="en-US" dirty="0" smtClean="0"/>
              <a:t>can be </a:t>
            </a:r>
            <a:r>
              <a:rPr lang="en-US" dirty="0"/>
              <a:t>hazardous to marine mammals, fish and humans</a:t>
            </a:r>
          </a:p>
          <a:p>
            <a:pPr lvl="1"/>
            <a:r>
              <a:rPr lang="en-US" dirty="0"/>
              <a:t>Neurotoxic poisoning </a:t>
            </a:r>
            <a:r>
              <a:rPr lang="en-US" dirty="0" smtClean="0"/>
              <a:t>to many </a:t>
            </a:r>
            <a:r>
              <a:rPr lang="en-US" dirty="0"/>
              <a:t>organisms</a:t>
            </a:r>
          </a:p>
          <a:p>
            <a:pPr lvl="1"/>
            <a:r>
              <a:rPr lang="en-US" dirty="0"/>
              <a:t>Aerosolized toxins </a:t>
            </a:r>
            <a:r>
              <a:rPr lang="en-US" dirty="0" smtClean="0"/>
              <a:t>can </a:t>
            </a:r>
            <a:r>
              <a:rPr lang="en-US" dirty="0"/>
              <a:t>cause respiratory illness in </a:t>
            </a:r>
            <a:r>
              <a:rPr lang="en-US" dirty="0" smtClean="0"/>
              <a:t>many mammals including humans</a:t>
            </a:r>
            <a:endParaRPr lang="en-US" dirty="0"/>
          </a:p>
          <a:p>
            <a:endParaRPr lang="en-US" dirty="0"/>
          </a:p>
          <a:p>
            <a:endParaRPr lang="en-US" dirty="0"/>
          </a:p>
        </p:txBody>
      </p:sp>
      <p:pic>
        <p:nvPicPr>
          <p:cNvPr id="8" name="Content Placeholder 7">
            <a:extLst>
              <a:ext uri="{FF2B5EF4-FFF2-40B4-BE49-F238E27FC236}">
                <a16:creationId xmlns:a16="http://schemas.microsoft.com/office/drawing/2014/main" id="{D50009FA-2EBF-4E7C-8DB8-4A6AF64F06D4}"/>
              </a:ext>
            </a:extLst>
          </p:cNvPr>
          <p:cNvPicPr>
            <a:picLocks noGrp="1" noChangeAspect="1"/>
          </p:cNvPicPr>
          <p:nvPr>
            <p:ph sz="half" idx="2"/>
          </p:nvPr>
        </p:nvPicPr>
        <p:blipFill>
          <a:blip r:embed="rId3"/>
          <a:stretch>
            <a:fillRect/>
          </a:stretch>
        </p:blipFill>
        <p:spPr>
          <a:xfrm>
            <a:off x="4629150" y="1647607"/>
            <a:ext cx="4086225" cy="2707124"/>
          </a:xfrm>
        </p:spPr>
      </p:pic>
      <p:sp>
        <p:nvSpPr>
          <p:cNvPr id="5" name="Footer Placeholder 4">
            <a:extLst>
              <a:ext uri="{FF2B5EF4-FFF2-40B4-BE49-F238E27FC236}">
                <a16:creationId xmlns:a16="http://schemas.microsoft.com/office/drawing/2014/main" id="{84C974D9-9558-4E7A-8DBF-4635FE9BB5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8BC194-48CE-4170-BA0A-20EA09A26496}"/>
              </a:ext>
            </a:extLst>
          </p:cNvPr>
          <p:cNvSpPr>
            <a:spLocks noGrp="1"/>
          </p:cNvSpPr>
          <p:nvPr>
            <p:ph type="sldNum" sz="quarter" idx="12"/>
          </p:nvPr>
        </p:nvSpPr>
        <p:spPr/>
        <p:txBody>
          <a:bodyPr/>
          <a:lstStyle/>
          <a:p>
            <a:fld id="{959DD345-62DD-A84F-BC08-1CA6580E988A}" type="slidenum">
              <a:rPr lang="en-US" smtClean="0"/>
              <a:t>14</a:t>
            </a:fld>
            <a:endParaRPr lang="en-US"/>
          </a:p>
        </p:txBody>
      </p:sp>
      <p:sp>
        <p:nvSpPr>
          <p:cNvPr id="9" name="TextBox 8">
            <a:extLst>
              <a:ext uri="{FF2B5EF4-FFF2-40B4-BE49-F238E27FC236}">
                <a16:creationId xmlns:a16="http://schemas.microsoft.com/office/drawing/2014/main" id="{E6343AB9-9EAD-40D1-85FC-B8202C779681}"/>
              </a:ext>
            </a:extLst>
          </p:cNvPr>
          <p:cNvSpPr txBox="1"/>
          <p:nvPr/>
        </p:nvSpPr>
        <p:spPr>
          <a:xfrm>
            <a:off x="4572000" y="4474845"/>
            <a:ext cx="4260915" cy="715581"/>
          </a:xfrm>
          <a:prstGeom prst="rect">
            <a:avLst/>
          </a:prstGeom>
          <a:noFill/>
        </p:spPr>
        <p:txBody>
          <a:bodyPr wrap="square" rtlCol="0">
            <a:spAutoFit/>
          </a:bodyPr>
          <a:lstStyle/>
          <a:p>
            <a:r>
              <a:rPr lang="en-US" dirty="0">
                <a:solidFill>
                  <a:schemeClr val="bg1"/>
                </a:solidFill>
              </a:rPr>
              <a:t>Red tide along West coast of Florida. </a:t>
            </a:r>
            <a:r>
              <a:rPr lang="en-US" dirty="0" err="1">
                <a:solidFill>
                  <a:schemeClr val="bg1"/>
                </a:solidFill>
              </a:rPr>
              <a:t>P.Schmidt</a:t>
            </a:r>
            <a:r>
              <a:rPr lang="en-US" dirty="0">
                <a:solidFill>
                  <a:schemeClr val="bg1"/>
                </a:solidFill>
              </a:rPr>
              <a:t>, Charlotte Sun</a:t>
            </a:r>
          </a:p>
          <a:p>
            <a:endParaRPr lang="en-US" dirty="0">
              <a:solidFill>
                <a:schemeClr val="bg1"/>
              </a:solidFill>
            </a:endParaRPr>
          </a:p>
        </p:txBody>
      </p:sp>
    </p:spTree>
    <p:extLst>
      <p:ext uri="{BB962C8B-B14F-4D97-AF65-F5344CB8AC3E}">
        <p14:creationId xmlns:p14="http://schemas.microsoft.com/office/powerpoint/2010/main" val="5444968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D66F4-5551-4ED2-B088-5F31D1A08FEE}"/>
              </a:ext>
            </a:extLst>
          </p:cNvPr>
          <p:cNvSpPr>
            <a:spLocks noGrp="1"/>
          </p:cNvSpPr>
          <p:nvPr>
            <p:ph type="title"/>
          </p:nvPr>
        </p:nvSpPr>
        <p:spPr>
          <a:xfrm>
            <a:off x="428625" y="539026"/>
            <a:ext cx="8286750" cy="599361"/>
          </a:xfrm>
        </p:spPr>
        <p:txBody>
          <a:bodyPr/>
          <a:lstStyle/>
          <a:p>
            <a:r>
              <a:rPr lang="en-US" dirty="0"/>
              <a:t>Red tides in the Gulf of Mexico</a:t>
            </a:r>
          </a:p>
        </p:txBody>
      </p:sp>
      <p:sp>
        <p:nvSpPr>
          <p:cNvPr id="3" name="Content Placeholder 2">
            <a:extLst>
              <a:ext uri="{FF2B5EF4-FFF2-40B4-BE49-F238E27FC236}">
                <a16:creationId xmlns:a16="http://schemas.microsoft.com/office/drawing/2014/main" id="{3410F2FB-D905-4D50-80EB-35924B5C8A35}"/>
              </a:ext>
            </a:extLst>
          </p:cNvPr>
          <p:cNvSpPr>
            <a:spLocks noGrp="1"/>
          </p:cNvSpPr>
          <p:nvPr>
            <p:ph sz="half" idx="1"/>
          </p:nvPr>
        </p:nvSpPr>
        <p:spPr>
          <a:xfrm>
            <a:off x="428625" y="1173517"/>
            <a:ext cx="4086225" cy="3672285"/>
          </a:xfrm>
        </p:spPr>
        <p:txBody>
          <a:bodyPr/>
          <a:lstStyle/>
          <a:p>
            <a:r>
              <a:rPr lang="en-US" dirty="0"/>
              <a:t>Exact causes are still unknown, despite </a:t>
            </a:r>
            <a:r>
              <a:rPr lang="en-US" dirty="0" smtClean="0"/>
              <a:t>extensive and active </a:t>
            </a:r>
            <a:r>
              <a:rPr lang="en-US" dirty="0"/>
              <a:t>research</a:t>
            </a:r>
          </a:p>
          <a:p>
            <a:r>
              <a:rPr lang="en-US" dirty="0"/>
              <a:t>May be a “perfect storm” event</a:t>
            </a:r>
          </a:p>
          <a:p>
            <a:pPr lvl="1"/>
            <a:r>
              <a:rPr lang="en-US" dirty="0"/>
              <a:t>salinity</a:t>
            </a:r>
          </a:p>
          <a:p>
            <a:pPr lvl="1"/>
            <a:r>
              <a:rPr lang="en-US" dirty="0"/>
              <a:t>temperatures</a:t>
            </a:r>
          </a:p>
          <a:p>
            <a:pPr lvl="1"/>
            <a:r>
              <a:rPr lang="en-US" dirty="0"/>
              <a:t>light saturation</a:t>
            </a:r>
          </a:p>
          <a:p>
            <a:pPr lvl="1"/>
            <a:r>
              <a:rPr lang="en-US" dirty="0"/>
              <a:t>chemistry</a:t>
            </a:r>
          </a:p>
          <a:p>
            <a:pPr lvl="1"/>
            <a:r>
              <a:rPr lang="en-US" dirty="0"/>
              <a:t>currents </a:t>
            </a:r>
          </a:p>
          <a:p>
            <a:pPr marL="287338" lvl="1" indent="0">
              <a:buNone/>
            </a:pPr>
            <a:r>
              <a:rPr lang="en-US" dirty="0"/>
              <a:t>all conspire to produce a bloom in offshore waters that may be blown to shore by the wind</a:t>
            </a:r>
          </a:p>
          <a:p>
            <a:endParaRPr lang="en-US" dirty="0"/>
          </a:p>
          <a:p>
            <a:endParaRPr lang="en-US" dirty="0"/>
          </a:p>
        </p:txBody>
      </p:sp>
      <p:sp>
        <p:nvSpPr>
          <p:cNvPr id="5" name="Footer Placeholder 4">
            <a:extLst>
              <a:ext uri="{FF2B5EF4-FFF2-40B4-BE49-F238E27FC236}">
                <a16:creationId xmlns:a16="http://schemas.microsoft.com/office/drawing/2014/main" id="{7683A186-A680-4D12-B07A-EF6058BA30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C21B0B-6DEC-4A4B-B9C1-C50E0FAC8424}"/>
              </a:ext>
            </a:extLst>
          </p:cNvPr>
          <p:cNvSpPr>
            <a:spLocks noGrp="1"/>
          </p:cNvSpPr>
          <p:nvPr>
            <p:ph type="sldNum" sz="quarter" idx="12"/>
          </p:nvPr>
        </p:nvSpPr>
        <p:spPr/>
        <p:txBody>
          <a:bodyPr/>
          <a:lstStyle/>
          <a:p>
            <a:fld id="{959DD345-62DD-A84F-BC08-1CA6580E988A}" type="slidenum">
              <a:rPr lang="en-US" smtClean="0"/>
              <a:t>15</a:t>
            </a:fld>
            <a:endParaRPr lang="en-US"/>
          </a:p>
        </p:txBody>
      </p:sp>
      <p:pic>
        <p:nvPicPr>
          <p:cNvPr id="3074" name="Picture 2" descr="https://cdn4.dogonews.com/images/c524f421-b51f-45c1-96cf-bbf19bd3967d/red-tide-santa-rosa-sound.jpg">
            <a:extLst>
              <a:ext uri="{FF2B5EF4-FFF2-40B4-BE49-F238E27FC236}">
                <a16:creationId xmlns:a16="http://schemas.microsoft.com/office/drawing/2014/main" id="{9330F361-DF95-48E7-8D8E-CC7A57E61A0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03449" y="1616893"/>
            <a:ext cx="4507798" cy="25317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2F8A476-6F56-482C-96F0-68AC38A2547D}"/>
              </a:ext>
            </a:extLst>
          </p:cNvPr>
          <p:cNvSpPr txBox="1"/>
          <p:nvPr/>
        </p:nvSpPr>
        <p:spPr>
          <a:xfrm>
            <a:off x="4572000" y="4148670"/>
            <a:ext cx="2563522" cy="230832"/>
          </a:xfrm>
          <a:prstGeom prst="rect">
            <a:avLst/>
          </a:prstGeom>
          <a:noFill/>
        </p:spPr>
        <p:txBody>
          <a:bodyPr wrap="none" rtlCol="0">
            <a:spAutoFit/>
          </a:bodyPr>
          <a:lstStyle/>
          <a:p>
            <a:r>
              <a:rPr lang="en-US" sz="900" dirty="0">
                <a:solidFill>
                  <a:schemeClr val="bg1"/>
                </a:solidFill>
              </a:rPr>
              <a:t>Red tides (Photo credit: The Online </a:t>
            </a:r>
            <a:r>
              <a:rPr lang="en-US" sz="900" dirty="0" err="1">
                <a:solidFill>
                  <a:schemeClr val="bg1"/>
                </a:solidFill>
              </a:rPr>
              <a:t>Fisheman</a:t>
            </a:r>
            <a:r>
              <a:rPr lang="en-US" sz="900" dirty="0">
                <a:solidFill>
                  <a:schemeClr val="bg1"/>
                </a:solidFill>
              </a:rPr>
              <a:t>)</a:t>
            </a:r>
          </a:p>
        </p:txBody>
      </p:sp>
    </p:spTree>
    <p:extLst>
      <p:ext uri="{BB962C8B-B14F-4D97-AF65-F5344CB8AC3E}">
        <p14:creationId xmlns:p14="http://schemas.microsoft.com/office/powerpoint/2010/main" val="28235898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23417-365C-4481-8DF5-CD67F9A3364F}"/>
              </a:ext>
            </a:extLst>
          </p:cNvPr>
          <p:cNvSpPr>
            <a:spLocks noGrp="1"/>
          </p:cNvSpPr>
          <p:nvPr>
            <p:ph type="title"/>
          </p:nvPr>
        </p:nvSpPr>
        <p:spPr>
          <a:xfrm>
            <a:off x="382130" y="535698"/>
            <a:ext cx="8286750" cy="599361"/>
          </a:xfrm>
        </p:spPr>
        <p:txBody>
          <a:bodyPr/>
          <a:lstStyle/>
          <a:p>
            <a:r>
              <a:rPr lang="en-US" i="1" dirty="0" err="1"/>
              <a:t>Karenia</a:t>
            </a:r>
            <a:r>
              <a:rPr lang="en-US" i="1" dirty="0"/>
              <a:t> brevis</a:t>
            </a:r>
          </a:p>
        </p:txBody>
      </p:sp>
      <p:sp>
        <p:nvSpPr>
          <p:cNvPr id="3" name="Content Placeholder 2">
            <a:extLst>
              <a:ext uri="{FF2B5EF4-FFF2-40B4-BE49-F238E27FC236}">
                <a16:creationId xmlns:a16="http://schemas.microsoft.com/office/drawing/2014/main" id="{4CDBFDA1-3844-483B-A9CA-6DD8DA51A125}"/>
              </a:ext>
            </a:extLst>
          </p:cNvPr>
          <p:cNvSpPr>
            <a:spLocks noGrp="1"/>
          </p:cNvSpPr>
          <p:nvPr>
            <p:ph sz="half" idx="1"/>
          </p:nvPr>
        </p:nvSpPr>
        <p:spPr>
          <a:xfrm>
            <a:off x="385414" y="1135058"/>
            <a:ext cx="4331726" cy="3560927"/>
          </a:xfrm>
        </p:spPr>
        <p:txBody>
          <a:bodyPr/>
          <a:lstStyle/>
          <a:p>
            <a:r>
              <a:rPr lang="en-US" dirty="0"/>
              <a:t>Most significant red alga species</a:t>
            </a:r>
          </a:p>
          <a:p>
            <a:r>
              <a:rPr lang="en-US" dirty="0"/>
              <a:t>Dinoflagellate</a:t>
            </a:r>
          </a:p>
          <a:p>
            <a:r>
              <a:rPr lang="en-US" dirty="0"/>
              <a:t>Capable of acquiring nitrogen from organic compounds</a:t>
            </a:r>
          </a:p>
          <a:p>
            <a:pPr lvl="1"/>
            <a:r>
              <a:rPr lang="en-US" dirty="0"/>
              <a:t>Cyanobacterial blooms fix N</a:t>
            </a:r>
            <a:r>
              <a:rPr lang="en-US" baseline="-25000" dirty="0"/>
              <a:t>2</a:t>
            </a:r>
            <a:r>
              <a:rPr lang="en-US" dirty="0"/>
              <a:t> from the atmosphere, then release dissolved organic nitrogen</a:t>
            </a:r>
          </a:p>
          <a:p>
            <a:pPr lvl="1"/>
            <a:r>
              <a:rPr lang="en-US" dirty="0"/>
              <a:t>This dissolved organic nitrogen is a source of nitrogen for </a:t>
            </a:r>
            <a:r>
              <a:rPr lang="en-US" i="1" dirty="0"/>
              <a:t>K. </a:t>
            </a:r>
            <a:r>
              <a:rPr lang="en-US" i="1" dirty="0" smtClean="0"/>
              <a:t>brevis</a:t>
            </a:r>
          </a:p>
          <a:p>
            <a:pPr lvl="1"/>
            <a:r>
              <a:rPr lang="en-US" dirty="0" smtClean="0"/>
              <a:t>Because of this, many blooms are not monocultures. </a:t>
            </a:r>
            <a:endParaRPr lang="en-US" dirty="0"/>
          </a:p>
        </p:txBody>
      </p:sp>
      <p:sp>
        <p:nvSpPr>
          <p:cNvPr id="5" name="Footer Placeholder 4">
            <a:extLst>
              <a:ext uri="{FF2B5EF4-FFF2-40B4-BE49-F238E27FC236}">
                <a16:creationId xmlns:a16="http://schemas.microsoft.com/office/drawing/2014/main" id="{C5563D5D-8549-497D-9C3B-96CC7E50FD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A19C9-B012-4CB7-B02D-AB182DA78F17}"/>
              </a:ext>
            </a:extLst>
          </p:cNvPr>
          <p:cNvSpPr>
            <a:spLocks noGrp="1"/>
          </p:cNvSpPr>
          <p:nvPr>
            <p:ph type="sldNum" sz="quarter" idx="12"/>
          </p:nvPr>
        </p:nvSpPr>
        <p:spPr/>
        <p:txBody>
          <a:bodyPr/>
          <a:lstStyle/>
          <a:p>
            <a:fld id="{959DD345-62DD-A84F-BC08-1CA6580E988A}" type="slidenum">
              <a:rPr lang="en-US" smtClean="0"/>
              <a:t>16</a:t>
            </a:fld>
            <a:endParaRPr lang="en-US"/>
          </a:p>
        </p:txBody>
      </p:sp>
      <p:sp>
        <p:nvSpPr>
          <p:cNvPr id="7" name="TextBox 6">
            <a:extLst>
              <a:ext uri="{FF2B5EF4-FFF2-40B4-BE49-F238E27FC236}">
                <a16:creationId xmlns:a16="http://schemas.microsoft.com/office/drawing/2014/main" id="{757954D6-9A4A-4869-A614-D68AADAD100F}"/>
              </a:ext>
            </a:extLst>
          </p:cNvPr>
          <p:cNvSpPr txBox="1"/>
          <p:nvPr/>
        </p:nvSpPr>
        <p:spPr>
          <a:xfrm>
            <a:off x="7536136" y="4344882"/>
            <a:ext cx="1303566" cy="715581"/>
          </a:xfrm>
          <a:prstGeom prst="rect">
            <a:avLst/>
          </a:prstGeom>
          <a:noFill/>
        </p:spPr>
        <p:txBody>
          <a:bodyPr wrap="square" rtlCol="0">
            <a:spAutoFit/>
          </a:bodyPr>
          <a:lstStyle/>
          <a:p>
            <a:r>
              <a:rPr lang="en-US" i="1" dirty="0" err="1">
                <a:solidFill>
                  <a:schemeClr val="bg1"/>
                </a:solidFill>
              </a:rPr>
              <a:t>Karenia</a:t>
            </a:r>
            <a:r>
              <a:rPr lang="en-US" i="1" dirty="0">
                <a:solidFill>
                  <a:schemeClr val="bg1"/>
                </a:solidFill>
              </a:rPr>
              <a:t> brevis</a:t>
            </a:r>
          </a:p>
          <a:p>
            <a:r>
              <a:rPr lang="en-US" sz="900" dirty="0">
                <a:solidFill>
                  <a:schemeClr val="bg1"/>
                </a:solidFill>
              </a:rPr>
              <a:t>Florida Fish and Wildlife Conservation Commission</a:t>
            </a:r>
          </a:p>
        </p:txBody>
      </p:sp>
      <p:sp>
        <p:nvSpPr>
          <p:cNvPr id="10" name="Arrow: Bent 9">
            <a:extLst>
              <a:ext uri="{FF2B5EF4-FFF2-40B4-BE49-F238E27FC236}">
                <a16:creationId xmlns:a16="http://schemas.microsoft.com/office/drawing/2014/main" id="{4BBA3BF0-B925-4591-988A-9E8C02350F51}"/>
              </a:ext>
            </a:extLst>
          </p:cNvPr>
          <p:cNvSpPr/>
          <p:nvPr/>
        </p:nvSpPr>
        <p:spPr>
          <a:xfrm flipV="1">
            <a:off x="4856083" y="1258696"/>
            <a:ext cx="730577" cy="906988"/>
          </a:xfrm>
          <a:prstGeom prst="bentArrow">
            <a:avLst>
              <a:gd name="adj1" fmla="val 16613"/>
              <a:gd name="adj2" fmla="val 20161"/>
              <a:gd name="adj3" fmla="val 30161"/>
              <a:gd name="adj4" fmla="val 431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0A5F713B-8844-45E6-B129-4D6102CB00DA}"/>
              </a:ext>
            </a:extLst>
          </p:cNvPr>
          <p:cNvSpPr txBox="1"/>
          <p:nvPr/>
        </p:nvSpPr>
        <p:spPr>
          <a:xfrm>
            <a:off x="4637988" y="868148"/>
            <a:ext cx="1762021" cy="300082"/>
          </a:xfrm>
          <a:prstGeom prst="rect">
            <a:avLst/>
          </a:prstGeom>
          <a:noFill/>
        </p:spPr>
        <p:txBody>
          <a:bodyPr wrap="none" rtlCol="0">
            <a:spAutoFit/>
          </a:bodyPr>
          <a:lstStyle/>
          <a:p>
            <a:r>
              <a:rPr lang="en-US" dirty="0">
                <a:solidFill>
                  <a:schemeClr val="bg1"/>
                </a:solidFill>
              </a:rPr>
              <a:t>N</a:t>
            </a:r>
            <a:r>
              <a:rPr lang="en-US" baseline="-25000" dirty="0">
                <a:solidFill>
                  <a:schemeClr val="bg1"/>
                </a:solidFill>
              </a:rPr>
              <a:t>2</a:t>
            </a:r>
            <a:r>
              <a:rPr lang="en-US" dirty="0">
                <a:solidFill>
                  <a:schemeClr val="bg1"/>
                </a:solidFill>
              </a:rPr>
              <a:t> from atmosphere</a:t>
            </a:r>
          </a:p>
        </p:txBody>
      </p:sp>
      <p:pic>
        <p:nvPicPr>
          <p:cNvPr id="1028" name="Picture 4" descr="Mystery solved: Marine microbe is source of rare nutrient">
            <a:extLst>
              <a:ext uri="{FF2B5EF4-FFF2-40B4-BE49-F238E27FC236}">
                <a16:creationId xmlns:a16="http://schemas.microsoft.com/office/drawing/2014/main" id="{1AF09C6E-8DEE-42F7-AEC2-BBAF3F48EB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0130" y="1432776"/>
            <a:ext cx="1530887" cy="157210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129FF17-448F-4CAD-B5B3-59A189B0ABC3}"/>
              </a:ext>
            </a:extLst>
          </p:cNvPr>
          <p:cNvSpPr txBox="1"/>
          <p:nvPr/>
        </p:nvSpPr>
        <p:spPr>
          <a:xfrm>
            <a:off x="5555220" y="3019598"/>
            <a:ext cx="1595797" cy="784830"/>
          </a:xfrm>
          <a:prstGeom prst="rect">
            <a:avLst/>
          </a:prstGeom>
          <a:noFill/>
        </p:spPr>
        <p:txBody>
          <a:bodyPr wrap="square" rtlCol="0">
            <a:spAutoFit/>
          </a:bodyPr>
          <a:lstStyle/>
          <a:p>
            <a:r>
              <a:rPr lang="en-US" i="1" dirty="0" err="1">
                <a:solidFill>
                  <a:schemeClr val="bg1"/>
                </a:solidFill>
              </a:rPr>
              <a:t>Trichodesmium</a:t>
            </a:r>
            <a:endParaRPr lang="en-US" i="1" dirty="0">
              <a:solidFill>
                <a:schemeClr val="bg1"/>
              </a:solidFill>
            </a:endParaRPr>
          </a:p>
          <a:p>
            <a:r>
              <a:rPr lang="en-US" dirty="0">
                <a:solidFill>
                  <a:schemeClr val="bg1"/>
                </a:solidFill>
              </a:rPr>
              <a:t>(cyanobacteria)</a:t>
            </a:r>
          </a:p>
          <a:p>
            <a:r>
              <a:rPr lang="en-US" sz="900" dirty="0">
                <a:solidFill>
                  <a:schemeClr val="bg1"/>
                </a:solidFill>
              </a:rPr>
              <a:t>Abby </a:t>
            </a:r>
            <a:r>
              <a:rPr lang="en-US" sz="900" dirty="0" err="1">
                <a:solidFill>
                  <a:schemeClr val="bg1"/>
                </a:solidFill>
              </a:rPr>
              <a:t>Heithoff</a:t>
            </a:r>
            <a:r>
              <a:rPr lang="en-US" sz="900" dirty="0">
                <a:solidFill>
                  <a:schemeClr val="bg1"/>
                </a:solidFill>
              </a:rPr>
              <a:t>, Woods Hole Oceanographic Institution</a:t>
            </a:r>
          </a:p>
        </p:txBody>
      </p:sp>
      <p:sp>
        <p:nvSpPr>
          <p:cNvPr id="15" name="Arrow: Bent 14">
            <a:extLst>
              <a:ext uri="{FF2B5EF4-FFF2-40B4-BE49-F238E27FC236}">
                <a16:creationId xmlns:a16="http://schemas.microsoft.com/office/drawing/2014/main" id="{EEE5A7C5-0431-4D80-8451-59C2FFB17D29}"/>
              </a:ext>
            </a:extLst>
          </p:cNvPr>
          <p:cNvSpPr/>
          <p:nvPr/>
        </p:nvSpPr>
        <p:spPr>
          <a:xfrm rot="5400000">
            <a:off x="7346285" y="1840501"/>
            <a:ext cx="928291" cy="1127363"/>
          </a:xfrm>
          <a:prstGeom prst="bentArrow">
            <a:avLst>
              <a:gd name="adj1" fmla="val 15576"/>
              <a:gd name="adj2" fmla="val 20161"/>
              <a:gd name="adj3" fmla="val 30161"/>
              <a:gd name="adj4" fmla="val 431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3" name="Picture 12">
            <a:extLst>
              <a:ext uri="{FF2B5EF4-FFF2-40B4-BE49-F238E27FC236}">
                <a16:creationId xmlns:a16="http://schemas.microsoft.com/office/drawing/2014/main" id="{E1745742-0B3F-4695-A217-2B9B565A87AC}"/>
              </a:ext>
            </a:extLst>
          </p:cNvPr>
          <p:cNvPicPr>
            <a:picLocks noChangeAspect="1"/>
          </p:cNvPicPr>
          <p:nvPr/>
        </p:nvPicPr>
        <p:blipFill>
          <a:blip r:embed="rId4"/>
          <a:stretch>
            <a:fillRect/>
          </a:stretch>
        </p:blipFill>
        <p:spPr>
          <a:xfrm>
            <a:off x="7536135" y="2974544"/>
            <a:ext cx="1303566" cy="1317324"/>
          </a:xfrm>
          <a:prstGeom prst="rect">
            <a:avLst/>
          </a:prstGeom>
        </p:spPr>
      </p:pic>
      <p:sp>
        <p:nvSpPr>
          <p:cNvPr id="18" name="TextBox 17">
            <a:extLst>
              <a:ext uri="{FF2B5EF4-FFF2-40B4-BE49-F238E27FC236}">
                <a16:creationId xmlns:a16="http://schemas.microsoft.com/office/drawing/2014/main" id="{D52E90B3-75D8-4A31-9329-CDABD144AC2E}"/>
              </a:ext>
            </a:extLst>
          </p:cNvPr>
          <p:cNvSpPr txBox="1"/>
          <p:nvPr/>
        </p:nvSpPr>
        <p:spPr>
          <a:xfrm>
            <a:off x="7428904" y="1350530"/>
            <a:ext cx="1530855" cy="509020"/>
          </a:xfrm>
          <a:prstGeom prst="rect">
            <a:avLst/>
          </a:prstGeom>
          <a:noFill/>
        </p:spPr>
        <p:txBody>
          <a:bodyPr wrap="square" rtlCol="0">
            <a:spAutoFit/>
          </a:bodyPr>
          <a:lstStyle/>
          <a:p>
            <a:r>
              <a:rPr lang="en-US" dirty="0">
                <a:solidFill>
                  <a:schemeClr val="bg1"/>
                </a:solidFill>
              </a:rPr>
              <a:t>Release organic nitrogen</a:t>
            </a:r>
          </a:p>
        </p:txBody>
      </p:sp>
    </p:spTree>
    <p:extLst>
      <p:ext uri="{BB962C8B-B14F-4D97-AF65-F5344CB8AC3E}">
        <p14:creationId xmlns:p14="http://schemas.microsoft.com/office/powerpoint/2010/main" val="14811979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60B6B-3ABF-4316-BA33-23D9B9A51D3E}"/>
              </a:ext>
            </a:extLst>
          </p:cNvPr>
          <p:cNvSpPr>
            <a:spLocks noGrp="1"/>
          </p:cNvSpPr>
          <p:nvPr>
            <p:ph type="title"/>
          </p:nvPr>
        </p:nvSpPr>
        <p:spPr>
          <a:xfrm>
            <a:off x="428625" y="540273"/>
            <a:ext cx="8286750" cy="599361"/>
          </a:xfrm>
        </p:spPr>
        <p:txBody>
          <a:bodyPr/>
          <a:lstStyle/>
          <a:p>
            <a:r>
              <a:rPr lang="en-US" dirty="0"/>
              <a:t>Bloom origins</a:t>
            </a:r>
          </a:p>
        </p:txBody>
      </p:sp>
      <p:sp>
        <p:nvSpPr>
          <p:cNvPr id="3" name="Content Placeholder 2">
            <a:extLst>
              <a:ext uri="{FF2B5EF4-FFF2-40B4-BE49-F238E27FC236}">
                <a16:creationId xmlns:a16="http://schemas.microsoft.com/office/drawing/2014/main" id="{23732371-C6ED-4537-B9A5-C23CFE4E9FCC}"/>
              </a:ext>
            </a:extLst>
          </p:cNvPr>
          <p:cNvSpPr>
            <a:spLocks noGrp="1"/>
          </p:cNvSpPr>
          <p:nvPr>
            <p:ph sz="half" idx="1"/>
          </p:nvPr>
        </p:nvSpPr>
        <p:spPr>
          <a:xfrm>
            <a:off x="428625" y="1139633"/>
            <a:ext cx="4086225" cy="3706169"/>
          </a:xfrm>
        </p:spPr>
        <p:txBody>
          <a:bodyPr/>
          <a:lstStyle/>
          <a:p>
            <a:r>
              <a:rPr lang="en-US" dirty="0"/>
              <a:t>Initiation and development of </a:t>
            </a:r>
            <a:r>
              <a:rPr lang="en-US" i="1" dirty="0"/>
              <a:t>K. brevis </a:t>
            </a:r>
            <a:r>
              <a:rPr lang="en-US" dirty="0"/>
              <a:t>blooms in open waters seem to be supported by sources within the aquatic food web</a:t>
            </a:r>
          </a:p>
          <a:p>
            <a:r>
              <a:rPr lang="en-US" dirty="0"/>
              <a:t>In localized nearshore areas, land-based nutrients </a:t>
            </a:r>
            <a:r>
              <a:rPr lang="en-US" dirty="0" smtClean="0"/>
              <a:t>and sediments may be a contributor of a portion </a:t>
            </a:r>
            <a:r>
              <a:rPr lang="en-US" dirty="0"/>
              <a:t>of the nutrients that sustain the </a:t>
            </a:r>
            <a:r>
              <a:rPr lang="en-US" dirty="0" smtClean="0"/>
              <a:t>blooms</a:t>
            </a:r>
          </a:p>
        </p:txBody>
      </p:sp>
      <p:pic>
        <p:nvPicPr>
          <p:cNvPr id="2050" name="Picture 2" descr="Locations of in situ observations of Karenia brevis cell counts (red crosses) in the Florida coastal region during 1953 -2015. The long-term mean Gulf of Mexico Loop Current is shown as mean surface geostrophic velocity vectors derived from the mean dynamic topography. White line indicates ground track of satellite altimeters (Topex/Poseidon, Jason 1 and Jason 2) along the West Florida Shelf slope (solid white line). When the altimetry-derived surface geostrophic currents contact the shallow depths near the Dry Tortugas area, pressure perturbations of the Loop Current system can project across the entire shelf and induce upwelling of the nutrient-rich deep water onto the shelf. Adapted from R. Weisberg, USF">
            <a:extLst>
              <a:ext uri="{FF2B5EF4-FFF2-40B4-BE49-F238E27FC236}">
                <a16:creationId xmlns:a16="http://schemas.microsoft.com/office/drawing/2014/main" id="{61DCBDA4-9D96-489C-880C-DCA1C8D34C4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4994448" y="668655"/>
            <a:ext cx="3381562" cy="3874956"/>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5ECCF25B-13F1-4289-8566-1F081014C1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BB1A83-C217-4BC4-8C84-9AE2386622CF}"/>
              </a:ext>
            </a:extLst>
          </p:cNvPr>
          <p:cNvSpPr>
            <a:spLocks noGrp="1"/>
          </p:cNvSpPr>
          <p:nvPr>
            <p:ph type="sldNum" sz="quarter" idx="12"/>
          </p:nvPr>
        </p:nvSpPr>
        <p:spPr/>
        <p:txBody>
          <a:bodyPr/>
          <a:lstStyle/>
          <a:p>
            <a:fld id="{959DD345-62DD-A84F-BC08-1CA6580E988A}" type="slidenum">
              <a:rPr lang="en-US" smtClean="0"/>
              <a:t>17</a:t>
            </a:fld>
            <a:endParaRPr lang="en-US"/>
          </a:p>
        </p:txBody>
      </p:sp>
      <p:sp>
        <p:nvSpPr>
          <p:cNvPr id="7" name="TextBox 6">
            <a:extLst>
              <a:ext uri="{FF2B5EF4-FFF2-40B4-BE49-F238E27FC236}">
                <a16:creationId xmlns:a16="http://schemas.microsoft.com/office/drawing/2014/main" id="{BD4DEFD3-1F96-49B4-8DAC-32FAF9FEC8DD}"/>
              </a:ext>
            </a:extLst>
          </p:cNvPr>
          <p:cNvSpPr txBox="1"/>
          <p:nvPr/>
        </p:nvSpPr>
        <p:spPr>
          <a:xfrm>
            <a:off x="4414527" y="4651375"/>
            <a:ext cx="4862862" cy="369332"/>
          </a:xfrm>
          <a:prstGeom prst="rect">
            <a:avLst/>
          </a:prstGeom>
          <a:noFill/>
        </p:spPr>
        <p:txBody>
          <a:bodyPr wrap="square" rtlCol="0">
            <a:spAutoFit/>
          </a:bodyPr>
          <a:lstStyle/>
          <a:p>
            <a:r>
              <a:rPr lang="en-US" sz="900" i="1" dirty="0">
                <a:solidFill>
                  <a:schemeClr val="bg1"/>
                </a:solidFill>
              </a:rPr>
              <a:t>Locations of observations of </a:t>
            </a:r>
            <a:r>
              <a:rPr lang="en-US" sz="900" i="1" dirty="0" err="1">
                <a:solidFill>
                  <a:schemeClr val="bg1"/>
                </a:solidFill>
              </a:rPr>
              <a:t>Karenia</a:t>
            </a:r>
            <a:r>
              <a:rPr lang="en-US" sz="900" i="1" dirty="0">
                <a:solidFill>
                  <a:schemeClr val="bg1"/>
                </a:solidFill>
              </a:rPr>
              <a:t> brevis cell counts (red crosses) in the Florida coastal region from 1953–2015. University of South Florida</a:t>
            </a:r>
            <a:endParaRPr lang="en-US" sz="900" dirty="0">
              <a:solidFill>
                <a:schemeClr val="bg1"/>
              </a:solidFill>
            </a:endParaRPr>
          </a:p>
        </p:txBody>
      </p:sp>
    </p:spTree>
    <p:extLst>
      <p:ext uri="{BB962C8B-B14F-4D97-AF65-F5344CB8AC3E}">
        <p14:creationId xmlns:p14="http://schemas.microsoft.com/office/powerpoint/2010/main" val="28606934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60B6B-3ABF-4316-BA33-23D9B9A51D3E}"/>
              </a:ext>
            </a:extLst>
          </p:cNvPr>
          <p:cNvSpPr>
            <a:spLocks noGrp="1"/>
          </p:cNvSpPr>
          <p:nvPr>
            <p:ph type="title"/>
          </p:nvPr>
        </p:nvSpPr>
        <p:spPr/>
        <p:txBody>
          <a:bodyPr/>
          <a:lstStyle/>
          <a:p>
            <a:r>
              <a:rPr lang="en-US" dirty="0"/>
              <a:t>Bloom origins: Example of research</a:t>
            </a:r>
          </a:p>
        </p:txBody>
      </p:sp>
      <p:sp>
        <p:nvSpPr>
          <p:cNvPr id="3" name="Content Placeholder 2">
            <a:extLst>
              <a:ext uri="{FF2B5EF4-FFF2-40B4-BE49-F238E27FC236}">
                <a16:creationId xmlns:a16="http://schemas.microsoft.com/office/drawing/2014/main" id="{23732371-C6ED-4537-B9A5-C23CFE4E9FCC}"/>
              </a:ext>
            </a:extLst>
          </p:cNvPr>
          <p:cNvSpPr>
            <a:spLocks noGrp="1"/>
          </p:cNvSpPr>
          <p:nvPr>
            <p:ph sz="half" idx="1"/>
          </p:nvPr>
        </p:nvSpPr>
        <p:spPr>
          <a:xfrm>
            <a:off x="428625" y="1369219"/>
            <a:ext cx="8376010" cy="1081750"/>
          </a:xfrm>
        </p:spPr>
        <p:txBody>
          <a:bodyPr/>
          <a:lstStyle/>
          <a:p>
            <a:r>
              <a:rPr lang="en-US" dirty="0"/>
              <a:t>Model of </a:t>
            </a:r>
            <a:r>
              <a:rPr lang="en-US" i="1" dirty="0"/>
              <a:t>K. brevis </a:t>
            </a:r>
            <a:r>
              <a:rPr lang="en-US" dirty="0"/>
              <a:t>blooms on Texas shelf</a:t>
            </a:r>
          </a:p>
          <a:p>
            <a:r>
              <a:rPr lang="en-US" i="1" dirty="0"/>
              <a:t>K. brevis</a:t>
            </a:r>
            <a:r>
              <a:rPr lang="en-US" dirty="0"/>
              <a:t> cells near the Texas coast during early fall originated from </a:t>
            </a:r>
          </a:p>
          <a:p>
            <a:pPr lvl="1"/>
            <a:r>
              <a:rPr lang="en-US" dirty="0"/>
              <a:t>the southern Gulf of Mexico in bloom years </a:t>
            </a:r>
          </a:p>
          <a:p>
            <a:pPr lvl="1"/>
            <a:r>
              <a:rPr lang="en-US" dirty="0"/>
              <a:t>the northern Gulf of Mexico in the non-bloom year</a:t>
            </a:r>
          </a:p>
        </p:txBody>
      </p:sp>
      <p:sp>
        <p:nvSpPr>
          <p:cNvPr id="5" name="Footer Placeholder 4">
            <a:extLst>
              <a:ext uri="{FF2B5EF4-FFF2-40B4-BE49-F238E27FC236}">
                <a16:creationId xmlns:a16="http://schemas.microsoft.com/office/drawing/2014/main" id="{5ECCF25B-13F1-4289-8566-1F081014C1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BB1A83-C217-4BC4-8C84-9AE2386622CF}"/>
              </a:ext>
            </a:extLst>
          </p:cNvPr>
          <p:cNvSpPr>
            <a:spLocks noGrp="1"/>
          </p:cNvSpPr>
          <p:nvPr>
            <p:ph type="sldNum" sz="quarter" idx="12"/>
          </p:nvPr>
        </p:nvSpPr>
        <p:spPr/>
        <p:txBody>
          <a:bodyPr/>
          <a:lstStyle/>
          <a:p>
            <a:fld id="{959DD345-62DD-A84F-BC08-1CA6580E988A}" type="slidenum">
              <a:rPr lang="en-US" smtClean="0"/>
              <a:t>18</a:t>
            </a:fld>
            <a:endParaRPr lang="en-US"/>
          </a:p>
        </p:txBody>
      </p:sp>
      <p:sp>
        <p:nvSpPr>
          <p:cNvPr id="7" name="TextBox 6">
            <a:extLst>
              <a:ext uri="{FF2B5EF4-FFF2-40B4-BE49-F238E27FC236}">
                <a16:creationId xmlns:a16="http://schemas.microsoft.com/office/drawing/2014/main" id="{BD4DEFD3-1F96-49B4-8DAC-32FAF9FEC8DD}"/>
              </a:ext>
            </a:extLst>
          </p:cNvPr>
          <p:cNvSpPr txBox="1"/>
          <p:nvPr/>
        </p:nvSpPr>
        <p:spPr>
          <a:xfrm>
            <a:off x="7117237" y="2909913"/>
            <a:ext cx="1783303" cy="1892826"/>
          </a:xfrm>
          <a:prstGeom prst="rect">
            <a:avLst/>
          </a:prstGeom>
          <a:noFill/>
        </p:spPr>
        <p:txBody>
          <a:bodyPr wrap="square" rtlCol="0">
            <a:spAutoFit/>
          </a:bodyPr>
          <a:lstStyle/>
          <a:p>
            <a:r>
              <a:rPr lang="en-US" sz="900" dirty="0">
                <a:solidFill>
                  <a:schemeClr val="bg1"/>
                </a:solidFill>
              </a:rPr>
              <a:t>Simulated distributions of individual cells after 60 days from a single model run in forward time for each year highlight the differences between Texas bloom years (2009, 2011) and the Texas non-bloom year (2010). Each red dot represents a single individual cell from the model. Credit: D. </a:t>
            </a:r>
            <a:r>
              <a:rPr lang="en-US" sz="900" dirty="0" err="1">
                <a:solidFill>
                  <a:schemeClr val="bg1"/>
                </a:solidFill>
              </a:rPr>
              <a:t>Henrichs</a:t>
            </a:r>
            <a:r>
              <a:rPr lang="en-US" sz="900" dirty="0">
                <a:solidFill>
                  <a:schemeClr val="bg1"/>
                </a:solidFill>
              </a:rPr>
              <a:t>, R. </a:t>
            </a:r>
            <a:r>
              <a:rPr lang="en-US" sz="900" dirty="0" err="1">
                <a:solidFill>
                  <a:schemeClr val="bg1"/>
                </a:solidFill>
              </a:rPr>
              <a:t>Hetland</a:t>
            </a:r>
            <a:r>
              <a:rPr lang="en-US" sz="900" dirty="0">
                <a:solidFill>
                  <a:schemeClr val="bg1"/>
                </a:solidFill>
              </a:rPr>
              <a:t>, and L. Campbell, Texas A&amp;M University.</a:t>
            </a:r>
            <a:endParaRPr lang="en-US" sz="900" dirty="0">
              <a:solidFill>
                <a:schemeClr val="bg1"/>
              </a:solidFill>
              <a:effectLst/>
            </a:endParaRPr>
          </a:p>
        </p:txBody>
      </p:sp>
      <p:pic>
        <p:nvPicPr>
          <p:cNvPr id="10" name="Content Placeholder 9">
            <a:extLst>
              <a:ext uri="{FF2B5EF4-FFF2-40B4-BE49-F238E27FC236}">
                <a16:creationId xmlns:a16="http://schemas.microsoft.com/office/drawing/2014/main" id="{22148D39-450D-4740-81E0-D2F1BF13DD5C}"/>
              </a:ext>
            </a:extLst>
          </p:cNvPr>
          <p:cNvPicPr>
            <a:picLocks noGrp="1" noChangeAspect="1"/>
          </p:cNvPicPr>
          <p:nvPr>
            <p:ph sz="half" idx="2"/>
          </p:nvPr>
        </p:nvPicPr>
        <p:blipFill>
          <a:blip r:embed="rId3"/>
          <a:stretch>
            <a:fillRect/>
          </a:stretch>
        </p:blipFill>
        <p:spPr>
          <a:xfrm>
            <a:off x="243460" y="2812497"/>
            <a:ext cx="6732906" cy="2136575"/>
          </a:xfrm>
        </p:spPr>
      </p:pic>
    </p:spTree>
    <p:extLst>
      <p:ext uri="{BB962C8B-B14F-4D97-AF65-F5344CB8AC3E}">
        <p14:creationId xmlns:p14="http://schemas.microsoft.com/office/powerpoint/2010/main" val="22907077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91F7A-F2F8-45F2-BA9F-A8FB343061FA}"/>
              </a:ext>
            </a:extLst>
          </p:cNvPr>
          <p:cNvSpPr>
            <a:spLocks noGrp="1"/>
          </p:cNvSpPr>
          <p:nvPr>
            <p:ph type="title"/>
          </p:nvPr>
        </p:nvSpPr>
        <p:spPr/>
        <p:txBody>
          <a:bodyPr/>
          <a:lstStyle/>
          <a:p>
            <a:r>
              <a:rPr lang="en-US" dirty="0"/>
              <a:t>Links to hurricanes</a:t>
            </a:r>
          </a:p>
        </p:txBody>
      </p:sp>
      <p:sp>
        <p:nvSpPr>
          <p:cNvPr id="3" name="Content Placeholder 2">
            <a:extLst>
              <a:ext uri="{FF2B5EF4-FFF2-40B4-BE49-F238E27FC236}">
                <a16:creationId xmlns:a16="http://schemas.microsoft.com/office/drawing/2014/main" id="{8BB90825-884B-4D8F-9535-D1773CB7D4D3}"/>
              </a:ext>
            </a:extLst>
          </p:cNvPr>
          <p:cNvSpPr>
            <a:spLocks noGrp="1"/>
          </p:cNvSpPr>
          <p:nvPr>
            <p:ph idx="1"/>
          </p:nvPr>
        </p:nvSpPr>
        <p:spPr/>
        <p:txBody>
          <a:bodyPr/>
          <a:lstStyle/>
          <a:p>
            <a:r>
              <a:rPr lang="en-US" dirty="0"/>
              <a:t>According to NASA scientists, Florida's very active 2004 hurricane season may have played an important part in the development of extensive and long-lasting red tide conditions that affected its coastal areas in 2005</a:t>
            </a:r>
          </a:p>
          <a:p>
            <a:r>
              <a:rPr lang="en-US" dirty="0"/>
              <a:t>Several factors from 2004 hurricanes may have contributed to the 2005 red tide</a:t>
            </a:r>
          </a:p>
          <a:p>
            <a:pPr lvl="1"/>
            <a:r>
              <a:rPr lang="en-US" dirty="0"/>
              <a:t>heavy rain</a:t>
            </a:r>
          </a:p>
          <a:p>
            <a:pPr lvl="1"/>
            <a:r>
              <a:rPr lang="en-US" dirty="0"/>
              <a:t>runoff</a:t>
            </a:r>
          </a:p>
          <a:p>
            <a:pPr lvl="1"/>
            <a:r>
              <a:rPr lang="en-US" dirty="0"/>
              <a:t>submarine (below the ocean floor) groundwater discharge</a:t>
            </a:r>
          </a:p>
        </p:txBody>
      </p:sp>
      <p:sp>
        <p:nvSpPr>
          <p:cNvPr id="5" name="Footer Placeholder 4">
            <a:extLst>
              <a:ext uri="{FF2B5EF4-FFF2-40B4-BE49-F238E27FC236}">
                <a16:creationId xmlns:a16="http://schemas.microsoft.com/office/drawing/2014/main" id="{50BCFD32-B15B-4140-BAF0-BDD63C7F29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AB26EB-2435-4A7E-8DDC-C78109451A2B}"/>
              </a:ext>
            </a:extLst>
          </p:cNvPr>
          <p:cNvSpPr>
            <a:spLocks noGrp="1"/>
          </p:cNvSpPr>
          <p:nvPr>
            <p:ph type="sldNum" sz="quarter" idx="12"/>
          </p:nvPr>
        </p:nvSpPr>
        <p:spPr/>
        <p:txBody>
          <a:bodyPr/>
          <a:lstStyle/>
          <a:p>
            <a:fld id="{959DD345-62DD-A84F-BC08-1CA6580E988A}" type="slidenum">
              <a:rPr lang="en-US" smtClean="0"/>
              <a:t>19</a:t>
            </a:fld>
            <a:endParaRPr lang="en-US"/>
          </a:p>
        </p:txBody>
      </p:sp>
    </p:spTree>
    <p:extLst>
      <p:ext uri="{BB962C8B-B14F-4D97-AF65-F5344CB8AC3E}">
        <p14:creationId xmlns:p14="http://schemas.microsoft.com/office/powerpoint/2010/main" val="16994665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D5D4B9FC-B24A-524D-B612-C18F1B4B912F}"/>
              </a:ext>
            </a:extLst>
          </p:cNvPr>
          <p:cNvPicPr>
            <a:picLocks noGrp="1" noChangeAspect="1"/>
          </p:cNvPicPr>
          <p:nvPr>
            <p:ph type="pic" sz="quarter" idx="13"/>
          </p:nvPr>
        </p:nvPicPr>
        <p:blipFill>
          <a:blip r:embed="rId3" cstate="hqprint">
            <a:extLst>
              <a:ext uri="{28A0092B-C50C-407E-A947-70E740481C1C}">
                <a14:useLocalDpi xmlns:a14="http://schemas.microsoft.com/office/drawing/2010/main"/>
              </a:ext>
            </a:extLst>
          </a:blip>
          <a:srcRect/>
          <a:stretch>
            <a:fillRect/>
          </a:stretch>
        </p:blipFill>
        <p:spPr>
          <a:xfrm>
            <a:off x="-9525" y="1730375"/>
            <a:ext cx="2278063" cy="3403600"/>
          </a:xfrm>
        </p:spPr>
      </p:pic>
      <p:sp>
        <p:nvSpPr>
          <p:cNvPr id="2" name="Title 1"/>
          <p:cNvSpPr>
            <a:spLocks noGrp="1"/>
          </p:cNvSpPr>
          <p:nvPr>
            <p:ph type="ctrTitle"/>
          </p:nvPr>
        </p:nvSpPr>
        <p:spPr/>
        <p:txBody>
          <a:bodyPr/>
          <a:lstStyle/>
          <a:p>
            <a:r>
              <a:rPr lang="en-US" dirty="0">
                <a:effectLst/>
              </a:rPr>
              <a:t>Harmful Algae </a:t>
            </a:r>
            <a:r>
              <a:rPr lang="en-US" dirty="0" smtClean="0">
                <a:effectLst/>
              </a:rPr>
              <a:t>Blooms (HABs): </a:t>
            </a:r>
            <a:r>
              <a:rPr lang="en-US" dirty="0">
                <a:effectLst/>
              </a:rPr>
              <a:t/>
            </a:r>
            <a:br>
              <a:rPr lang="en-US" dirty="0">
                <a:effectLst/>
              </a:rPr>
            </a:br>
            <a:r>
              <a:rPr lang="en-US" dirty="0">
                <a:effectLst/>
              </a:rPr>
              <a:t>A Regional and Nationwide Concern</a:t>
            </a:r>
            <a:endParaRPr lang="en-US" dirty="0"/>
          </a:p>
        </p:txBody>
      </p:sp>
      <p:sp>
        <p:nvSpPr>
          <p:cNvPr id="14" name="Subtitle 13"/>
          <p:cNvSpPr>
            <a:spLocks noGrp="1"/>
          </p:cNvSpPr>
          <p:nvPr>
            <p:ph type="subTitle" idx="1"/>
          </p:nvPr>
        </p:nvSpPr>
        <p:spPr/>
        <p:txBody>
          <a:bodyPr/>
          <a:lstStyle/>
          <a:p>
            <a:r>
              <a:rPr lang="en-US" dirty="0"/>
              <a:t>William </a:t>
            </a:r>
            <a:r>
              <a:rPr lang="en-US" dirty="0" err="1"/>
              <a:t>Goodfellow</a:t>
            </a:r>
            <a:r>
              <a:rPr lang="en-US" dirty="0"/>
              <a:t>, Margaret McArdle, and Kendra Brown</a:t>
            </a:r>
          </a:p>
          <a:p>
            <a:r>
              <a:rPr lang="en-US" dirty="0"/>
              <a:t>Exponent</a:t>
            </a:r>
          </a:p>
          <a:p>
            <a:endParaRPr lang="en-US" dirty="0"/>
          </a:p>
        </p:txBody>
      </p:sp>
      <p:sp>
        <p:nvSpPr>
          <p:cNvPr id="15" name="Content Placeholder 14"/>
          <p:cNvSpPr>
            <a:spLocks noGrp="1"/>
          </p:cNvSpPr>
          <p:nvPr>
            <p:ph sz="quarter" idx="10"/>
          </p:nvPr>
        </p:nvSpPr>
        <p:spPr/>
        <p:txBody>
          <a:bodyPr/>
          <a:lstStyle/>
          <a:p>
            <a:r>
              <a:rPr lang="en-US" dirty="0" smtClean="0"/>
              <a:t>December  5, </a:t>
            </a:r>
            <a:r>
              <a:rPr lang="en-US" dirty="0"/>
              <a:t>2018</a:t>
            </a:r>
          </a:p>
          <a:p>
            <a:r>
              <a:rPr lang="en-US" dirty="0"/>
              <a:t>Illinois Pollution Control Board</a:t>
            </a:r>
          </a:p>
        </p:txBody>
      </p:sp>
    </p:spTree>
    <p:extLst>
      <p:ext uri="{BB962C8B-B14F-4D97-AF65-F5344CB8AC3E}">
        <p14:creationId xmlns:p14="http://schemas.microsoft.com/office/powerpoint/2010/main" val="17420783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34500CB-7D02-43F1-A3B5-67D9E9DC7FA5}"/>
              </a:ext>
            </a:extLst>
          </p:cNvPr>
          <p:cNvSpPr>
            <a:spLocks noGrp="1"/>
          </p:cNvSpPr>
          <p:nvPr>
            <p:ph type="title"/>
          </p:nvPr>
        </p:nvSpPr>
        <p:spPr/>
        <p:txBody>
          <a:bodyPr/>
          <a:lstStyle/>
          <a:p>
            <a:r>
              <a:rPr lang="en-US" dirty="0"/>
              <a:t>Ongoing red tide along western coast of Florida</a:t>
            </a:r>
          </a:p>
        </p:txBody>
      </p:sp>
      <p:sp>
        <p:nvSpPr>
          <p:cNvPr id="8" name="Content Placeholder 7">
            <a:extLst>
              <a:ext uri="{FF2B5EF4-FFF2-40B4-BE49-F238E27FC236}">
                <a16:creationId xmlns:a16="http://schemas.microsoft.com/office/drawing/2014/main" id="{FD14EF1F-A704-4EC8-851B-80B476957296}"/>
              </a:ext>
            </a:extLst>
          </p:cNvPr>
          <p:cNvSpPr>
            <a:spLocks noGrp="1"/>
          </p:cNvSpPr>
          <p:nvPr>
            <p:ph sz="half" idx="1"/>
          </p:nvPr>
        </p:nvSpPr>
        <p:spPr/>
        <p:txBody>
          <a:bodyPr/>
          <a:lstStyle/>
          <a:p>
            <a:r>
              <a:rPr lang="en-US" dirty="0"/>
              <a:t>A </a:t>
            </a:r>
            <a:r>
              <a:rPr lang="en-US" i="1" dirty="0" err="1"/>
              <a:t>Karenia</a:t>
            </a:r>
            <a:r>
              <a:rPr lang="en-US" i="1" dirty="0"/>
              <a:t> brevis </a:t>
            </a:r>
            <a:r>
              <a:rPr lang="en-US" dirty="0"/>
              <a:t>bloom currently extends over 100 miles along Florida’s southwest coastline</a:t>
            </a:r>
          </a:p>
          <a:p>
            <a:r>
              <a:rPr lang="en-US" dirty="0"/>
              <a:t>The bloom originated offshore in October 2017</a:t>
            </a:r>
          </a:p>
          <a:p>
            <a:r>
              <a:rPr lang="en-US" dirty="0"/>
              <a:t>The red tide intensified and moved closer to shore in June 2018, extending 130 miles and affecting seven Florida counties</a:t>
            </a:r>
          </a:p>
        </p:txBody>
      </p:sp>
      <p:pic>
        <p:nvPicPr>
          <p:cNvPr id="10" name="Content Placeholder 9">
            <a:extLst>
              <a:ext uri="{FF2B5EF4-FFF2-40B4-BE49-F238E27FC236}">
                <a16:creationId xmlns:a16="http://schemas.microsoft.com/office/drawing/2014/main" id="{D5DF0459-C8BB-4056-A9FC-824F6A68D0E4}"/>
              </a:ext>
            </a:extLst>
          </p:cNvPr>
          <p:cNvPicPr>
            <a:picLocks noGrp="1" noChangeAspect="1"/>
          </p:cNvPicPr>
          <p:nvPr>
            <p:ph sz="half" idx="2"/>
          </p:nvPr>
        </p:nvPicPr>
        <p:blipFill>
          <a:blip r:embed="rId3"/>
          <a:stretch>
            <a:fillRect/>
          </a:stretch>
        </p:blipFill>
        <p:spPr>
          <a:xfrm>
            <a:off x="5448895" y="1370013"/>
            <a:ext cx="2446734" cy="3262312"/>
          </a:xfrm>
          <a:prstGeom prst="rect">
            <a:avLst/>
          </a:prstGeom>
        </p:spPr>
      </p:pic>
      <p:sp>
        <p:nvSpPr>
          <p:cNvPr id="5" name="Footer Placeholder 4">
            <a:extLst>
              <a:ext uri="{FF2B5EF4-FFF2-40B4-BE49-F238E27FC236}">
                <a16:creationId xmlns:a16="http://schemas.microsoft.com/office/drawing/2014/main" id="{D0CEA7B4-A23B-43BF-993A-B8FA3907B0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B940C6-41AD-4302-B798-87E829332A7A}"/>
              </a:ext>
            </a:extLst>
          </p:cNvPr>
          <p:cNvSpPr>
            <a:spLocks noGrp="1"/>
          </p:cNvSpPr>
          <p:nvPr>
            <p:ph type="sldNum" sz="quarter" idx="12"/>
          </p:nvPr>
        </p:nvSpPr>
        <p:spPr/>
        <p:txBody>
          <a:bodyPr/>
          <a:lstStyle/>
          <a:p>
            <a:fld id="{959DD345-62DD-A84F-BC08-1CA6580E988A}" type="slidenum">
              <a:rPr lang="en-US" smtClean="0"/>
              <a:t>20</a:t>
            </a:fld>
            <a:endParaRPr lang="en-US"/>
          </a:p>
        </p:txBody>
      </p:sp>
      <p:sp>
        <p:nvSpPr>
          <p:cNvPr id="11" name="TextBox 10">
            <a:extLst>
              <a:ext uri="{FF2B5EF4-FFF2-40B4-BE49-F238E27FC236}">
                <a16:creationId xmlns:a16="http://schemas.microsoft.com/office/drawing/2014/main" id="{2C97F031-9356-417D-96E2-68A90A3F1381}"/>
              </a:ext>
            </a:extLst>
          </p:cNvPr>
          <p:cNvSpPr txBox="1"/>
          <p:nvPr/>
        </p:nvSpPr>
        <p:spPr>
          <a:xfrm>
            <a:off x="4572000" y="4710537"/>
            <a:ext cx="4364610" cy="400110"/>
          </a:xfrm>
          <a:prstGeom prst="rect">
            <a:avLst/>
          </a:prstGeom>
          <a:noFill/>
        </p:spPr>
        <p:txBody>
          <a:bodyPr wrap="square" rtlCol="0">
            <a:spAutoFit/>
          </a:bodyPr>
          <a:lstStyle/>
          <a:p>
            <a:r>
              <a:rPr lang="en-US" sz="1000" dirty="0">
                <a:solidFill>
                  <a:schemeClr val="bg1"/>
                </a:solidFill>
              </a:rPr>
              <a:t>Dead fish on beach near Sarasota, Florida, killed by toxins from 2018 red tide. Credit: Bob Currier, Texas A&amp;M University</a:t>
            </a:r>
          </a:p>
        </p:txBody>
      </p:sp>
    </p:spTree>
    <p:extLst>
      <p:ext uri="{BB962C8B-B14F-4D97-AF65-F5344CB8AC3E}">
        <p14:creationId xmlns:p14="http://schemas.microsoft.com/office/powerpoint/2010/main" val="4196492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34500CB-7D02-43F1-A3B5-67D9E9DC7FA5}"/>
              </a:ext>
            </a:extLst>
          </p:cNvPr>
          <p:cNvSpPr>
            <a:spLocks noGrp="1"/>
          </p:cNvSpPr>
          <p:nvPr>
            <p:ph type="title"/>
          </p:nvPr>
        </p:nvSpPr>
        <p:spPr/>
        <p:txBody>
          <a:bodyPr/>
          <a:lstStyle/>
          <a:p>
            <a:r>
              <a:rPr lang="en-US" dirty="0"/>
              <a:t>Ongoing red tides – links to hurricanes?</a:t>
            </a:r>
          </a:p>
        </p:txBody>
      </p:sp>
      <p:sp>
        <p:nvSpPr>
          <p:cNvPr id="8" name="Content Placeholder 7">
            <a:extLst>
              <a:ext uri="{FF2B5EF4-FFF2-40B4-BE49-F238E27FC236}">
                <a16:creationId xmlns:a16="http://schemas.microsoft.com/office/drawing/2014/main" id="{FD14EF1F-A704-4EC8-851B-80B476957296}"/>
              </a:ext>
            </a:extLst>
          </p:cNvPr>
          <p:cNvSpPr>
            <a:spLocks noGrp="1"/>
          </p:cNvSpPr>
          <p:nvPr>
            <p:ph sz="half" idx="1"/>
          </p:nvPr>
        </p:nvSpPr>
        <p:spPr/>
        <p:txBody>
          <a:bodyPr/>
          <a:lstStyle/>
          <a:p>
            <a:r>
              <a:rPr lang="en-US" dirty="0"/>
              <a:t>Hurricane Irma blew through Florida in 2017, which led to massive runoff that perhaps is driving this latest bloom</a:t>
            </a:r>
          </a:p>
          <a:p>
            <a:r>
              <a:rPr lang="en-US" dirty="0"/>
              <a:t>Hurricane Harvey hit Texas in 2017; a localized red tide bloom has been observed along Padre Island National Seashore, starting in September 2018</a:t>
            </a:r>
          </a:p>
        </p:txBody>
      </p:sp>
      <p:sp>
        <p:nvSpPr>
          <p:cNvPr id="5" name="Footer Placeholder 4">
            <a:extLst>
              <a:ext uri="{FF2B5EF4-FFF2-40B4-BE49-F238E27FC236}">
                <a16:creationId xmlns:a16="http://schemas.microsoft.com/office/drawing/2014/main" id="{D0CEA7B4-A23B-43BF-993A-B8FA3907B0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B940C6-41AD-4302-B798-87E829332A7A}"/>
              </a:ext>
            </a:extLst>
          </p:cNvPr>
          <p:cNvSpPr>
            <a:spLocks noGrp="1"/>
          </p:cNvSpPr>
          <p:nvPr>
            <p:ph type="sldNum" sz="quarter" idx="12"/>
          </p:nvPr>
        </p:nvSpPr>
        <p:spPr/>
        <p:txBody>
          <a:bodyPr/>
          <a:lstStyle/>
          <a:p>
            <a:fld id="{959DD345-62DD-A84F-BC08-1CA6580E988A}" type="slidenum">
              <a:rPr lang="en-US" smtClean="0"/>
              <a:t>21</a:t>
            </a:fld>
            <a:endParaRPr lang="en-US"/>
          </a:p>
        </p:txBody>
      </p:sp>
      <p:sp>
        <p:nvSpPr>
          <p:cNvPr id="11" name="TextBox 10">
            <a:extLst>
              <a:ext uri="{FF2B5EF4-FFF2-40B4-BE49-F238E27FC236}">
                <a16:creationId xmlns:a16="http://schemas.microsoft.com/office/drawing/2014/main" id="{2C97F031-9356-417D-96E2-68A90A3F1381}"/>
              </a:ext>
            </a:extLst>
          </p:cNvPr>
          <p:cNvSpPr txBox="1"/>
          <p:nvPr/>
        </p:nvSpPr>
        <p:spPr>
          <a:xfrm>
            <a:off x="4629152" y="4448057"/>
            <a:ext cx="4364610" cy="369332"/>
          </a:xfrm>
          <a:prstGeom prst="rect">
            <a:avLst/>
          </a:prstGeom>
          <a:noFill/>
        </p:spPr>
        <p:txBody>
          <a:bodyPr wrap="square" rtlCol="0">
            <a:spAutoFit/>
          </a:bodyPr>
          <a:lstStyle/>
          <a:p>
            <a:r>
              <a:rPr lang="en-US" sz="900" dirty="0">
                <a:solidFill>
                  <a:schemeClr val="bg1"/>
                </a:solidFill>
              </a:rPr>
              <a:t>Dead whale shark that washed ashore on Sanibel beach on July 27, 2018. Florida Fish and Wildlife Conservation Commission.</a:t>
            </a:r>
          </a:p>
        </p:txBody>
      </p:sp>
      <p:pic>
        <p:nvPicPr>
          <p:cNvPr id="12" name="Picture 2" descr="https://cdn4.dogonews.com/images/4d6c230e-d3ea-43d3-9828-7b79a3cf6f36/download.jpeg">
            <a:extLst>
              <a:ext uri="{FF2B5EF4-FFF2-40B4-BE49-F238E27FC236}">
                <a16:creationId xmlns:a16="http://schemas.microsoft.com/office/drawing/2014/main" id="{CEAF6EBF-DEAE-435D-B03E-4E189963F2B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74724" y="1571849"/>
            <a:ext cx="4186472" cy="2792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17247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Dunkard</a:t>
            </a:r>
            <a:r>
              <a:rPr lang="en-US" dirty="0" smtClean="0"/>
              <a:t> Creek, Pennsylvania</a:t>
            </a:r>
            <a:endParaRPr lang="en-US" dirty="0"/>
          </a:p>
        </p:txBody>
      </p:sp>
      <p:sp>
        <p:nvSpPr>
          <p:cNvPr id="3" name="Content Placeholder 2"/>
          <p:cNvSpPr>
            <a:spLocks noGrp="1"/>
          </p:cNvSpPr>
          <p:nvPr>
            <p:ph idx="1"/>
          </p:nvPr>
        </p:nvSpPr>
        <p:spPr>
          <a:xfrm>
            <a:off x="428625" y="1369219"/>
            <a:ext cx="3420121" cy="3263504"/>
          </a:xfrm>
        </p:spPr>
        <p:txBody>
          <a:bodyPr/>
          <a:lstStyle/>
          <a:p>
            <a:r>
              <a:rPr lang="en-US" dirty="0" smtClean="0"/>
              <a:t>Bloom of the estuarine/marine golden algae</a:t>
            </a:r>
          </a:p>
          <a:p>
            <a:r>
              <a:rPr lang="en-US" dirty="0" smtClean="0"/>
              <a:t>30-mile impact of Creek, fish kill</a:t>
            </a:r>
          </a:p>
          <a:p>
            <a:r>
              <a:rPr lang="en-US" dirty="0" smtClean="0"/>
              <a:t>Minnows, bass/sunfish, muskellunge, mussel, mudpuppies</a:t>
            </a:r>
          </a:p>
          <a:p>
            <a:r>
              <a:rPr lang="en-US" dirty="0" smtClean="0"/>
              <a:t>Impacted major sport fishery</a:t>
            </a:r>
          </a:p>
          <a:p>
            <a:endParaRPr lang="en-US" dirty="0" smtClean="0"/>
          </a:p>
          <a:p>
            <a:endParaRPr lang="en-US" dirty="0" smtClean="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9DD345-62DD-A84F-BC08-1CA6580E988A}" type="slidenum">
              <a:rPr lang="en-US" smtClean="0"/>
              <a:t>22</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1435" y="1214033"/>
            <a:ext cx="2087424" cy="156355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7430" y="2481549"/>
            <a:ext cx="3596570" cy="2325510"/>
          </a:xfrm>
          <a:prstGeom prst="rect">
            <a:avLst/>
          </a:prstGeom>
        </p:spPr>
      </p:pic>
      <p:pic>
        <p:nvPicPr>
          <p:cNvPr id="1026" name="Picture 2" descr="Image result for dunkard creek fish kill">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4326" y="486979"/>
            <a:ext cx="3049674" cy="2011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00689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Department of Interior, Park Service</a:t>
            </a:r>
            <a:endParaRPr lang="en-US" dirty="0"/>
          </a:p>
        </p:txBody>
      </p:sp>
      <p:pic>
        <p:nvPicPr>
          <p:cNvPr id="9" name="Content Placeholder 8"/>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73660" y="1570397"/>
            <a:ext cx="3682138" cy="2732965"/>
          </a:xfrm>
        </p:spPr>
      </p:pic>
      <p:sp>
        <p:nvSpPr>
          <p:cNvPr id="13" name="Content Placeholder 12"/>
          <p:cNvSpPr>
            <a:spLocks noGrp="1"/>
          </p:cNvSpPr>
          <p:nvPr>
            <p:ph sz="half" idx="2"/>
          </p:nvPr>
        </p:nvSpPr>
        <p:spPr/>
        <p:txBody>
          <a:bodyPr/>
          <a:lstStyle/>
          <a:p>
            <a:r>
              <a:rPr lang="en-US" dirty="0" smtClean="0"/>
              <a:t>Several years ago, received a call for help on removing algae from the Lincoln Memorial Reflecting Pool</a:t>
            </a:r>
          </a:p>
          <a:p>
            <a:r>
              <a:rPr lang="en-US" dirty="0" smtClean="0"/>
              <a:t>In 8 days, they were going have a dedication of the redesigned reflecting pool</a:t>
            </a:r>
          </a:p>
          <a:p>
            <a:r>
              <a:rPr lang="en-US" dirty="0" smtClean="0"/>
              <a:t>Large bloom of green, cyanobacteria and filamentous algae</a:t>
            </a:r>
          </a:p>
          <a:p>
            <a:endParaRPr lang="en-US" dirty="0"/>
          </a:p>
        </p:txBody>
      </p:sp>
      <p:sp>
        <p:nvSpPr>
          <p:cNvPr id="2" name="Footer Placeholder 1"/>
          <p:cNvSpPr>
            <a:spLocks noGrp="1"/>
          </p:cNvSpPr>
          <p:nvPr>
            <p:ph type="ftr" sz="quarter" idx="11"/>
          </p:nvPr>
        </p:nvSpPr>
        <p:spPr/>
        <p:txBody>
          <a:bodyPr/>
          <a:lstStyle/>
          <a:p>
            <a:endParaRPr lang="en-US"/>
          </a:p>
        </p:txBody>
      </p:sp>
      <p:sp>
        <p:nvSpPr>
          <p:cNvPr id="3" name="Slide Number Placeholder 2"/>
          <p:cNvSpPr>
            <a:spLocks noGrp="1"/>
          </p:cNvSpPr>
          <p:nvPr>
            <p:ph type="sldNum" sz="quarter" idx="12"/>
          </p:nvPr>
        </p:nvSpPr>
        <p:spPr/>
        <p:txBody>
          <a:bodyPr/>
          <a:lstStyle/>
          <a:p>
            <a:fld id="{959DD345-62DD-A84F-BC08-1CA6580E988A}" type="slidenum">
              <a:rPr lang="en-US" smtClean="0"/>
              <a:t>23</a:t>
            </a:fld>
            <a:endParaRPr lang="en-US"/>
          </a:p>
        </p:txBody>
      </p:sp>
    </p:spTree>
    <p:extLst>
      <p:ext uri="{BB962C8B-B14F-4D97-AF65-F5344CB8AC3E}">
        <p14:creationId xmlns:p14="http://schemas.microsoft.com/office/powerpoint/2010/main" val="32647681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4C7DDA3-C36A-F14F-84CA-3E182FB00BC0}"/>
              </a:ext>
            </a:extLst>
          </p:cNvPr>
          <p:cNvSpPr>
            <a:spLocks noGrp="1"/>
          </p:cNvSpPr>
          <p:nvPr>
            <p:ph type="title"/>
          </p:nvPr>
        </p:nvSpPr>
        <p:spPr>
          <a:xfrm>
            <a:off x="838558" y="769297"/>
            <a:ext cx="3053814" cy="3639959"/>
          </a:xfrm>
        </p:spPr>
        <p:txBody>
          <a:bodyPr/>
          <a:lstStyle/>
          <a:p>
            <a:r>
              <a:rPr lang="en-US" dirty="0" smtClean="0">
                <a:solidFill>
                  <a:schemeClr val="accent2"/>
                </a:solidFill>
              </a:rPr>
              <a:t>Characterization</a:t>
            </a:r>
            <a:br>
              <a:rPr lang="en-US" dirty="0" smtClean="0">
                <a:solidFill>
                  <a:schemeClr val="accent2"/>
                </a:solidFill>
              </a:rPr>
            </a:br>
            <a:r>
              <a:rPr lang="en-US" dirty="0" smtClean="0">
                <a:solidFill>
                  <a:schemeClr val="accent2"/>
                </a:solidFill>
              </a:rPr>
              <a:t/>
            </a:r>
            <a:br>
              <a:rPr lang="en-US" dirty="0" smtClean="0">
                <a:solidFill>
                  <a:schemeClr val="accent2"/>
                </a:solidFill>
              </a:rPr>
            </a:br>
            <a:r>
              <a:rPr lang="en-US" dirty="0" smtClean="0">
                <a:solidFill>
                  <a:schemeClr val="accent2"/>
                </a:solidFill>
              </a:rPr>
              <a:t>Management</a:t>
            </a:r>
            <a:br>
              <a:rPr lang="en-US" dirty="0" smtClean="0">
                <a:solidFill>
                  <a:schemeClr val="accent2"/>
                </a:solidFill>
              </a:rPr>
            </a:br>
            <a:r>
              <a:rPr lang="en-US" dirty="0" smtClean="0">
                <a:solidFill>
                  <a:schemeClr val="accent2"/>
                </a:solidFill>
              </a:rPr>
              <a:t/>
            </a:r>
            <a:br>
              <a:rPr lang="en-US" dirty="0" smtClean="0">
                <a:solidFill>
                  <a:schemeClr val="accent2"/>
                </a:solidFill>
              </a:rPr>
            </a:br>
            <a:r>
              <a:rPr lang="en-US" dirty="0" smtClean="0">
                <a:solidFill>
                  <a:schemeClr val="accent2"/>
                </a:solidFill>
              </a:rPr>
              <a:t>Mitigation</a:t>
            </a:r>
            <a:endParaRPr lang="en-US" dirty="0">
              <a:solidFill>
                <a:schemeClr val="accent2"/>
              </a:solidFill>
            </a:endParaRPr>
          </a:p>
        </p:txBody>
      </p:sp>
      <p:sp>
        <p:nvSpPr>
          <p:cNvPr id="5" name="Footer Placeholder 4">
            <a:extLst>
              <a:ext uri="{FF2B5EF4-FFF2-40B4-BE49-F238E27FC236}">
                <a16:creationId xmlns:a16="http://schemas.microsoft.com/office/drawing/2014/main" id="{97074C79-471B-2749-A805-E4677A105176}"/>
              </a:ext>
            </a:extLst>
          </p:cNvPr>
          <p:cNvSpPr>
            <a:spLocks noGrp="1"/>
          </p:cNvSpPr>
          <p:nvPr>
            <p:ph type="ftr" sz="quarter" idx="11"/>
          </p:nvPr>
        </p:nvSpPr>
        <p:spPr/>
        <p:txBody>
          <a:bodyPr/>
          <a:lstStyle/>
          <a:p>
            <a:endParaRPr lang="en-US" dirty="0"/>
          </a:p>
        </p:txBody>
      </p:sp>
      <p:sp>
        <p:nvSpPr>
          <p:cNvPr id="11" name="Rectangle 10">
            <a:extLst>
              <a:ext uri="{FF2B5EF4-FFF2-40B4-BE49-F238E27FC236}">
                <a16:creationId xmlns:a16="http://schemas.microsoft.com/office/drawing/2014/main" id="{34BDB475-E8B5-9F4C-9C26-422B24BDFDDB}"/>
              </a:ext>
            </a:extLst>
          </p:cNvPr>
          <p:cNvSpPr/>
          <p:nvPr/>
        </p:nvSpPr>
        <p:spPr>
          <a:xfrm>
            <a:off x="4927180" y="676213"/>
            <a:ext cx="3906982" cy="390698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F4E42A4E-BD8E-4C40-918D-8379EDAA63A6}"/>
              </a:ext>
            </a:extLst>
          </p:cNvPr>
          <p:cNvCxnSpPr>
            <a:stCxn id="11" idx="0"/>
            <a:endCxn id="11" idx="2"/>
          </p:cNvCxnSpPr>
          <p:nvPr/>
        </p:nvCxnSpPr>
        <p:spPr>
          <a:xfrm>
            <a:off x="6880671" y="676213"/>
            <a:ext cx="0" cy="3906982"/>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183336D-0C51-D742-B992-E583597A069B}"/>
              </a:ext>
            </a:extLst>
          </p:cNvPr>
          <p:cNvCxnSpPr>
            <a:stCxn id="11" idx="1"/>
            <a:endCxn id="11" idx="3"/>
          </p:cNvCxnSpPr>
          <p:nvPr/>
        </p:nvCxnSpPr>
        <p:spPr>
          <a:xfrm>
            <a:off x="4927180" y="2629704"/>
            <a:ext cx="3906982"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1EB6846-95D9-0E45-9A87-F7BFB7AF00EE}"/>
              </a:ext>
            </a:extLst>
          </p:cNvPr>
          <p:cNvSpPr txBox="1"/>
          <p:nvPr/>
        </p:nvSpPr>
        <p:spPr>
          <a:xfrm rot="16200000">
            <a:off x="2871670" y="2460427"/>
            <a:ext cx="3483788" cy="338554"/>
          </a:xfrm>
          <a:prstGeom prst="rect">
            <a:avLst/>
          </a:prstGeom>
          <a:noFill/>
        </p:spPr>
        <p:txBody>
          <a:bodyPr wrap="square" rtlCol="0">
            <a:spAutoFit/>
          </a:bodyPr>
          <a:lstStyle/>
          <a:p>
            <a:pPr algn="ctr"/>
            <a:r>
              <a:rPr lang="en-US" sz="1600" b="1" dirty="0">
                <a:solidFill>
                  <a:schemeClr val="bg1"/>
                </a:solidFill>
              </a:rPr>
              <a:t>Ecosystem Response</a:t>
            </a:r>
          </a:p>
        </p:txBody>
      </p:sp>
      <p:sp>
        <p:nvSpPr>
          <p:cNvPr id="17" name="TextBox 16">
            <a:extLst>
              <a:ext uri="{FF2B5EF4-FFF2-40B4-BE49-F238E27FC236}">
                <a16:creationId xmlns:a16="http://schemas.microsoft.com/office/drawing/2014/main" id="{BCECA92B-8307-C94B-ACC4-7BF53951AC01}"/>
              </a:ext>
            </a:extLst>
          </p:cNvPr>
          <p:cNvSpPr txBox="1"/>
          <p:nvPr/>
        </p:nvSpPr>
        <p:spPr>
          <a:xfrm>
            <a:off x="5138777" y="4601076"/>
            <a:ext cx="3483788" cy="338554"/>
          </a:xfrm>
          <a:prstGeom prst="rect">
            <a:avLst/>
          </a:prstGeom>
          <a:noFill/>
        </p:spPr>
        <p:txBody>
          <a:bodyPr wrap="square" rtlCol="0">
            <a:spAutoFit/>
          </a:bodyPr>
          <a:lstStyle/>
          <a:p>
            <a:pPr algn="ctr"/>
            <a:r>
              <a:rPr lang="en-US" sz="1600" b="1" dirty="0">
                <a:solidFill>
                  <a:schemeClr val="bg1"/>
                </a:solidFill>
              </a:rPr>
              <a:t>Nutrient Loading</a:t>
            </a:r>
          </a:p>
        </p:txBody>
      </p:sp>
      <p:sp>
        <p:nvSpPr>
          <p:cNvPr id="19" name="Arc 18">
            <a:extLst>
              <a:ext uri="{FF2B5EF4-FFF2-40B4-BE49-F238E27FC236}">
                <a16:creationId xmlns:a16="http://schemas.microsoft.com/office/drawing/2014/main" id="{794DD858-80F0-FE45-AE94-0198EC311CAF}"/>
              </a:ext>
            </a:extLst>
          </p:cNvPr>
          <p:cNvSpPr/>
          <p:nvPr/>
        </p:nvSpPr>
        <p:spPr>
          <a:xfrm rot="16200000">
            <a:off x="4373336" y="1717625"/>
            <a:ext cx="7954353" cy="6846665"/>
          </a:xfrm>
          <a:prstGeom prst="arc">
            <a:avLst>
              <a:gd name="adj1" fmla="val 16779270"/>
              <a:gd name="adj2" fmla="val 0"/>
            </a:avLst>
          </a:prstGeom>
          <a:ln w="28575"/>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20" name="Arc 19">
            <a:extLst>
              <a:ext uri="{FF2B5EF4-FFF2-40B4-BE49-F238E27FC236}">
                <a16:creationId xmlns:a16="http://schemas.microsoft.com/office/drawing/2014/main" id="{E6130351-C4DF-2541-8DDC-26F6B13FE5A8}"/>
              </a:ext>
            </a:extLst>
          </p:cNvPr>
          <p:cNvSpPr/>
          <p:nvPr/>
        </p:nvSpPr>
        <p:spPr>
          <a:xfrm rot="18078772">
            <a:off x="2685169" y="3860205"/>
            <a:ext cx="8863113" cy="6677318"/>
          </a:xfrm>
          <a:prstGeom prst="arc">
            <a:avLst>
              <a:gd name="adj1" fmla="val 17349422"/>
              <a:gd name="adj2" fmla="val 20614851"/>
            </a:avLst>
          </a:prstGeom>
          <a:ln w="28575">
            <a:solidFill>
              <a:schemeClr val="accent1">
                <a:lumMod val="60000"/>
                <a:lumOff val="40000"/>
              </a:schemeClr>
            </a:solidFill>
          </a:ln>
          <a:effectLst>
            <a:outerShdw blurRad="50800" dist="38100" dir="2700000" algn="tl" rotWithShape="0">
              <a:prstClr val="black">
                <a:alpha val="40000"/>
              </a:prstClr>
            </a:outerShdw>
          </a:effectLst>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sp>
        <p:nvSpPr>
          <p:cNvPr id="21" name="TextBox 20">
            <a:extLst>
              <a:ext uri="{FF2B5EF4-FFF2-40B4-BE49-F238E27FC236}">
                <a16:creationId xmlns:a16="http://schemas.microsoft.com/office/drawing/2014/main" id="{FBE2D068-AC24-7447-A7AD-660FCE37ABE8}"/>
              </a:ext>
            </a:extLst>
          </p:cNvPr>
          <p:cNvSpPr txBox="1"/>
          <p:nvPr/>
        </p:nvSpPr>
        <p:spPr>
          <a:xfrm>
            <a:off x="4876579" y="1933360"/>
            <a:ext cx="1042244" cy="646331"/>
          </a:xfrm>
          <a:prstGeom prst="rect">
            <a:avLst/>
          </a:prstGeom>
          <a:noFill/>
        </p:spPr>
        <p:txBody>
          <a:bodyPr wrap="square" rtlCol="0">
            <a:spAutoFit/>
          </a:bodyPr>
          <a:lstStyle/>
          <a:p>
            <a:pPr algn="ctr"/>
            <a:r>
              <a:rPr lang="en-US" sz="1200" dirty="0">
                <a:solidFill>
                  <a:schemeClr val="bg1"/>
                </a:solidFill>
                <a:latin typeface="Arial Narrow" panose="020B0604020202020204" pitchFamily="34" charset="0"/>
                <a:cs typeface="Arial Narrow" panose="020B0604020202020204" pitchFamily="34" charset="0"/>
              </a:rPr>
              <a:t>Rapid Physiological Response</a:t>
            </a:r>
          </a:p>
        </p:txBody>
      </p:sp>
      <p:sp>
        <p:nvSpPr>
          <p:cNvPr id="22" name="TextBox 21">
            <a:extLst>
              <a:ext uri="{FF2B5EF4-FFF2-40B4-BE49-F238E27FC236}">
                <a16:creationId xmlns:a16="http://schemas.microsoft.com/office/drawing/2014/main" id="{F9CA05D5-252D-BF46-887A-DCA28F129A01}"/>
              </a:ext>
            </a:extLst>
          </p:cNvPr>
          <p:cNvSpPr txBox="1"/>
          <p:nvPr/>
        </p:nvSpPr>
        <p:spPr>
          <a:xfrm>
            <a:off x="6880672" y="698932"/>
            <a:ext cx="1953490" cy="461665"/>
          </a:xfrm>
          <a:prstGeom prst="rect">
            <a:avLst/>
          </a:prstGeom>
          <a:noFill/>
        </p:spPr>
        <p:txBody>
          <a:bodyPr wrap="square" rtlCol="0">
            <a:spAutoFit/>
          </a:bodyPr>
          <a:lstStyle/>
          <a:p>
            <a:pPr algn="ctr"/>
            <a:r>
              <a:rPr lang="en-US" sz="1200" dirty="0">
                <a:solidFill>
                  <a:schemeClr val="bg1"/>
                </a:solidFill>
                <a:latin typeface="Arial Narrow" panose="020B0604020202020204" pitchFamily="34" charset="0"/>
                <a:cs typeface="Arial Narrow" panose="020B0604020202020204" pitchFamily="34" charset="0"/>
              </a:rPr>
              <a:t>Slow Physiological Response</a:t>
            </a:r>
          </a:p>
          <a:p>
            <a:pPr algn="ctr"/>
            <a:r>
              <a:rPr lang="en-US" sz="1200" dirty="0">
                <a:solidFill>
                  <a:schemeClr val="bg1"/>
                </a:solidFill>
                <a:latin typeface="Arial Narrow" panose="020B0604020202020204" pitchFamily="34" charset="0"/>
                <a:cs typeface="Arial Narrow" panose="020B0604020202020204" pitchFamily="34" charset="0"/>
              </a:rPr>
              <a:t>High Biomass Response</a:t>
            </a:r>
          </a:p>
        </p:txBody>
      </p:sp>
      <p:sp>
        <p:nvSpPr>
          <p:cNvPr id="14" name="TextBox 13">
            <a:extLst>
              <a:ext uri="{FF2B5EF4-FFF2-40B4-BE49-F238E27FC236}">
                <a16:creationId xmlns:a16="http://schemas.microsoft.com/office/drawing/2014/main" id="{29323966-BB29-A54E-8272-4C289E4A0EA9}"/>
              </a:ext>
            </a:extLst>
          </p:cNvPr>
          <p:cNvSpPr txBox="1"/>
          <p:nvPr/>
        </p:nvSpPr>
        <p:spPr>
          <a:xfrm>
            <a:off x="6772037" y="1942946"/>
            <a:ext cx="1953490" cy="646331"/>
          </a:xfrm>
          <a:prstGeom prst="rect">
            <a:avLst/>
          </a:prstGeom>
          <a:noFill/>
        </p:spPr>
        <p:txBody>
          <a:bodyPr wrap="square" rtlCol="0">
            <a:spAutoFit/>
          </a:bodyPr>
          <a:lstStyle/>
          <a:p>
            <a:pPr algn="ctr"/>
            <a:r>
              <a:rPr lang="en-US" sz="1200" b="1" dirty="0">
                <a:solidFill>
                  <a:schemeClr val="bg1"/>
                </a:solidFill>
                <a:latin typeface="Arial Narrow" panose="020B0604020202020204" pitchFamily="34" charset="0"/>
                <a:cs typeface="Arial Narrow" panose="020B0604020202020204" pitchFamily="34" charset="0"/>
              </a:rPr>
              <a:t>IMPACTS</a:t>
            </a:r>
          </a:p>
          <a:p>
            <a:pPr algn="ctr"/>
            <a:r>
              <a:rPr lang="en-US" sz="1200" dirty="0">
                <a:solidFill>
                  <a:schemeClr val="bg1"/>
                </a:solidFill>
                <a:latin typeface="Arial Narrow" panose="020B0604020202020204" pitchFamily="34" charset="0"/>
                <a:cs typeface="Arial Narrow" panose="020B0604020202020204" pitchFamily="34" charset="0"/>
              </a:rPr>
              <a:t>Easy to Assess </a:t>
            </a:r>
            <a:br>
              <a:rPr lang="en-US" sz="1200" dirty="0">
                <a:solidFill>
                  <a:schemeClr val="bg1"/>
                </a:solidFill>
                <a:latin typeface="Arial Narrow" panose="020B0604020202020204" pitchFamily="34" charset="0"/>
                <a:cs typeface="Arial Narrow" panose="020B0604020202020204" pitchFamily="34" charset="0"/>
              </a:rPr>
            </a:br>
            <a:r>
              <a:rPr lang="en-US" sz="1200" dirty="0">
                <a:solidFill>
                  <a:schemeClr val="bg1"/>
                </a:solidFill>
                <a:latin typeface="Arial Narrow" panose="020B0604020202020204" pitchFamily="34" charset="0"/>
                <a:cs typeface="Arial Narrow" panose="020B0604020202020204" pitchFamily="34" charset="0"/>
              </a:rPr>
              <a:t>Difficult to </a:t>
            </a:r>
            <a:r>
              <a:rPr lang="en-US" sz="1200" dirty="0" smtClean="0">
                <a:solidFill>
                  <a:schemeClr val="bg1"/>
                </a:solidFill>
                <a:latin typeface="Arial Narrow" panose="020B0604020202020204" pitchFamily="34" charset="0"/>
                <a:cs typeface="Arial Narrow" panose="020B0604020202020204" pitchFamily="34" charset="0"/>
              </a:rPr>
              <a:t>Remediate</a:t>
            </a:r>
            <a:endParaRPr lang="en-US" sz="1200" dirty="0">
              <a:solidFill>
                <a:schemeClr val="bg1"/>
              </a:solidFill>
              <a:latin typeface="Arial Narrow" panose="020B0604020202020204" pitchFamily="34" charset="0"/>
              <a:cs typeface="Arial Narrow" panose="020B0604020202020204" pitchFamily="34" charset="0"/>
            </a:endParaRPr>
          </a:p>
        </p:txBody>
      </p:sp>
      <p:sp>
        <p:nvSpPr>
          <p:cNvPr id="23" name="TextBox 22">
            <a:extLst>
              <a:ext uri="{FF2B5EF4-FFF2-40B4-BE49-F238E27FC236}">
                <a16:creationId xmlns:a16="http://schemas.microsoft.com/office/drawing/2014/main" id="{B58D3EBF-8926-F64A-AABF-A458D7C36D3F}"/>
              </a:ext>
            </a:extLst>
          </p:cNvPr>
          <p:cNvSpPr txBox="1"/>
          <p:nvPr/>
        </p:nvSpPr>
        <p:spPr>
          <a:xfrm>
            <a:off x="5117049" y="3877545"/>
            <a:ext cx="1953490" cy="646331"/>
          </a:xfrm>
          <a:prstGeom prst="rect">
            <a:avLst/>
          </a:prstGeom>
          <a:noFill/>
        </p:spPr>
        <p:txBody>
          <a:bodyPr wrap="square" rtlCol="0">
            <a:spAutoFit/>
          </a:bodyPr>
          <a:lstStyle/>
          <a:p>
            <a:pPr algn="ctr"/>
            <a:r>
              <a:rPr lang="en-US" sz="1200" b="1" dirty="0">
                <a:solidFill>
                  <a:schemeClr val="bg1"/>
                </a:solidFill>
                <a:latin typeface="Arial Narrow" panose="020B0604020202020204" pitchFamily="34" charset="0"/>
                <a:cs typeface="Arial Narrow" panose="020B0604020202020204" pitchFamily="34" charset="0"/>
              </a:rPr>
              <a:t>IMPACTS</a:t>
            </a:r>
          </a:p>
          <a:p>
            <a:pPr algn="ctr"/>
            <a:r>
              <a:rPr lang="en-US" sz="1200" dirty="0">
                <a:solidFill>
                  <a:schemeClr val="bg1"/>
                </a:solidFill>
                <a:latin typeface="Arial Narrow" panose="020B0604020202020204" pitchFamily="34" charset="0"/>
                <a:cs typeface="Arial Narrow" panose="020B0604020202020204" pitchFamily="34" charset="0"/>
              </a:rPr>
              <a:t>Difficult to Assess </a:t>
            </a:r>
            <a:br>
              <a:rPr lang="en-US" sz="1200" dirty="0">
                <a:solidFill>
                  <a:schemeClr val="bg1"/>
                </a:solidFill>
                <a:latin typeface="Arial Narrow" panose="020B0604020202020204" pitchFamily="34" charset="0"/>
                <a:cs typeface="Arial Narrow" panose="020B0604020202020204" pitchFamily="34" charset="0"/>
              </a:rPr>
            </a:br>
            <a:r>
              <a:rPr lang="en-US" sz="1200" dirty="0">
                <a:solidFill>
                  <a:schemeClr val="bg1"/>
                </a:solidFill>
                <a:latin typeface="Arial Narrow" panose="020B0604020202020204" pitchFamily="34" charset="0"/>
                <a:cs typeface="Arial Narrow" panose="020B0604020202020204" pitchFamily="34" charset="0"/>
              </a:rPr>
              <a:t>Easy to </a:t>
            </a:r>
            <a:r>
              <a:rPr lang="en-US" sz="1200" dirty="0" smtClean="0">
                <a:solidFill>
                  <a:schemeClr val="bg1"/>
                </a:solidFill>
                <a:latin typeface="Arial Narrow" panose="020B0604020202020204" pitchFamily="34" charset="0"/>
                <a:cs typeface="Arial Narrow" panose="020B0604020202020204" pitchFamily="34" charset="0"/>
              </a:rPr>
              <a:t>Remediate</a:t>
            </a:r>
            <a:endParaRPr lang="en-US" sz="1200" dirty="0">
              <a:solidFill>
                <a:schemeClr val="bg1"/>
              </a:solidFill>
              <a:latin typeface="Arial Narrow" panose="020B0604020202020204" pitchFamily="34" charset="0"/>
              <a:cs typeface="Arial Narrow" panose="020B0604020202020204" pitchFamily="34" charset="0"/>
            </a:endParaRPr>
          </a:p>
        </p:txBody>
      </p:sp>
      <p:sp>
        <p:nvSpPr>
          <p:cNvPr id="18" name="TextBox 17">
            <a:extLst>
              <a:ext uri="{FF2B5EF4-FFF2-40B4-BE49-F238E27FC236}">
                <a16:creationId xmlns:a16="http://schemas.microsoft.com/office/drawing/2014/main" id="{91907518-6DC0-BB4C-AD1B-3E67250A8EFB}"/>
              </a:ext>
            </a:extLst>
          </p:cNvPr>
          <p:cNvSpPr txBox="1"/>
          <p:nvPr/>
        </p:nvSpPr>
        <p:spPr>
          <a:xfrm>
            <a:off x="3163557" y="4284704"/>
            <a:ext cx="1728346" cy="649188"/>
          </a:xfrm>
          <a:prstGeom prst="ellipse">
            <a:avLst/>
          </a:prstGeom>
          <a:scene3d>
            <a:camera prst="orthographicFront"/>
            <a:lightRig rig="threePt" dir="t"/>
          </a:scene3d>
          <a:sp3d>
            <a:bevelT w="158750" h="101600"/>
            <a:bevelB w="0" h="0"/>
          </a:sp3d>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1200" b="1" dirty="0" smtClean="0">
                <a:solidFill>
                  <a:schemeClr val="tx1"/>
                </a:solidFill>
              </a:rPr>
              <a:t>Minimal Impacts</a:t>
            </a:r>
            <a:endParaRPr lang="en-US" sz="1200" b="1" dirty="0">
              <a:solidFill>
                <a:schemeClr val="tx1"/>
              </a:solidFill>
            </a:endParaRPr>
          </a:p>
        </p:txBody>
      </p:sp>
      <p:sp>
        <p:nvSpPr>
          <p:cNvPr id="24" name="Right Arrow 23">
            <a:extLst>
              <a:ext uri="{FF2B5EF4-FFF2-40B4-BE49-F238E27FC236}">
                <a16:creationId xmlns:a16="http://schemas.microsoft.com/office/drawing/2014/main" id="{A260DC8C-673A-8F40-A076-B58898590DAA}"/>
              </a:ext>
            </a:extLst>
          </p:cNvPr>
          <p:cNvSpPr/>
          <p:nvPr/>
        </p:nvSpPr>
        <p:spPr>
          <a:xfrm rot="16200000">
            <a:off x="4507232" y="1250432"/>
            <a:ext cx="269390" cy="230936"/>
          </a:xfrm>
          <a:prstGeom prst="rightArrow">
            <a:avLst>
              <a:gd name="adj1" fmla="val 50000"/>
              <a:gd name="adj2" fmla="val 7291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ight Arrow 24">
            <a:extLst>
              <a:ext uri="{FF2B5EF4-FFF2-40B4-BE49-F238E27FC236}">
                <a16:creationId xmlns:a16="http://schemas.microsoft.com/office/drawing/2014/main" id="{E10D4801-06E1-9449-90BE-2B6C47262B71}"/>
              </a:ext>
            </a:extLst>
          </p:cNvPr>
          <p:cNvSpPr/>
          <p:nvPr/>
        </p:nvSpPr>
        <p:spPr>
          <a:xfrm>
            <a:off x="7471496" y="4033826"/>
            <a:ext cx="269390" cy="230936"/>
          </a:xfrm>
          <a:prstGeom prst="rightArrow">
            <a:avLst>
              <a:gd name="adj1" fmla="val 50000"/>
              <a:gd name="adj2" fmla="val 7291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a:extLst>
              <a:ext uri="{FF2B5EF4-FFF2-40B4-BE49-F238E27FC236}">
                <a16:creationId xmlns:a16="http://schemas.microsoft.com/office/drawing/2014/main" id="{E85FFC1E-9EAD-AC46-AF64-C9A569703F37}"/>
              </a:ext>
            </a:extLst>
          </p:cNvPr>
          <p:cNvSpPr/>
          <p:nvPr/>
        </p:nvSpPr>
        <p:spPr>
          <a:xfrm>
            <a:off x="7793043" y="4656824"/>
            <a:ext cx="269390" cy="230936"/>
          </a:xfrm>
          <a:prstGeom prst="rightArrow">
            <a:avLst>
              <a:gd name="adj1" fmla="val 50000"/>
              <a:gd name="adj2" fmla="val 7291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91907518-6DC0-BB4C-AD1B-3E67250A8EFB}"/>
              </a:ext>
            </a:extLst>
          </p:cNvPr>
          <p:cNvSpPr txBox="1"/>
          <p:nvPr/>
        </p:nvSpPr>
        <p:spPr>
          <a:xfrm>
            <a:off x="7381515" y="1263373"/>
            <a:ext cx="1728346" cy="649188"/>
          </a:xfrm>
          <a:prstGeom prst="ellipse">
            <a:avLst/>
          </a:prstGeom>
          <a:scene3d>
            <a:camera prst="orthographicFront"/>
            <a:lightRig rig="threePt" dir="t"/>
          </a:scene3d>
          <a:sp3d>
            <a:bevelT w="158750" h="101600"/>
            <a:bevelB w="0" h="0"/>
          </a:sp3d>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en-US" sz="1200" b="1" dirty="0" smtClean="0">
                <a:solidFill>
                  <a:schemeClr val="tx1"/>
                </a:solidFill>
              </a:rPr>
              <a:t>Maximum Impacts</a:t>
            </a:r>
            <a:endParaRPr lang="en-US" sz="1200" b="1" dirty="0">
              <a:solidFill>
                <a:schemeClr val="tx1"/>
              </a:solidFill>
            </a:endParaRPr>
          </a:p>
        </p:txBody>
      </p:sp>
    </p:spTree>
    <p:extLst>
      <p:ext uri="{BB962C8B-B14F-4D97-AF65-F5344CB8AC3E}">
        <p14:creationId xmlns:p14="http://schemas.microsoft.com/office/powerpoint/2010/main" val="41638755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7296" y="544818"/>
            <a:ext cx="8286750" cy="599361"/>
          </a:xfrm>
        </p:spPr>
        <p:txBody>
          <a:bodyPr/>
          <a:lstStyle/>
          <a:p>
            <a:r>
              <a:rPr lang="en-US" dirty="0" smtClean="0"/>
              <a:t>Summary</a:t>
            </a:r>
            <a:endParaRPr lang="en-US" dirty="0"/>
          </a:p>
        </p:txBody>
      </p:sp>
      <p:sp>
        <p:nvSpPr>
          <p:cNvPr id="8" name="Content Placeholder 7"/>
          <p:cNvSpPr>
            <a:spLocks noGrp="1"/>
          </p:cNvSpPr>
          <p:nvPr>
            <p:ph idx="1"/>
          </p:nvPr>
        </p:nvSpPr>
        <p:spPr>
          <a:xfrm>
            <a:off x="428625" y="1144178"/>
            <a:ext cx="8286750" cy="3742953"/>
          </a:xfrm>
        </p:spPr>
        <p:txBody>
          <a:bodyPr/>
          <a:lstStyle/>
          <a:p>
            <a:r>
              <a:rPr lang="en-US" dirty="0" smtClean="0"/>
              <a:t>Changing environmental factors</a:t>
            </a:r>
          </a:p>
          <a:p>
            <a:pPr lvl="1"/>
            <a:r>
              <a:rPr lang="en-US" dirty="0" smtClean="0"/>
              <a:t>Increasing temperatures</a:t>
            </a:r>
          </a:p>
          <a:p>
            <a:pPr lvl="1"/>
            <a:r>
              <a:rPr lang="en-US" dirty="0" smtClean="0"/>
              <a:t>Increasing amount of extreme weather events</a:t>
            </a:r>
          </a:p>
          <a:p>
            <a:r>
              <a:rPr lang="en-US" dirty="0" smtClean="0"/>
              <a:t>Harmful algae blooms have been going on for a long time in the US historic record, dated as early as 1609.</a:t>
            </a:r>
          </a:p>
          <a:p>
            <a:r>
              <a:rPr lang="en-US" dirty="0" smtClean="0"/>
              <a:t>However, limited research on causes of HAB, often only antidotal observations</a:t>
            </a:r>
          </a:p>
          <a:p>
            <a:r>
              <a:rPr lang="en-US" dirty="0" smtClean="0"/>
              <a:t>Many HABs are most active in summer, low-flow periods</a:t>
            </a:r>
          </a:p>
          <a:p>
            <a:r>
              <a:rPr lang="en-US" dirty="0" smtClean="0"/>
              <a:t>Current management has been focused on characterization of blooms and treatment by filtration/separation of algae cells from water column</a:t>
            </a:r>
          </a:p>
          <a:p>
            <a:endParaRPr lang="en-US" dirty="0" smtClean="0"/>
          </a:p>
        </p:txBody>
      </p:sp>
      <p:sp>
        <p:nvSpPr>
          <p:cNvPr id="5" name="Footer Placeholder 4">
            <a:extLst>
              <a:ext uri="{FF2B5EF4-FFF2-40B4-BE49-F238E27FC236}">
                <a16:creationId xmlns:a16="http://schemas.microsoft.com/office/drawing/2014/main" id="{DA64ECEF-ABC5-4FE9-ADDE-CBEBBF5229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58D9BC-2676-4B83-B1B9-69E6D5DFDA15}"/>
              </a:ext>
            </a:extLst>
          </p:cNvPr>
          <p:cNvSpPr>
            <a:spLocks noGrp="1"/>
          </p:cNvSpPr>
          <p:nvPr>
            <p:ph type="sldNum" sz="quarter" idx="12"/>
          </p:nvPr>
        </p:nvSpPr>
        <p:spPr/>
        <p:txBody>
          <a:bodyPr/>
          <a:lstStyle/>
          <a:p>
            <a:fld id="{959DD345-62DD-A84F-BC08-1CA6580E988A}" type="slidenum">
              <a:rPr lang="en-US" smtClean="0"/>
              <a:t>25</a:t>
            </a:fld>
            <a:endParaRPr lang="en-US"/>
          </a:p>
        </p:txBody>
      </p:sp>
    </p:spTree>
    <p:extLst>
      <p:ext uri="{BB962C8B-B14F-4D97-AF65-F5344CB8AC3E}">
        <p14:creationId xmlns:p14="http://schemas.microsoft.com/office/powerpoint/2010/main" val="28811839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Lake Erie Toxic Blooms Inspires Ohio Brewery</a:t>
            </a:r>
          </a:p>
        </p:txBody>
      </p:sp>
      <p:sp>
        <p:nvSpPr>
          <p:cNvPr id="15" name="Slide Number Placeholder 4"/>
          <p:cNvSpPr>
            <a:spLocks noGrp="1"/>
          </p:cNvSpPr>
          <p:nvPr>
            <p:ph type="sldNum" sz="quarter" idx="12"/>
          </p:nvPr>
        </p:nvSpPr>
        <p:spPr>
          <a:xfrm>
            <a:off x="6845958" y="358924"/>
            <a:ext cx="2257425" cy="163134"/>
          </a:xfrm>
        </p:spPr>
        <p:txBody>
          <a:bodyPr/>
          <a:lstStyle/>
          <a:p>
            <a:fld id="{959DD345-62DD-A84F-BC08-1CA6580E988A}" type="slidenum">
              <a:rPr lang="en-US" smtClean="0"/>
              <a:t>26</a:t>
            </a:fld>
            <a:endParaRPr lang="en-US" dirty="0"/>
          </a:p>
        </p:txBody>
      </p:sp>
      <p:sp>
        <p:nvSpPr>
          <p:cNvPr id="5" name="TextBox 4"/>
          <p:cNvSpPr txBox="1"/>
          <p:nvPr/>
        </p:nvSpPr>
        <p:spPr>
          <a:xfrm>
            <a:off x="4488237" y="4616039"/>
            <a:ext cx="4227137" cy="400110"/>
          </a:xfrm>
          <a:prstGeom prst="rect">
            <a:avLst/>
          </a:prstGeom>
          <a:noFill/>
        </p:spPr>
        <p:txBody>
          <a:bodyPr wrap="square" rtlCol="0">
            <a:spAutoFit/>
          </a:bodyPr>
          <a:lstStyle/>
          <a:p>
            <a:r>
              <a:rPr lang="en-US" sz="1000" dirty="0">
                <a:solidFill>
                  <a:schemeClr val="bg1"/>
                </a:solidFill>
              </a:rPr>
              <a:t>Source: Toledo Patch (</a:t>
            </a:r>
            <a:r>
              <a:rPr lang="en-US" sz="1000" dirty="0">
                <a:solidFill>
                  <a:schemeClr val="bg1"/>
                </a:solidFill>
                <a:hlinkClick r:id="rId3"/>
              </a:rPr>
              <a:t>https://patch.com/ohio/toledo/toxic-algae-lake-erie-inspires-ohio-brewers-green-beer</a:t>
            </a:r>
            <a:r>
              <a:rPr lang="en-US" sz="1000" dirty="0">
                <a:solidFill>
                  <a:schemeClr val="bg1"/>
                </a:solidFill>
              </a:rPr>
              <a:t>); September 18, 2018</a:t>
            </a:r>
          </a:p>
        </p:txBody>
      </p:sp>
      <p:sp>
        <p:nvSpPr>
          <p:cNvPr id="2" name="Content Placeholder 1"/>
          <p:cNvSpPr>
            <a:spLocks noGrp="1"/>
          </p:cNvSpPr>
          <p:nvPr>
            <p:ph sz="half" idx="1"/>
          </p:nvPr>
        </p:nvSpPr>
        <p:spPr>
          <a:xfrm>
            <a:off x="428626" y="1369219"/>
            <a:ext cx="3180114" cy="3263504"/>
          </a:xfrm>
        </p:spPr>
        <p:txBody>
          <a:bodyPr/>
          <a:lstStyle/>
          <a:p>
            <a:r>
              <a:rPr lang="en-US" dirty="0"/>
              <a:t>Sour double IPA called “</a:t>
            </a:r>
            <a:r>
              <a:rPr lang="en-US" dirty="0" err="1"/>
              <a:t>Ale’gae</a:t>
            </a:r>
            <a:r>
              <a:rPr lang="en-US" dirty="0"/>
              <a:t> Bloom”</a:t>
            </a:r>
          </a:p>
          <a:p>
            <a:r>
              <a:rPr lang="en-US" dirty="0"/>
              <a:t>Raise awareness about toxic algae in Lake Erie</a:t>
            </a:r>
          </a:p>
          <a:p>
            <a:r>
              <a:rPr lang="en-US" dirty="0"/>
              <a:t>Ale contains green tea and kiwi</a:t>
            </a:r>
          </a:p>
        </p:txBody>
      </p:sp>
      <p:pic>
        <p:nvPicPr>
          <p:cNvPr id="3" name="Picture 2"/>
          <p:cNvPicPr>
            <a:picLocks noChangeAspect="1"/>
          </p:cNvPicPr>
          <p:nvPr/>
        </p:nvPicPr>
        <p:blipFill>
          <a:blip r:embed="rId4"/>
          <a:stretch>
            <a:fillRect/>
          </a:stretch>
        </p:blipFill>
        <p:spPr>
          <a:xfrm>
            <a:off x="5067592" y="1246985"/>
            <a:ext cx="2536109" cy="3385738"/>
          </a:xfrm>
          <a:prstGeom prst="rect">
            <a:avLst/>
          </a:prstGeom>
        </p:spPr>
      </p:pic>
    </p:spTree>
    <p:extLst>
      <p:ext uri="{BB962C8B-B14F-4D97-AF65-F5344CB8AC3E}">
        <p14:creationId xmlns:p14="http://schemas.microsoft.com/office/powerpoint/2010/main" val="22731110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pPr algn="ctr"/>
            <a:r>
              <a:rPr lang="en-US" dirty="0" smtClean="0"/>
              <a:t>Thank you, are there any questions? </a:t>
            </a:r>
            <a:endParaRPr lang="en-US" dirty="0"/>
          </a:p>
        </p:txBody>
      </p:sp>
      <p:sp>
        <p:nvSpPr>
          <p:cNvPr id="6" name="Slide Number Placeholder 5"/>
          <p:cNvSpPr>
            <a:spLocks noGrp="1"/>
          </p:cNvSpPr>
          <p:nvPr>
            <p:ph type="sldNum" sz="quarter" idx="4294967295"/>
          </p:nvPr>
        </p:nvSpPr>
        <p:spPr>
          <a:xfrm>
            <a:off x="6886575" y="341313"/>
            <a:ext cx="2257425" cy="161925"/>
          </a:xfrm>
        </p:spPr>
        <p:txBody>
          <a:bodyPr/>
          <a:lstStyle/>
          <a:p>
            <a:fld id="{959DD345-62DD-A84F-BC08-1CA6580E988A}" type="slidenum">
              <a:rPr lang="en-US" smtClean="0"/>
              <a:t>27</a:t>
            </a:fld>
            <a:endParaRPr lang="en-US"/>
          </a:p>
        </p:txBody>
      </p:sp>
      <p:pic>
        <p:nvPicPr>
          <p:cNvPr id="9" name="Picture Placeholder 3">
            <a:extLst>
              <a:ext uri="{FF2B5EF4-FFF2-40B4-BE49-F238E27FC236}">
                <a16:creationId xmlns:a16="http://schemas.microsoft.com/office/drawing/2014/main" id="{D5D4B9FC-B24A-524D-B612-C18F1B4B912F}"/>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a:ext>
            </a:extLst>
          </a:blip>
          <a:srcRect t="26031" b="26031"/>
          <a:stretch>
            <a:fillRect/>
          </a:stretch>
        </p:blipFill>
        <p:spPr/>
      </p:pic>
    </p:spTree>
    <p:extLst>
      <p:ext uri="{BB962C8B-B14F-4D97-AF65-F5344CB8AC3E}">
        <p14:creationId xmlns:p14="http://schemas.microsoft.com/office/powerpoint/2010/main" val="32563463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9DD345-62DD-A84F-BC08-1CA6580E988A}" type="slidenum">
              <a:rPr lang="en-US" smtClean="0"/>
              <a:t>3</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2330" y="1250662"/>
            <a:ext cx="2589078" cy="1941808"/>
          </a:xfrm>
          <a:prstGeom prst="rect">
            <a:avLst/>
          </a:prstGeom>
        </p:spPr>
      </p:pic>
      <p:pic>
        <p:nvPicPr>
          <p:cNvPr id="1026" name="Picture 2" descr="Image result for harmful algal blooms news paper article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6710" y="3285460"/>
            <a:ext cx="2917986" cy="16413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1408" y="657608"/>
            <a:ext cx="3721216" cy="270369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6715" y="2742621"/>
            <a:ext cx="3109995" cy="2323385"/>
          </a:xfrm>
          <a:prstGeom prst="rect">
            <a:avLst/>
          </a:prstGeom>
        </p:spPr>
      </p:pic>
    </p:spTree>
    <p:extLst>
      <p:ext uri="{BB962C8B-B14F-4D97-AF65-F5344CB8AC3E}">
        <p14:creationId xmlns:p14="http://schemas.microsoft.com/office/powerpoint/2010/main" val="15211818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FCA9471-E030-CE4E-8D72-A55136943A1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E364A3F-3BA8-5549-92AC-701B467574F4}"/>
              </a:ext>
            </a:extLst>
          </p:cNvPr>
          <p:cNvSpPr>
            <a:spLocks noGrp="1"/>
          </p:cNvSpPr>
          <p:nvPr>
            <p:ph type="sldNum" sz="quarter" idx="12"/>
          </p:nvPr>
        </p:nvSpPr>
        <p:spPr/>
        <p:txBody>
          <a:bodyPr/>
          <a:lstStyle/>
          <a:p>
            <a:fld id="{959DD345-62DD-A84F-BC08-1CA6580E988A}" type="slidenum">
              <a:rPr lang="en-US" smtClean="0"/>
              <a:t>4</a:t>
            </a:fld>
            <a:endParaRPr lang="en-US"/>
          </a:p>
        </p:txBody>
      </p:sp>
      <p:pic>
        <p:nvPicPr>
          <p:cNvPr id="9" name="Picture 8">
            <a:extLst>
              <a:ext uri="{FF2B5EF4-FFF2-40B4-BE49-F238E27FC236}">
                <a16:creationId xmlns:a16="http://schemas.microsoft.com/office/drawing/2014/main" id="{7956C6F2-40B1-D642-80D0-D71F3DDEF7A5}"/>
              </a:ext>
            </a:extLst>
          </p:cNvPr>
          <p:cNvPicPr>
            <a:picLocks noChangeAspect="1"/>
          </p:cNvPicPr>
          <p:nvPr/>
        </p:nvPicPr>
        <p:blipFill>
          <a:blip r:embed="rId3"/>
          <a:stretch>
            <a:fillRect/>
          </a:stretch>
        </p:blipFill>
        <p:spPr>
          <a:xfrm>
            <a:off x="2963385" y="2532185"/>
            <a:ext cx="2697425" cy="2023069"/>
          </a:xfrm>
          <a:prstGeom prst="rect">
            <a:avLst/>
          </a:prstGeom>
        </p:spPr>
      </p:pic>
      <p:pic>
        <p:nvPicPr>
          <p:cNvPr id="11" name="Picture 10">
            <a:extLst>
              <a:ext uri="{FF2B5EF4-FFF2-40B4-BE49-F238E27FC236}">
                <a16:creationId xmlns:a16="http://schemas.microsoft.com/office/drawing/2014/main" id="{38359B97-1EAF-5045-B224-2DA89931D55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478166" y="2860430"/>
            <a:ext cx="3034604" cy="2023069"/>
          </a:xfrm>
          <a:prstGeom prst="rect">
            <a:avLst/>
          </a:prstGeom>
        </p:spPr>
      </p:pic>
      <p:pic>
        <p:nvPicPr>
          <p:cNvPr id="13" name="Picture 12">
            <a:extLst>
              <a:ext uri="{FF2B5EF4-FFF2-40B4-BE49-F238E27FC236}">
                <a16:creationId xmlns:a16="http://schemas.microsoft.com/office/drawing/2014/main" id="{82777817-3E6C-4142-BAA8-28E3BA2474C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503289" y="628398"/>
            <a:ext cx="3009481" cy="2232032"/>
          </a:xfrm>
          <a:prstGeom prst="rect">
            <a:avLst/>
          </a:prstGeom>
        </p:spPr>
      </p:pic>
      <p:pic>
        <p:nvPicPr>
          <p:cNvPr id="15" name="Picture 14">
            <a:extLst>
              <a:ext uri="{FF2B5EF4-FFF2-40B4-BE49-F238E27FC236}">
                <a16:creationId xmlns:a16="http://schemas.microsoft.com/office/drawing/2014/main" id="{822B39EC-AD93-104E-8881-037319692EB1}"/>
              </a:ext>
            </a:extLst>
          </p:cNvPr>
          <p:cNvPicPr>
            <a:picLocks noChangeAspect="1"/>
          </p:cNvPicPr>
          <p:nvPr/>
        </p:nvPicPr>
        <p:blipFill>
          <a:blip r:embed="rId6"/>
          <a:stretch>
            <a:fillRect/>
          </a:stretch>
        </p:blipFill>
        <p:spPr>
          <a:xfrm>
            <a:off x="2963385" y="628398"/>
            <a:ext cx="2697031" cy="1903787"/>
          </a:xfrm>
          <a:prstGeom prst="rect">
            <a:avLst/>
          </a:prstGeom>
        </p:spPr>
      </p:pic>
      <p:pic>
        <p:nvPicPr>
          <p:cNvPr id="17" name="Picture 16">
            <a:extLst>
              <a:ext uri="{FF2B5EF4-FFF2-40B4-BE49-F238E27FC236}">
                <a16:creationId xmlns:a16="http://schemas.microsoft.com/office/drawing/2014/main" id="{5C69F198-E181-1F4E-8624-74D5ED6173A6}"/>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84445" y="628398"/>
            <a:ext cx="2339423" cy="1553860"/>
          </a:xfrm>
          <a:prstGeom prst="rect">
            <a:avLst/>
          </a:prstGeom>
        </p:spPr>
      </p:pic>
      <p:pic>
        <p:nvPicPr>
          <p:cNvPr id="19" name="Picture 18">
            <a:extLst>
              <a:ext uri="{FF2B5EF4-FFF2-40B4-BE49-F238E27FC236}">
                <a16:creationId xmlns:a16="http://schemas.microsoft.com/office/drawing/2014/main" id="{64ECD0F9-AE65-9C48-91BB-E2C4560C241C}"/>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816182" y="1828801"/>
            <a:ext cx="2121447" cy="3314699"/>
          </a:xfrm>
          <a:prstGeom prst="rect">
            <a:avLst/>
          </a:prstGeom>
        </p:spPr>
      </p:pic>
    </p:spTree>
    <p:extLst>
      <p:ext uri="{BB962C8B-B14F-4D97-AF65-F5344CB8AC3E}">
        <p14:creationId xmlns:p14="http://schemas.microsoft.com/office/powerpoint/2010/main" val="3522175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28625" y="503895"/>
            <a:ext cx="3150394" cy="1200150"/>
          </a:xfrm>
        </p:spPr>
        <p:txBody>
          <a:bodyPr/>
          <a:lstStyle/>
          <a:p>
            <a:r>
              <a:rPr lang="en-US" dirty="0" smtClean="0"/>
              <a:t>HAB Organisms Vary by Region</a:t>
            </a:r>
            <a:endParaRPr lang="en-US" dirty="0"/>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277727" y="544083"/>
            <a:ext cx="1667454" cy="2012061"/>
          </a:xfrm>
        </p:spPr>
      </p:pic>
      <p:sp>
        <p:nvSpPr>
          <p:cNvPr id="6" name="Text Placeholder 5"/>
          <p:cNvSpPr>
            <a:spLocks noGrp="1"/>
          </p:cNvSpPr>
          <p:nvPr>
            <p:ph type="body" sz="half" idx="2"/>
          </p:nvPr>
        </p:nvSpPr>
        <p:spPr>
          <a:xfrm>
            <a:off x="428625" y="1771033"/>
            <a:ext cx="3150394" cy="2971448"/>
          </a:xfrm>
        </p:spPr>
        <p:txBody>
          <a:bodyPr/>
          <a:lstStyle/>
          <a:p>
            <a:pPr marL="285750" indent="-285750">
              <a:buFont typeface="Arial" panose="020B0604020202020204" pitchFamily="34" charset="0"/>
              <a:buChar char="•"/>
            </a:pPr>
            <a:r>
              <a:rPr lang="en-US" dirty="0" smtClean="0"/>
              <a:t>Dinoflagellate, Red tide, </a:t>
            </a:r>
            <a:r>
              <a:rPr lang="en-US" i="1" dirty="0" err="1" smtClean="0"/>
              <a:t>Karenia</a:t>
            </a:r>
            <a:endParaRPr lang="en-US" i="1" dirty="0" smtClean="0"/>
          </a:p>
          <a:p>
            <a:pPr marL="285750" indent="-285750">
              <a:buFont typeface="Arial" panose="020B0604020202020204" pitchFamily="34" charset="0"/>
              <a:buChar char="•"/>
            </a:pPr>
            <a:r>
              <a:rPr lang="en-US" dirty="0" smtClean="0"/>
              <a:t>Cyanobacteria, blue-green algae, </a:t>
            </a:r>
            <a:r>
              <a:rPr lang="en-US" i="1" dirty="0" err="1" smtClean="0"/>
              <a:t>Microcystis</a:t>
            </a:r>
            <a:r>
              <a:rPr lang="en-US" dirty="0" smtClean="0"/>
              <a:t>, </a:t>
            </a:r>
            <a:r>
              <a:rPr lang="en-US" i="1" dirty="0" smtClean="0"/>
              <a:t>Anabaena</a:t>
            </a:r>
          </a:p>
          <a:p>
            <a:pPr marL="285750" indent="-285750">
              <a:buFont typeface="Arial" panose="020B0604020202020204" pitchFamily="34" charset="0"/>
              <a:buChar char="•"/>
            </a:pPr>
            <a:r>
              <a:rPr lang="en-US" dirty="0" smtClean="0"/>
              <a:t>Golden algae, </a:t>
            </a:r>
            <a:r>
              <a:rPr lang="en-US" i="1" dirty="0" err="1" smtClean="0"/>
              <a:t>Prymnisium</a:t>
            </a:r>
            <a:endParaRPr lang="en-US" i="1" dirty="0" smtClean="0"/>
          </a:p>
          <a:p>
            <a:pPr marL="285750" indent="-285750">
              <a:buFont typeface="Arial" panose="020B0604020202020204" pitchFamily="34" charset="0"/>
              <a:buChar char="•"/>
            </a:pPr>
            <a:r>
              <a:rPr lang="en-US" dirty="0" smtClean="0"/>
              <a:t>Brown tide, </a:t>
            </a:r>
            <a:r>
              <a:rPr lang="en-US" i="1" dirty="0" err="1" smtClean="0"/>
              <a:t>Aureoumbra</a:t>
            </a:r>
            <a:endParaRPr lang="en-US" i="1" dirty="0" smtClean="0"/>
          </a:p>
          <a:p>
            <a:pPr marL="285750" indent="-285750">
              <a:buFont typeface="Arial" panose="020B0604020202020204" pitchFamily="34" charset="0"/>
              <a:buChar char="•"/>
            </a:pPr>
            <a:r>
              <a:rPr lang="en-US" dirty="0" smtClean="0"/>
              <a:t>Orange tide, </a:t>
            </a:r>
            <a:r>
              <a:rPr lang="en-US" i="1" dirty="0" err="1" smtClean="0"/>
              <a:t>Noctiluca</a:t>
            </a:r>
            <a:endParaRPr lang="en-US" i="1" dirty="0" smtClean="0"/>
          </a:p>
          <a:p>
            <a:pPr marL="285750" indent="-285750">
              <a:buFont typeface="Arial" panose="020B0604020202020204" pitchFamily="34" charset="0"/>
              <a:buChar char="•"/>
            </a:pPr>
            <a:r>
              <a:rPr lang="en-US" i="1" dirty="0" err="1" smtClean="0"/>
              <a:t>Pfiesteria</a:t>
            </a:r>
            <a:endParaRPr lang="en-US" i="1" dirty="0"/>
          </a:p>
        </p:txBody>
      </p:sp>
      <p:sp>
        <p:nvSpPr>
          <p:cNvPr id="2" name="Footer Placeholder 1"/>
          <p:cNvSpPr>
            <a:spLocks noGrp="1"/>
          </p:cNvSpPr>
          <p:nvPr>
            <p:ph type="ftr" sz="quarter" idx="11"/>
          </p:nvPr>
        </p:nvSpPr>
        <p:spPr/>
        <p:txBody>
          <a:bodyPr/>
          <a:lstStyle/>
          <a:p>
            <a:endParaRPr lang="en-US" dirty="0"/>
          </a:p>
        </p:txBody>
      </p:sp>
      <p:sp>
        <p:nvSpPr>
          <p:cNvPr id="3" name="Slide Number Placeholder 2"/>
          <p:cNvSpPr>
            <a:spLocks noGrp="1"/>
          </p:cNvSpPr>
          <p:nvPr>
            <p:ph type="sldNum" sz="quarter" idx="12"/>
          </p:nvPr>
        </p:nvSpPr>
        <p:spPr/>
        <p:txBody>
          <a:bodyPr/>
          <a:lstStyle/>
          <a:p>
            <a:fld id="{959DD345-62DD-A84F-BC08-1CA6580E988A}" type="slidenum">
              <a:rPr lang="en-US" smtClean="0"/>
              <a:t>5</a:t>
            </a:fld>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4924" y="544083"/>
            <a:ext cx="1156690" cy="173503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5187721" y="907977"/>
            <a:ext cx="2453899" cy="172611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91730" y="2279118"/>
            <a:ext cx="1167384" cy="152400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6933664" y="2609552"/>
            <a:ext cx="2234030" cy="1789004"/>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5075597" y="2382824"/>
            <a:ext cx="2328303" cy="2161272"/>
          </a:xfrm>
          <a:prstGeom prst="rect">
            <a:avLst/>
          </a:prstGeom>
        </p:spPr>
      </p:pic>
    </p:spTree>
    <p:extLst>
      <p:ext uri="{BB962C8B-B14F-4D97-AF65-F5344CB8AC3E}">
        <p14:creationId xmlns:p14="http://schemas.microsoft.com/office/powerpoint/2010/main" val="8704065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28625" y="560435"/>
            <a:ext cx="8286750" cy="599361"/>
          </a:xfrm>
        </p:spPr>
        <p:txBody>
          <a:bodyPr/>
          <a:lstStyle/>
          <a:p>
            <a:r>
              <a:rPr lang="en-US" dirty="0" smtClean="0"/>
              <a:t>Harmful Algae Blooms Potential Impacts</a:t>
            </a:r>
            <a:endParaRPr lang="en-US" dirty="0"/>
          </a:p>
        </p:txBody>
      </p:sp>
      <p:sp>
        <p:nvSpPr>
          <p:cNvPr id="8" name="Content Placeholder 7"/>
          <p:cNvSpPr>
            <a:spLocks noGrp="1"/>
          </p:cNvSpPr>
          <p:nvPr>
            <p:ph idx="1"/>
          </p:nvPr>
        </p:nvSpPr>
        <p:spPr>
          <a:xfrm>
            <a:off x="428625" y="1150144"/>
            <a:ext cx="8286750" cy="3840310"/>
          </a:xfrm>
        </p:spPr>
        <p:txBody>
          <a:bodyPr/>
          <a:lstStyle/>
          <a:p>
            <a:r>
              <a:rPr lang="en-US" dirty="0" smtClean="0"/>
              <a:t>Lead to oxygen depletion</a:t>
            </a:r>
          </a:p>
          <a:p>
            <a:r>
              <a:rPr lang="en-US" dirty="0" smtClean="0"/>
              <a:t>Aesthetic water quality</a:t>
            </a:r>
          </a:p>
          <a:p>
            <a:pPr lvl="1"/>
            <a:r>
              <a:rPr lang="en-US" dirty="0" smtClean="0"/>
              <a:t>Visual</a:t>
            </a:r>
          </a:p>
          <a:p>
            <a:pPr lvl="1"/>
            <a:r>
              <a:rPr lang="en-US" dirty="0" smtClean="0"/>
              <a:t>Taste </a:t>
            </a:r>
          </a:p>
          <a:p>
            <a:r>
              <a:rPr lang="en-US" dirty="0" smtClean="0"/>
              <a:t>Recreation</a:t>
            </a:r>
          </a:p>
          <a:p>
            <a:r>
              <a:rPr lang="en-US" dirty="0" smtClean="0"/>
              <a:t>Commercial Fishing</a:t>
            </a:r>
          </a:p>
          <a:p>
            <a:r>
              <a:rPr lang="en-US" dirty="0" smtClean="0"/>
              <a:t>Tourism</a:t>
            </a:r>
          </a:p>
          <a:p>
            <a:r>
              <a:rPr lang="en-US" dirty="0" smtClean="0"/>
              <a:t>Harm to animals (toxins)</a:t>
            </a:r>
          </a:p>
          <a:p>
            <a:pPr lvl="1"/>
            <a:r>
              <a:rPr lang="en-US" dirty="0" smtClean="0"/>
              <a:t>Fish</a:t>
            </a:r>
          </a:p>
          <a:p>
            <a:pPr lvl="1"/>
            <a:r>
              <a:rPr lang="en-US" dirty="0" smtClean="0"/>
              <a:t>Wildlife and pets</a:t>
            </a:r>
          </a:p>
          <a:p>
            <a:pPr lvl="1"/>
            <a:r>
              <a:rPr lang="en-US" dirty="0" smtClean="0"/>
              <a:t>Humans</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9DD345-62DD-A84F-BC08-1CA6580E988A}" type="slidenum">
              <a:rPr lang="en-US" smtClean="0"/>
              <a:t>6</a:t>
            </a:fld>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8376" y="1549733"/>
            <a:ext cx="4378531" cy="2464327"/>
          </a:xfrm>
          <a:prstGeom prst="rect">
            <a:avLst/>
          </a:prstGeom>
        </p:spPr>
      </p:pic>
    </p:spTree>
    <p:extLst>
      <p:ext uri="{BB962C8B-B14F-4D97-AF65-F5344CB8AC3E}">
        <p14:creationId xmlns:p14="http://schemas.microsoft.com/office/powerpoint/2010/main" val="28525102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41" y="600208"/>
            <a:ext cx="7598606" cy="599361"/>
          </a:xfrm>
        </p:spPr>
        <p:txBody>
          <a:bodyPr/>
          <a:lstStyle/>
          <a:p>
            <a:r>
              <a:rPr lang="en-US" dirty="0"/>
              <a:t>Known Areas of HABs in the Great Lakes</a:t>
            </a:r>
          </a:p>
        </p:txBody>
      </p:sp>
      <p:sp>
        <p:nvSpPr>
          <p:cNvPr id="5" name="Slide Number Placeholder 4"/>
          <p:cNvSpPr>
            <a:spLocks noGrp="1"/>
          </p:cNvSpPr>
          <p:nvPr>
            <p:ph type="sldNum" sz="quarter" idx="12"/>
          </p:nvPr>
        </p:nvSpPr>
        <p:spPr>
          <a:xfrm>
            <a:off x="6845958" y="358924"/>
            <a:ext cx="2257425" cy="163134"/>
          </a:xfrm>
        </p:spPr>
        <p:txBody>
          <a:bodyPr/>
          <a:lstStyle/>
          <a:p>
            <a:fld id="{959DD345-62DD-A84F-BC08-1CA6580E988A}" type="slidenum">
              <a:rPr lang="en-US" smtClean="0"/>
              <a:t>7</a:t>
            </a:fld>
            <a:endParaRPr lang="en-US" dirty="0"/>
          </a:p>
        </p:txBody>
      </p:sp>
      <p:grpSp>
        <p:nvGrpSpPr>
          <p:cNvPr id="17" name="Group 16"/>
          <p:cNvGrpSpPr/>
          <p:nvPr/>
        </p:nvGrpSpPr>
        <p:grpSpPr>
          <a:xfrm>
            <a:off x="1659216" y="1141522"/>
            <a:ext cx="5552491" cy="3943931"/>
            <a:chOff x="842538" y="862316"/>
            <a:chExt cx="5552491" cy="3943931"/>
          </a:xfrm>
        </p:grpSpPr>
        <p:grpSp>
          <p:nvGrpSpPr>
            <p:cNvPr id="16" name="Group 15"/>
            <p:cNvGrpSpPr/>
            <p:nvPr/>
          </p:nvGrpSpPr>
          <p:grpSpPr>
            <a:xfrm>
              <a:off x="842538" y="862316"/>
              <a:ext cx="5552491" cy="3943931"/>
              <a:chOff x="3168532" y="972254"/>
              <a:chExt cx="5552491" cy="3943931"/>
            </a:xfrm>
          </p:grpSpPr>
          <p:grpSp>
            <p:nvGrpSpPr>
              <p:cNvPr id="15" name="Group 14"/>
              <p:cNvGrpSpPr/>
              <p:nvPr/>
            </p:nvGrpSpPr>
            <p:grpSpPr>
              <a:xfrm>
                <a:off x="3168532" y="972254"/>
                <a:ext cx="5552491" cy="3943931"/>
                <a:chOff x="-2112238" y="1310808"/>
                <a:chExt cx="5552491" cy="3943931"/>
              </a:xfrm>
            </p:grpSpPr>
            <p:grpSp>
              <p:nvGrpSpPr>
                <p:cNvPr id="14" name="Group 13"/>
                <p:cNvGrpSpPr/>
                <p:nvPr/>
              </p:nvGrpSpPr>
              <p:grpSpPr>
                <a:xfrm>
                  <a:off x="-2112238" y="1310808"/>
                  <a:ext cx="5552491" cy="3943931"/>
                  <a:chOff x="2466742" y="1141109"/>
                  <a:chExt cx="5552491" cy="3943931"/>
                </a:xfrm>
              </p:grpSpPr>
              <p:grpSp>
                <p:nvGrpSpPr>
                  <p:cNvPr id="13" name="Group 12"/>
                  <p:cNvGrpSpPr/>
                  <p:nvPr/>
                </p:nvGrpSpPr>
                <p:grpSpPr>
                  <a:xfrm>
                    <a:off x="2466742" y="1141109"/>
                    <a:ext cx="5552491" cy="3943931"/>
                    <a:chOff x="983197" y="1199569"/>
                    <a:chExt cx="5552491" cy="3943931"/>
                  </a:xfrm>
                </p:grpSpPr>
                <p:pic>
                  <p:nvPicPr>
                    <p:cNvPr id="4" name="Picture 3"/>
                    <p:cNvPicPr>
                      <a:picLocks noChangeAspect="1"/>
                    </p:cNvPicPr>
                    <p:nvPr/>
                  </p:nvPicPr>
                  <p:blipFill>
                    <a:blip r:embed="rId3"/>
                    <a:stretch>
                      <a:fillRect/>
                    </a:stretch>
                  </p:blipFill>
                  <p:spPr>
                    <a:xfrm>
                      <a:off x="983197" y="1199569"/>
                      <a:ext cx="5552491" cy="3888962"/>
                    </a:xfrm>
                    <a:prstGeom prst="rect">
                      <a:avLst/>
                    </a:prstGeom>
                    <a:effectLst>
                      <a:outerShdw blurRad="50800" dist="50800" dir="5400000" algn="ctr" rotWithShape="0">
                        <a:srgbClr val="000000">
                          <a:alpha val="49000"/>
                        </a:srgbClr>
                      </a:outerShdw>
                    </a:effectLst>
                  </p:spPr>
                </p:pic>
                <p:sp>
                  <p:nvSpPr>
                    <p:cNvPr id="60" name="TextBox 59"/>
                    <p:cNvSpPr txBox="1"/>
                    <p:nvPr/>
                  </p:nvSpPr>
                  <p:spPr>
                    <a:xfrm>
                      <a:off x="1040044" y="4804946"/>
                      <a:ext cx="5253810" cy="338554"/>
                    </a:xfrm>
                    <a:prstGeom prst="rect">
                      <a:avLst/>
                    </a:prstGeom>
                    <a:noFill/>
                  </p:spPr>
                  <p:txBody>
                    <a:bodyPr wrap="square" rtlCol="0">
                      <a:spAutoFit/>
                    </a:bodyPr>
                    <a:lstStyle/>
                    <a:p>
                      <a:r>
                        <a:rPr lang="en-US" sz="800" dirty="0"/>
                        <a:t>Source: NOAA, GLERL, CIGLR, Sea Grant (https://www.glerl.noaa.gov/pubs/brochures/NOAA_HABs_in_Great_Lakes.pdf)</a:t>
                      </a:r>
                    </a:p>
                  </p:txBody>
                </p:sp>
              </p:grpSp>
              <p:sp>
                <p:nvSpPr>
                  <p:cNvPr id="3" name="TextBox 2"/>
                  <p:cNvSpPr txBox="1"/>
                  <p:nvPr/>
                </p:nvSpPr>
                <p:spPr>
                  <a:xfrm>
                    <a:off x="3970684" y="1740313"/>
                    <a:ext cx="889907" cy="507831"/>
                  </a:xfrm>
                  <a:prstGeom prst="rect">
                    <a:avLst/>
                  </a:prstGeom>
                  <a:noFill/>
                </p:spPr>
                <p:txBody>
                  <a:bodyPr wrap="square" rtlCol="0">
                    <a:spAutoFit/>
                  </a:bodyPr>
                  <a:lstStyle/>
                  <a:p>
                    <a:r>
                      <a:rPr lang="en-US" dirty="0">
                        <a:solidFill>
                          <a:schemeClr val="bg1"/>
                        </a:solidFill>
                      </a:rPr>
                      <a:t>Lake Superior</a:t>
                    </a:r>
                  </a:p>
                </p:txBody>
              </p:sp>
              <p:sp>
                <p:nvSpPr>
                  <p:cNvPr id="22" name="TextBox 21"/>
                  <p:cNvSpPr txBox="1"/>
                  <p:nvPr/>
                </p:nvSpPr>
                <p:spPr>
                  <a:xfrm rot="16200000">
                    <a:off x="3451049" y="3585739"/>
                    <a:ext cx="1272349" cy="507831"/>
                  </a:xfrm>
                  <a:prstGeom prst="rect">
                    <a:avLst/>
                  </a:prstGeom>
                  <a:noFill/>
                </p:spPr>
                <p:txBody>
                  <a:bodyPr wrap="square" rtlCol="0">
                    <a:spAutoFit/>
                  </a:bodyPr>
                  <a:lstStyle/>
                  <a:p>
                    <a:r>
                      <a:rPr lang="en-US" dirty="0">
                        <a:solidFill>
                          <a:schemeClr val="bg1"/>
                        </a:solidFill>
                      </a:rPr>
                      <a:t>Lake Michigan</a:t>
                    </a:r>
                  </a:p>
                </p:txBody>
              </p:sp>
            </p:grpSp>
            <p:sp>
              <p:nvSpPr>
                <p:cNvPr id="23" name="TextBox 22"/>
                <p:cNvSpPr txBox="1"/>
                <p:nvPr/>
              </p:nvSpPr>
              <p:spPr>
                <a:xfrm>
                  <a:off x="2108555" y="3770360"/>
                  <a:ext cx="1192095" cy="261610"/>
                </a:xfrm>
                <a:prstGeom prst="rect">
                  <a:avLst/>
                </a:prstGeom>
                <a:noFill/>
              </p:spPr>
              <p:txBody>
                <a:bodyPr wrap="square" rtlCol="0">
                  <a:spAutoFit/>
                </a:bodyPr>
                <a:lstStyle/>
                <a:p>
                  <a:r>
                    <a:rPr lang="en-US" sz="1100" dirty="0">
                      <a:solidFill>
                        <a:schemeClr val="bg1"/>
                      </a:solidFill>
                    </a:rPr>
                    <a:t>Lake Ontario</a:t>
                  </a:r>
                </a:p>
              </p:txBody>
            </p:sp>
          </p:grpSp>
          <p:sp>
            <p:nvSpPr>
              <p:cNvPr id="21" name="TextBox 20"/>
              <p:cNvSpPr txBox="1"/>
              <p:nvPr/>
            </p:nvSpPr>
            <p:spPr>
              <a:xfrm>
                <a:off x="6141740" y="2841136"/>
                <a:ext cx="889907" cy="507831"/>
              </a:xfrm>
              <a:prstGeom prst="rect">
                <a:avLst/>
              </a:prstGeom>
              <a:noFill/>
            </p:spPr>
            <p:txBody>
              <a:bodyPr wrap="square" rtlCol="0">
                <a:spAutoFit/>
              </a:bodyPr>
              <a:lstStyle/>
              <a:p>
                <a:r>
                  <a:rPr lang="en-US" dirty="0">
                    <a:solidFill>
                      <a:schemeClr val="bg1"/>
                    </a:solidFill>
                  </a:rPr>
                  <a:t>Lake Huron</a:t>
                </a:r>
              </a:p>
            </p:txBody>
          </p:sp>
        </p:grpSp>
        <p:sp>
          <p:nvSpPr>
            <p:cNvPr id="24" name="TextBox 23"/>
            <p:cNvSpPr txBox="1"/>
            <p:nvPr/>
          </p:nvSpPr>
          <p:spPr>
            <a:xfrm rot="20180466">
              <a:off x="4271269" y="4016920"/>
              <a:ext cx="997570" cy="261610"/>
            </a:xfrm>
            <a:prstGeom prst="rect">
              <a:avLst/>
            </a:prstGeom>
            <a:noFill/>
          </p:spPr>
          <p:txBody>
            <a:bodyPr wrap="square" rtlCol="0">
              <a:spAutoFit/>
            </a:bodyPr>
            <a:lstStyle/>
            <a:p>
              <a:r>
                <a:rPr lang="en-US" sz="1100" dirty="0">
                  <a:solidFill>
                    <a:schemeClr val="bg1"/>
                  </a:solidFill>
                </a:rPr>
                <a:t>Lake Erie</a:t>
              </a:r>
            </a:p>
          </p:txBody>
        </p:sp>
      </p:grpSp>
    </p:spTree>
    <p:extLst>
      <p:ext uri="{BB962C8B-B14F-4D97-AF65-F5344CB8AC3E}">
        <p14:creationId xmlns:p14="http://schemas.microsoft.com/office/powerpoint/2010/main" val="18705517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2699" y="742954"/>
            <a:ext cx="5448013" cy="599361"/>
          </a:xfrm>
        </p:spPr>
        <p:txBody>
          <a:bodyPr/>
          <a:lstStyle/>
          <a:p>
            <a:r>
              <a:rPr lang="en-US" dirty="0"/>
              <a:t>Current Satellite Imagery of the Great Lakes</a:t>
            </a:r>
          </a:p>
        </p:txBody>
      </p:sp>
      <p:sp>
        <p:nvSpPr>
          <p:cNvPr id="5" name="Slide Number Placeholder 4"/>
          <p:cNvSpPr>
            <a:spLocks noGrp="1"/>
          </p:cNvSpPr>
          <p:nvPr>
            <p:ph type="sldNum" sz="quarter" idx="12"/>
          </p:nvPr>
        </p:nvSpPr>
        <p:spPr>
          <a:xfrm>
            <a:off x="6845958" y="358924"/>
            <a:ext cx="2257425" cy="163134"/>
          </a:xfrm>
        </p:spPr>
        <p:txBody>
          <a:bodyPr/>
          <a:lstStyle/>
          <a:p>
            <a:fld id="{959DD345-62DD-A84F-BC08-1CA6580E988A}" type="slidenum">
              <a:rPr lang="en-US" smtClean="0"/>
              <a:t>8</a:t>
            </a:fld>
            <a:endParaRPr lang="en-US" dirty="0"/>
          </a:p>
        </p:txBody>
      </p:sp>
      <p:grpSp>
        <p:nvGrpSpPr>
          <p:cNvPr id="35" name="Group 34"/>
          <p:cNvGrpSpPr/>
          <p:nvPr/>
        </p:nvGrpSpPr>
        <p:grpSpPr>
          <a:xfrm>
            <a:off x="3336877" y="3328805"/>
            <a:ext cx="2813871" cy="1778671"/>
            <a:chOff x="3336877" y="3328805"/>
            <a:chExt cx="2813871" cy="1778671"/>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6877" y="3328805"/>
              <a:ext cx="2248667" cy="1705064"/>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5496402" y="4845866"/>
              <a:ext cx="654346" cy="261610"/>
            </a:xfrm>
            <a:prstGeom prst="rect">
              <a:avLst/>
            </a:prstGeom>
          </p:spPr>
          <p:txBody>
            <a:bodyPr wrap="none">
              <a:spAutoFit/>
            </a:bodyPr>
            <a:lstStyle/>
            <a:p>
              <a:r>
                <a:rPr lang="en-US" sz="1100" dirty="0">
                  <a:solidFill>
                    <a:schemeClr val="accent2">
                      <a:lumMod val="60000"/>
                      <a:lumOff val="40000"/>
                    </a:schemeClr>
                  </a:solidFill>
                </a:rPr>
                <a:t>9/15/18</a:t>
              </a:r>
            </a:p>
          </p:txBody>
        </p:sp>
      </p:grpSp>
      <p:grpSp>
        <p:nvGrpSpPr>
          <p:cNvPr id="34" name="Group 33"/>
          <p:cNvGrpSpPr/>
          <p:nvPr/>
        </p:nvGrpSpPr>
        <p:grpSpPr>
          <a:xfrm>
            <a:off x="5017769" y="2336012"/>
            <a:ext cx="2248667" cy="1918466"/>
            <a:chOff x="5063406" y="2336012"/>
            <a:chExt cx="2248667" cy="1918466"/>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3406" y="2336012"/>
              <a:ext cx="2174684" cy="1710585"/>
            </a:xfrm>
            <a:prstGeom prst="rect">
              <a:avLst/>
            </a:prstGeom>
            <a:ln>
              <a:noFill/>
            </a:ln>
            <a:effectLst>
              <a:outerShdw blurRad="292100" dist="139700" dir="2700000" algn="tl" rotWithShape="0">
                <a:srgbClr val="333333">
                  <a:alpha val="65000"/>
                </a:srgbClr>
              </a:outerShdw>
            </a:effectLst>
          </p:spPr>
        </p:pic>
        <p:sp>
          <p:nvSpPr>
            <p:cNvPr id="20" name="Rectangle 19"/>
            <p:cNvSpPr/>
            <p:nvPr/>
          </p:nvSpPr>
          <p:spPr>
            <a:xfrm>
              <a:off x="6657727" y="3992868"/>
              <a:ext cx="654346" cy="261610"/>
            </a:xfrm>
            <a:prstGeom prst="rect">
              <a:avLst/>
            </a:prstGeom>
          </p:spPr>
          <p:txBody>
            <a:bodyPr wrap="none">
              <a:spAutoFit/>
            </a:bodyPr>
            <a:lstStyle/>
            <a:p>
              <a:r>
                <a:rPr lang="en-US" sz="1100" dirty="0">
                  <a:solidFill>
                    <a:schemeClr val="accent2">
                      <a:lumMod val="60000"/>
                      <a:lumOff val="40000"/>
                    </a:schemeClr>
                  </a:solidFill>
                </a:rPr>
                <a:t>9/15/18</a:t>
              </a:r>
            </a:p>
          </p:txBody>
        </p:sp>
      </p:grpSp>
      <p:grpSp>
        <p:nvGrpSpPr>
          <p:cNvPr id="33" name="Group 32"/>
          <p:cNvGrpSpPr/>
          <p:nvPr/>
        </p:nvGrpSpPr>
        <p:grpSpPr>
          <a:xfrm>
            <a:off x="2448153" y="1878325"/>
            <a:ext cx="2278633" cy="1962209"/>
            <a:chOff x="2448153" y="1878325"/>
            <a:chExt cx="2278633" cy="1962209"/>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8153" y="2073932"/>
              <a:ext cx="2278633" cy="1766602"/>
            </a:xfrm>
            <a:prstGeom prst="rect">
              <a:avLst/>
            </a:prstGeom>
            <a:ln>
              <a:noFill/>
            </a:ln>
            <a:effectLst>
              <a:outerShdw blurRad="292100" dist="139700" dir="2700000" algn="tl" rotWithShape="0">
                <a:srgbClr val="333333">
                  <a:alpha val="65000"/>
                </a:srgbClr>
              </a:outerShdw>
            </a:effectLst>
          </p:spPr>
        </p:pic>
        <p:sp>
          <p:nvSpPr>
            <p:cNvPr id="29" name="Rectangle 28"/>
            <p:cNvSpPr/>
            <p:nvPr/>
          </p:nvSpPr>
          <p:spPr>
            <a:xfrm>
              <a:off x="4058899" y="1878325"/>
              <a:ext cx="630817" cy="247350"/>
            </a:xfrm>
            <a:prstGeom prst="rect">
              <a:avLst/>
            </a:prstGeom>
          </p:spPr>
          <p:txBody>
            <a:bodyPr wrap="none">
              <a:spAutoFit/>
            </a:bodyPr>
            <a:lstStyle/>
            <a:p>
              <a:r>
                <a:rPr lang="en-US" sz="1100" dirty="0">
                  <a:solidFill>
                    <a:schemeClr val="accent2">
                      <a:lumMod val="60000"/>
                      <a:lumOff val="40000"/>
                    </a:schemeClr>
                  </a:solidFill>
                </a:rPr>
                <a:t>9/17/18</a:t>
              </a:r>
            </a:p>
          </p:txBody>
        </p:sp>
      </p:grpSp>
      <p:grpSp>
        <p:nvGrpSpPr>
          <p:cNvPr id="37" name="Group 36"/>
          <p:cNvGrpSpPr/>
          <p:nvPr/>
        </p:nvGrpSpPr>
        <p:grpSpPr>
          <a:xfrm>
            <a:off x="408200" y="707680"/>
            <a:ext cx="2699525" cy="2146071"/>
            <a:chOff x="408200" y="707680"/>
            <a:chExt cx="2699525" cy="2146071"/>
          </a:xfrm>
        </p:grpSpPr>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966" y="707680"/>
              <a:ext cx="2620759" cy="1933188"/>
            </a:xfrm>
            <a:prstGeom prst="rect">
              <a:avLst/>
            </a:prstGeom>
            <a:ln>
              <a:noFill/>
            </a:ln>
            <a:effectLst>
              <a:outerShdw blurRad="292100" dist="139700" dir="2700000" algn="tl" rotWithShape="0">
                <a:srgbClr val="333333">
                  <a:alpha val="65000"/>
                </a:srgbClr>
              </a:outerShdw>
            </a:effectLst>
          </p:spPr>
        </p:pic>
        <p:sp>
          <p:nvSpPr>
            <p:cNvPr id="30" name="TextBox 29"/>
            <p:cNvSpPr txBox="1"/>
            <p:nvPr/>
          </p:nvSpPr>
          <p:spPr>
            <a:xfrm>
              <a:off x="408200" y="2592141"/>
              <a:ext cx="675983" cy="261610"/>
            </a:xfrm>
            <a:prstGeom prst="rect">
              <a:avLst/>
            </a:prstGeom>
            <a:noFill/>
          </p:spPr>
          <p:txBody>
            <a:bodyPr wrap="square" rtlCol="0">
              <a:spAutoFit/>
            </a:bodyPr>
            <a:lstStyle/>
            <a:p>
              <a:r>
                <a:rPr lang="en-US" sz="1100" dirty="0">
                  <a:solidFill>
                    <a:schemeClr val="accent2">
                      <a:lumMod val="60000"/>
                      <a:lumOff val="40000"/>
                    </a:schemeClr>
                  </a:solidFill>
                </a:rPr>
                <a:t>9/13/18</a:t>
              </a:r>
            </a:p>
          </p:txBody>
        </p:sp>
      </p:grpSp>
      <p:grpSp>
        <p:nvGrpSpPr>
          <p:cNvPr id="36" name="Group 35"/>
          <p:cNvGrpSpPr/>
          <p:nvPr/>
        </p:nvGrpSpPr>
        <p:grpSpPr>
          <a:xfrm>
            <a:off x="1359374" y="2224525"/>
            <a:ext cx="1864685" cy="2467257"/>
            <a:chOff x="1359374" y="2224525"/>
            <a:chExt cx="1864685" cy="2467257"/>
          </a:xfrm>
        </p:grpSpPr>
        <p:sp>
          <p:nvSpPr>
            <p:cNvPr id="28" name="Rectangle 27"/>
            <p:cNvSpPr/>
            <p:nvPr/>
          </p:nvSpPr>
          <p:spPr>
            <a:xfrm>
              <a:off x="2569713" y="4430172"/>
              <a:ext cx="654346" cy="261610"/>
            </a:xfrm>
            <a:prstGeom prst="rect">
              <a:avLst/>
            </a:prstGeom>
          </p:spPr>
          <p:txBody>
            <a:bodyPr wrap="none">
              <a:spAutoFit/>
            </a:bodyPr>
            <a:lstStyle/>
            <a:p>
              <a:r>
                <a:rPr lang="en-US" sz="1100" dirty="0">
                  <a:solidFill>
                    <a:schemeClr val="accent2">
                      <a:lumMod val="60000"/>
                      <a:lumOff val="40000"/>
                    </a:schemeClr>
                  </a:solidFill>
                </a:rPr>
                <a:t>9/15/18</a:t>
              </a:r>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9374" y="2224525"/>
              <a:ext cx="1773422" cy="2221536"/>
            </a:xfrm>
            <a:prstGeom prst="rect">
              <a:avLst/>
            </a:prstGeom>
            <a:ln>
              <a:noFill/>
            </a:ln>
            <a:effectLst>
              <a:outerShdw blurRad="292100" dist="139700" dir="2700000" algn="tl" rotWithShape="0">
                <a:srgbClr val="333333">
                  <a:alpha val="65000"/>
                </a:srgbClr>
              </a:outerShdw>
            </a:effectLst>
          </p:spPr>
        </p:pic>
      </p:grpSp>
      <p:sp>
        <p:nvSpPr>
          <p:cNvPr id="60" name="TextBox 59"/>
          <p:cNvSpPr txBox="1"/>
          <p:nvPr/>
        </p:nvSpPr>
        <p:spPr>
          <a:xfrm>
            <a:off x="6408234" y="4589502"/>
            <a:ext cx="2756345" cy="553998"/>
          </a:xfrm>
          <a:prstGeom prst="rect">
            <a:avLst/>
          </a:prstGeom>
          <a:noFill/>
        </p:spPr>
        <p:txBody>
          <a:bodyPr wrap="square" rtlCol="0">
            <a:spAutoFit/>
          </a:bodyPr>
          <a:lstStyle/>
          <a:p>
            <a:r>
              <a:rPr lang="en-US" sz="1000" dirty="0">
                <a:solidFill>
                  <a:schemeClr val="bg1"/>
                </a:solidFill>
              </a:rPr>
              <a:t>Source: NOAA’s Great Lake MODIS Imagery (https://coastwatch.glerl.noaa.gov/modis/region_map.html)</a:t>
            </a:r>
          </a:p>
        </p:txBody>
      </p:sp>
      <p:sp>
        <p:nvSpPr>
          <p:cNvPr id="3" name="TextBox 2"/>
          <p:cNvSpPr txBox="1"/>
          <p:nvPr/>
        </p:nvSpPr>
        <p:spPr>
          <a:xfrm>
            <a:off x="1763486" y="1342315"/>
            <a:ext cx="889907" cy="507831"/>
          </a:xfrm>
          <a:prstGeom prst="rect">
            <a:avLst/>
          </a:prstGeom>
          <a:noFill/>
        </p:spPr>
        <p:txBody>
          <a:bodyPr wrap="square" rtlCol="0">
            <a:spAutoFit/>
          </a:bodyPr>
          <a:lstStyle/>
          <a:p>
            <a:r>
              <a:rPr lang="en-US" dirty="0">
                <a:solidFill>
                  <a:schemeClr val="bg1"/>
                </a:solidFill>
              </a:rPr>
              <a:t>Lake Superior</a:t>
            </a:r>
          </a:p>
        </p:txBody>
      </p:sp>
      <p:sp>
        <p:nvSpPr>
          <p:cNvPr id="21" name="TextBox 20"/>
          <p:cNvSpPr txBox="1"/>
          <p:nvPr/>
        </p:nvSpPr>
        <p:spPr>
          <a:xfrm>
            <a:off x="3393108" y="2709081"/>
            <a:ext cx="889907" cy="507831"/>
          </a:xfrm>
          <a:prstGeom prst="rect">
            <a:avLst/>
          </a:prstGeom>
          <a:noFill/>
        </p:spPr>
        <p:txBody>
          <a:bodyPr wrap="square" rtlCol="0">
            <a:spAutoFit/>
          </a:bodyPr>
          <a:lstStyle/>
          <a:p>
            <a:r>
              <a:rPr lang="en-US" dirty="0">
                <a:solidFill>
                  <a:schemeClr val="bg1"/>
                </a:solidFill>
              </a:rPr>
              <a:t>Lake Huron</a:t>
            </a:r>
          </a:p>
        </p:txBody>
      </p:sp>
      <p:sp>
        <p:nvSpPr>
          <p:cNvPr id="22" name="TextBox 21"/>
          <p:cNvSpPr txBox="1"/>
          <p:nvPr/>
        </p:nvSpPr>
        <p:spPr>
          <a:xfrm>
            <a:off x="1712216" y="3113075"/>
            <a:ext cx="889907" cy="507831"/>
          </a:xfrm>
          <a:prstGeom prst="rect">
            <a:avLst/>
          </a:prstGeom>
          <a:noFill/>
        </p:spPr>
        <p:txBody>
          <a:bodyPr wrap="square" rtlCol="0">
            <a:spAutoFit/>
          </a:bodyPr>
          <a:lstStyle/>
          <a:p>
            <a:r>
              <a:rPr lang="en-US" dirty="0">
                <a:solidFill>
                  <a:schemeClr val="bg1"/>
                </a:solidFill>
              </a:rPr>
              <a:t>Lake Michigan</a:t>
            </a:r>
          </a:p>
        </p:txBody>
      </p:sp>
      <p:sp>
        <p:nvSpPr>
          <p:cNvPr id="23" name="TextBox 22"/>
          <p:cNvSpPr txBox="1"/>
          <p:nvPr/>
        </p:nvSpPr>
        <p:spPr>
          <a:xfrm>
            <a:off x="5185520" y="3282774"/>
            <a:ext cx="1192095" cy="300082"/>
          </a:xfrm>
          <a:prstGeom prst="rect">
            <a:avLst/>
          </a:prstGeom>
          <a:noFill/>
        </p:spPr>
        <p:txBody>
          <a:bodyPr wrap="square" rtlCol="0">
            <a:spAutoFit/>
          </a:bodyPr>
          <a:lstStyle/>
          <a:p>
            <a:r>
              <a:rPr lang="en-US" dirty="0">
                <a:solidFill>
                  <a:schemeClr val="bg1"/>
                </a:solidFill>
              </a:rPr>
              <a:t>Lake Ontario</a:t>
            </a:r>
          </a:p>
        </p:txBody>
      </p:sp>
      <p:sp>
        <p:nvSpPr>
          <p:cNvPr id="24" name="TextBox 23"/>
          <p:cNvSpPr txBox="1"/>
          <p:nvPr/>
        </p:nvSpPr>
        <p:spPr>
          <a:xfrm>
            <a:off x="4518984" y="3914279"/>
            <a:ext cx="997570" cy="300082"/>
          </a:xfrm>
          <a:prstGeom prst="rect">
            <a:avLst/>
          </a:prstGeom>
          <a:noFill/>
        </p:spPr>
        <p:txBody>
          <a:bodyPr wrap="square" rtlCol="0">
            <a:spAutoFit/>
          </a:bodyPr>
          <a:lstStyle/>
          <a:p>
            <a:r>
              <a:rPr lang="en-US" dirty="0">
                <a:solidFill>
                  <a:schemeClr val="bg1"/>
                </a:solidFill>
              </a:rPr>
              <a:t>Lake Erie</a:t>
            </a:r>
          </a:p>
        </p:txBody>
      </p:sp>
    </p:spTree>
    <p:extLst>
      <p:ext uri="{BB962C8B-B14F-4D97-AF65-F5344CB8AC3E}">
        <p14:creationId xmlns:p14="http://schemas.microsoft.com/office/powerpoint/2010/main" val="35595071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Why is Lake Erie Susceptible to Algal Blooms?</a:t>
            </a:r>
          </a:p>
        </p:txBody>
      </p:sp>
      <p:sp>
        <p:nvSpPr>
          <p:cNvPr id="8" name="Content Placeholder 7"/>
          <p:cNvSpPr>
            <a:spLocks noGrp="1"/>
          </p:cNvSpPr>
          <p:nvPr>
            <p:ph sz="half" idx="1"/>
          </p:nvPr>
        </p:nvSpPr>
        <p:spPr>
          <a:xfrm>
            <a:off x="364077" y="1294373"/>
            <a:ext cx="4437908" cy="3263504"/>
          </a:xfrm>
        </p:spPr>
        <p:txBody>
          <a:bodyPr/>
          <a:lstStyle/>
          <a:p>
            <a:r>
              <a:rPr lang="en-US" dirty="0"/>
              <a:t>Shallowest, most southern lake</a:t>
            </a:r>
          </a:p>
          <a:p>
            <a:r>
              <a:rPr lang="en-US" dirty="0"/>
              <a:t>Nuisance algal blooms in 1960s and 1970s led to phosphorus load reductions</a:t>
            </a:r>
          </a:p>
          <a:p>
            <a:r>
              <a:rPr lang="en-US" dirty="0"/>
              <a:t>Algal biomass systematically increased since mid-90s</a:t>
            </a:r>
          </a:p>
          <a:p>
            <a:r>
              <a:rPr lang="en-US" dirty="0"/>
              <a:t>Increased agricultural lands in Maumee River watershed</a:t>
            </a:r>
          </a:p>
          <a:p>
            <a:r>
              <a:rPr lang="en-US" dirty="0"/>
              <a:t>Maumee River brings large sediment and nutrient load to west basin of lake</a:t>
            </a:r>
          </a:p>
          <a:p>
            <a:endParaRPr lang="en-US" dirty="0"/>
          </a:p>
          <a:p>
            <a:endParaRPr lang="en-US" dirty="0"/>
          </a:p>
        </p:txBody>
      </p:sp>
      <p:sp>
        <p:nvSpPr>
          <p:cNvPr id="15" name="Slide Number Placeholder 4"/>
          <p:cNvSpPr>
            <a:spLocks noGrp="1"/>
          </p:cNvSpPr>
          <p:nvPr>
            <p:ph type="sldNum" sz="quarter" idx="12"/>
          </p:nvPr>
        </p:nvSpPr>
        <p:spPr>
          <a:xfrm>
            <a:off x="6845958" y="358924"/>
            <a:ext cx="2257425" cy="163134"/>
          </a:xfrm>
        </p:spPr>
        <p:txBody>
          <a:bodyPr/>
          <a:lstStyle/>
          <a:p>
            <a:fld id="{959DD345-62DD-A84F-BC08-1CA6580E988A}" type="slidenum">
              <a:rPr lang="en-US" smtClean="0"/>
              <a:t>9</a:t>
            </a:fld>
            <a:endParaRPr lang="en-US" dirty="0"/>
          </a:p>
        </p:txBody>
      </p:sp>
      <p:grpSp>
        <p:nvGrpSpPr>
          <p:cNvPr id="10" name="Group 9"/>
          <p:cNvGrpSpPr/>
          <p:nvPr/>
        </p:nvGrpSpPr>
        <p:grpSpPr>
          <a:xfrm>
            <a:off x="4786083" y="1523688"/>
            <a:ext cx="4634115" cy="2618747"/>
            <a:chOff x="4801985" y="1173835"/>
            <a:chExt cx="4634115" cy="2618747"/>
          </a:xfrm>
        </p:grpSpPr>
        <p:pic>
          <p:nvPicPr>
            <p:cNvPr id="4" name="Picture 3"/>
            <p:cNvPicPr>
              <a:picLocks noChangeAspect="1"/>
            </p:cNvPicPr>
            <p:nvPr/>
          </p:nvPicPr>
          <p:blipFill>
            <a:blip r:embed="rId3"/>
            <a:stretch>
              <a:fillRect/>
            </a:stretch>
          </p:blipFill>
          <p:spPr>
            <a:xfrm>
              <a:off x="4801985" y="1368385"/>
              <a:ext cx="4087946" cy="2372766"/>
            </a:xfrm>
            <a:prstGeom prst="rect">
              <a:avLst/>
            </a:prstGeom>
          </p:spPr>
        </p:pic>
        <p:sp>
          <p:nvSpPr>
            <p:cNvPr id="5" name="TextBox 4"/>
            <p:cNvSpPr txBox="1"/>
            <p:nvPr/>
          </p:nvSpPr>
          <p:spPr>
            <a:xfrm>
              <a:off x="5374748" y="2743724"/>
              <a:ext cx="3042635" cy="300082"/>
            </a:xfrm>
            <a:prstGeom prst="rect">
              <a:avLst/>
            </a:prstGeom>
            <a:noFill/>
            <a:ln>
              <a:noFill/>
            </a:ln>
          </p:spPr>
          <p:txBody>
            <a:bodyPr wrap="square" rtlCol="0">
              <a:spAutoFit/>
            </a:bodyPr>
            <a:lstStyle/>
            <a:p>
              <a:r>
                <a:rPr lang="en-US" dirty="0">
                  <a:solidFill>
                    <a:schemeClr val="accent3">
                      <a:lumMod val="60000"/>
                      <a:lumOff val="40000"/>
                    </a:schemeClr>
                  </a:solidFill>
                </a:rPr>
                <a:t>Portion of Maumee River</a:t>
              </a:r>
            </a:p>
          </p:txBody>
        </p:sp>
        <p:sp>
          <p:nvSpPr>
            <p:cNvPr id="11" name="TextBox 10"/>
            <p:cNvSpPr txBox="1"/>
            <p:nvPr/>
          </p:nvSpPr>
          <p:spPr>
            <a:xfrm>
              <a:off x="7924799" y="1173835"/>
              <a:ext cx="1511301" cy="507831"/>
            </a:xfrm>
            <a:prstGeom prst="rect">
              <a:avLst/>
            </a:prstGeom>
            <a:noFill/>
            <a:ln>
              <a:noFill/>
            </a:ln>
          </p:spPr>
          <p:txBody>
            <a:bodyPr wrap="square" rtlCol="0">
              <a:spAutoFit/>
            </a:bodyPr>
            <a:lstStyle/>
            <a:p>
              <a:r>
                <a:rPr lang="en-US" dirty="0">
                  <a:solidFill>
                    <a:schemeClr val="accent3">
                      <a:lumMod val="60000"/>
                      <a:lumOff val="40000"/>
                    </a:schemeClr>
                  </a:solidFill>
                </a:rPr>
                <a:t>West Basin of Lake Erie</a:t>
              </a:r>
            </a:p>
          </p:txBody>
        </p:sp>
        <p:sp>
          <p:nvSpPr>
            <p:cNvPr id="9" name="TextBox 8"/>
            <p:cNvSpPr txBox="1"/>
            <p:nvPr/>
          </p:nvSpPr>
          <p:spPr>
            <a:xfrm>
              <a:off x="8356600" y="3492500"/>
              <a:ext cx="533331" cy="300082"/>
            </a:xfrm>
            <a:prstGeom prst="rect">
              <a:avLst/>
            </a:prstGeom>
            <a:noFill/>
          </p:spPr>
          <p:txBody>
            <a:bodyPr wrap="square" rtlCol="0">
              <a:spAutoFit/>
            </a:bodyPr>
            <a:lstStyle/>
            <a:p>
              <a:r>
                <a:rPr lang="en-US" dirty="0">
                  <a:solidFill>
                    <a:schemeClr val="bg1"/>
                  </a:solidFill>
                </a:rPr>
                <a:t>Bing</a:t>
              </a:r>
            </a:p>
          </p:txBody>
        </p:sp>
      </p:grpSp>
    </p:spTree>
    <p:extLst>
      <p:ext uri="{BB962C8B-B14F-4D97-AF65-F5344CB8AC3E}">
        <p14:creationId xmlns:p14="http://schemas.microsoft.com/office/powerpoint/2010/main" val="27860673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Exponent">
      <a:dk1>
        <a:srgbClr val="000000"/>
      </a:dk1>
      <a:lt1>
        <a:srgbClr val="FFFFFF"/>
      </a:lt1>
      <a:dk2>
        <a:srgbClr val="44546A"/>
      </a:dk2>
      <a:lt2>
        <a:srgbClr val="E7E6E6"/>
      </a:lt2>
      <a:accent1>
        <a:srgbClr val="00918D"/>
      </a:accent1>
      <a:accent2>
        <a:srgbClr val="F6CB00"/>
      </a:accent2>
      <a:accent3>
        <a:srgbClr val="F88E28"/>
      </a:accent3>
      <a:accent4>
        <a:srgbClr val="19AEF6"/>
      </a:accent4>
      <a:accent5>
        <a:srgbClr val="A458F6"/>
      </a:accent5>
      <a:accent6>
        <a:srgbClr val="92C43C"/>
      </a:accent6>
      <a:hlink>
        <a:srgbClr val="00918D"/>
      </a:hlink>
      <a:folHlink>
        <a:srgbClr val="00918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 Template_Dark" id="{D55B8272-BEEE-1749-A4E9-74B5F6035716}" vid="{B537C336-2B6D-5942-9E33-9DF8D6035B4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445</TotalTime>
  <Words>1753</Words>
  <Application>Microsoft Office PowerPoint</Application>
  <PresentationFormat>On-screen Show (16:9)</PresentationFormat>
  <Paragraphs>242</Paragraphs>
  <Slides>27</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.HelveticaNeueDeskInterface-Regular</vt:lpstr>
      <vt:lpstr>Arial</vt:lpstr>
      <vt:lpstr>Arial Narrow</vt:lpstr>
      <vt:lpstr>Calibri</vt:lpstr>
      <vt:lpstr>Office Theme</vt:lpstr>
      <vt:lpstr>PowerPoint Presentation</vt:lpstr>
      <vt:lpstr>Harmful Algae Blooms (HABs):  A Regional and Nationwide Concern</vt:lpstr>
      <vt:lpstr>PowerPoint Presentation</vt:lpstr>
      <vt:lpstr>PowerPoint Presentation</vt:lpstr>
      <vt:lpstr>HAB Organisms Vary by Region</vt:lpstr>
      <vt:lpstr>Harmful Algae Blooms Potential Impacts</vt:lpstr>
      <vt:lpstr>Known Areas of HABs in the Great Lakes</vt:lpstr>
      <vt:lpstr>Current Satellite Imagery of the Great Lakes</vt:lpstr>
      <vt:lpstr>Why is Lake Erie Susceptible to Algal Blooms?</vt:lpstr>
      <vt:lpstr>Lake Erie – Record Toxic Cyanobacteria Bloom in 2011</vt:lpstr>
      <vt:lpstr>Lake Erie – 2014 Toledo Bloom Water Crisis</vt:lpstr>
      <vt:lpstr>Lake Erie – Occurrence and severity of blooms</vt:lpstr>
      <vt:lpstr>Lake Erie – Experimental HAB Tracker</vt:lpstr>
      <vt:lpstr>Red tides in the Gulf of Mexico</vt:lpstr>
      <vt:lpstr>Red tides in the Gulf of Mexico</vt:lpstr>
      <vt:lpstr>Karenia brevis</vt:lpstr>
      <vt:lpstr>Bloom origins</vt:lpstr>
      <vt:lpstr>Bloom origins: Example of research</vt:lpstr>
      <vt:lpstr>Links to hurricanes</vt:lpstr>
      <vt:lpstr>Ongoing red tide along western coast of Florida</vt:lpstr>
      <vt:lpstr>Ongoing red tides – links to hurricanes?</vt:lpstr>
      <vt:lpstr>Dunkard Creek, Pennsylvania</vt:lpstr>
      <vt:lpstr>Department of Interior, Park Service</vt:lpstr>
      <vt:lpstr>Characterization  Management  Mitigation</vt:lpstr>
      <vt:lpstr>Summary</vt:lpstr>
      <vt:lpstr>Lake Erie Toxic Blooms Inspires Ohio Brewery</vt:lpstr>
      <vt:lpstr>Thank you, are there any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William Goodfellow</cp:lastModifiedBy>
  <cp:revision>50</cp:revision>
  <cp:lastPrinted>2016-08-26T23:18:39Z</cp:lastPrinted>
  <dcterms:created xsi:type="dcterms:W3CDTF">2018-09-26T18:25:04Z</dcterms:created>
  <dcterms:modified xsi:type="dcterms:W3CDTF">2018-12-03T18:52:27Z</dcterms:modified>
</cp:coreProperties>
</file>