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12"/>
  </p:handoutMasterIdLst>
  <p:sldIdLst>
    <p:sldId id="371" r:id="rId2"/>
    <p:sldId id="361" r:id="rId3"/>
    <p:sldId id="372" r:id="rId4"/>
    <p:sldId id="373" r:id="rId5"/>
    <p:sldId id="332" r:id="rId6"/>
    <p:sldId id="333" r:id="rId7"/>
    <p:sldId id="375" r:id="rId8"/>
    <p:sldId id="376" r:id="rId9"/>
    <p:sldId id="379" r:id="rId10"/>
    <p:sldId id="357" r:id="rId11"/>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72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1699" cy="461804"/>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36770" y="0"/>
            <a:ext cx="3011699" cy="461804"/>
          </a:xfrm>
          <a:prstGeom prst="rect">
            <a:avLst/>
          </a:prstGeom>
        </p:spPr>
        <p:txBody>
          <a:bodyPr vert="horz" lIns="93177" tIns="46589" rIns="93177" bIns="46589" rtlCol="0"/>
          <a:lstStyle>
            <a:lvl1pPr algn="r">
              <a:defRPr sz="1200"/>
            </a:lvl1pPr>
          </a:lstStyle>
          <a:p>
            <a:pPr>
              <a:defRPr/>
            </a:pPr>
            <a:fld id="{85A3F902-4793-4288-B2DA-32800DC9FDA0}" type="datetimeFigureOut">
              <a:rPr lang="en-US"/>
              <a:pPr>
                <a:defRPr/>
              </a:pPr>
              <a:t>10/16/2019</a:t>
            </a:fld>
            <a:endParaRPr lang="en-US"/>
          </a:p>
        </p:txBody>
      </p:sp>
      <p:sp>
        <p:nvSpPr>
          <p:cNvPr id="4" name="Footer Placeholder 3"/>
          <p:cNvSpPr>
            <a:spLocks noGrp="1"/>
          </p:cNvSpPr>
          <p:nvPr>
            <p:ph type="ftr" sz="quarter" idx="2"/>
          </p:nvPr>
        </p:nvSpPr>
        <p:spPr>
          <a:xfrm>
            <a:off x="2" y="8772669"/>
            <a:ext cx="3011699" cy="461804"/>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6770" y="8772669"/>
            <a:ext cx="3011699" cy="461804"/>
          </a:xfrm>
          <a:prstGeom prst="rect">
            <a:avLst/>
          </a:prstGeom>
        </p:spPr>
        <p:txBody>
          <a:bodyPr vert="horz" lIns="93177" tIns="46589" rIns="93177" bIns="46589" rtlCol="0" anchor="b"/>
          <a:lstStyle>
            <a:lvl1pPr algn="r">
              <a:defRPr sz="1200"/>
            </a:lvl1pPr>
          </a:lstStyle>
          <a:p>
            <a:pPr>
              <a:defRPr/>
            </a:pPr>
            <a:fld id="{578D151A-3E56-4F17-B6E5-208038C6E6A2}" type="slidenum">
              <a:rPr lang="en-US"/>
              <a:pPr>
                <a:defRPr/>
              </a:pPr>
              <a:t>‹#›</a:t>
            </a:fld>
            <a:endParaRPr lang="en-US"/>
          </a:p>
        </p:txBody>
      </p:sp>
    </p:spTree>
    <p:extLst>
      <p:ext uri="{BB962C8B-B14F-4D97-AF65-F5344CB8AC3E}">
        <p14:creationId xmlns:p14="http://schemas.microsoft.com/office/powerpoint/2010/main" val="19625551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3075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3076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8028D516-A70D-4729-860A-B62A1CE645E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E6A52582-D78F-47EC-A59B-A293C6EF67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99048943-E3CE-46A6-B65A-64EE1954131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9793676C-6988-443C-94AC-31F3F3D65D3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C702A3AC-B505-478C-8C86-56780B5C1B6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480FCCFA-7360-480F-AB94-3A1BD0A92D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1C477171-C1C4-45A3-A7A2-D6A40F8F0B6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13AE0E78-209F-4AEB-9B1A-3E6558C6C55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8E847BD4-AFA7-45B0-A263-2F8681D498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C9BE377-EDAD-42AE-B5E9-5B37DEE6A65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3C37C0BC-6E76-468B-9781-19146046B8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2969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2970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2970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2970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0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0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0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0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0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0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1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1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1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1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1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71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2971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2971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2971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2971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2972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2972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2972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2972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2972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2972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2972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2972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972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973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973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973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973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973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2973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973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2973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2973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FF7E3305-BED1-4660-B0D4-9D03AFA3BCE2}" type="slidenum">
              <a:rPr lang="en-US"/>
              <a:pPr>
                <a:defRPr/>
              </a:pPr>
              <a:t>‹#›</a:t>
            </a:fld>
            <a:endParaRPr lang="en-US"/>
          </a:p>
        </p:txBody>
      </p:sp>
      <p:sp>
        <p:nvSpPr>
          <p:cNvPr id="2973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42"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 y="228601"/>
            <a:ext cx="8839200" cy="1219200"/>
          </a:xfrm>
        </p:spPr>
        <p:txBody>
          <a:bodyPr>
            <a:noAutofit/>
          </a:bodyPr>
          <a:lstStyle/>
          <a:p>
            <a:pPr eaLnBrk="1" hangingPunct="1">
              <a:defRPr/>
            </a:pPr>
            <a:r>
              <a:rPr lang="en-US" sz="4400" b="1" dirty="0" smtClean="0">
                <a:latin typeface="Times New Roman" panose="02020603050405020304" pitchFamily="18" charset="0"/>
                <a:cs typeface="Times New Roman" panose="02020603050405020304" pitchFamily="18" charset="0"/>
              </a:rPr>
              <a:t>OHIO RIVER VALLEY WATER </a:t>
            </a:r>
            <a:br>
              <a:rPr lang="en-US" sz="4400" b="1" dirty="0" smtClean="0">
                <a:latin typeface="Times New Roman" panose="02020603050405020304" pitchFamily="18" charset="0"/>
                <a:cs typeface="Times New Roman" panose="02020603050405020304" pitchFamily="18" charset="0"/>
              </a:rPr>
            </a:br>
            <a:r>
              <a:rPr lang="en-US" sz="4400" b="1" dirty="0" smtClean="0">
                <a:latin typeface="Times New Roman" panose="02020603050405020304" pitchFamily="18" charset="0"/>
                <a:cs typeface="Times New Roman" panose="02020603050405020304" pitchFamily="18" charset="0"/>
              </a:rPr>
              <a:t>SANITATION COMMISSION</a:t>
            </a:r>
          </a:p>
        </p:txBody>
      </p:sp>
      <p:sp>
        <p:nvSpPr>
          <p:cNvPr id="5" name="TextBox 4"/>
          <p:cNvSpPr txBox="1"/>
          <p:nvPr/>
        </p:nvSpPr>
        <p:spPr>
          <a:xfrm>
            <a:off x="1143000" y="847382"/>
            <a:ext cx="6629400" cy="6309420"/>
          </a:xfrm>
          <a:prstGeom prst="rect">
            <a:avLst/>
          </a:prstGeom>
          <a:noFill/>
        </p:spPr>
        <p:txBody>
          <a:bodyPr wrap="square" rtlCol="0">
            <a:spAutoFit/>
          </a:bodyPr>
          <a:lstStyle/>
          <a:p>
            <a:pPr algn="ctr"/>
            <a:r>
              <a:rPr lang="en-US" sz="4000" dirty="0"/>
              <a:t/>
            </a:r>
            <a:br>
              <a:rPr lang="en-US" sz="4000" dirty="0"/>
            </a:br>
            <a:endParaRPr lang="en-US" sz="4000" dirty="0" smtClean="0"/>
          </a:p>
          <a:p>
            <a:pPr algn="ctr"/>
            <a:r>
              <a:rPr lang="en-US" sz="4000" dirty="0" smtClean="0">
                <a:latin typeface="Times New Roman" panose="02020603050405020304" pitchFamily="18" charset="0"/>
                <a:cs typeface="Times New Roman" panose="02020603050405020304" pitchFamily="18" charset="0"/>
              </a:rPr>
              <a:t>2019 </a:t>
            </a:r>
            <a:r>
              <a:rPr lang="en-US" sz="4000" dirty="0" smtClean="0">
                <a:latin typeface="Times New Roman" panose="02020603050405020304" pitchFamily="18" charset="0"/>
                <a:cs typeface="Times New Roman" panose="02020603050405020304" pitchFamily="18" charset="0"/>
              </a:rPr>
              <a:t>Pollution Control Standards (PCS) </a:t>
            </a:r>
            <a:r>
              <a:rPr lang="en-US" sz="4000" dirty="0" smtClean="0">
                <a:latin typeface="Times New Roman" panose="02020603050405020304" pitchFamily="18" charset="0"/>
                <a:cs typeface="Times New Roman" panose="02020603050405020304" pitchFamily="18" charset="0"/>
              </a:rPr>
              <a:t>for the Ohio River Review</a:t>
            </a:r>
            <a:endParaRPr lang="en-US" sz="4000" dirty="0" smtClean="0">
              <a:latin typeface="Times New Roman" panose="02020603050405020304" pitchFamily="18" charset="0"/>
              <a:cs typeface="Times New Roman" panose="02020603050405020304" pitchFamily="18" charset="0"/>
            </a:endParaRPr>
          </a:p>
          <a:p>
            <a:pPr algn="ctr"/>
            <a:r>
              <a:rPr lang="en-US" sz="4000" dirty="0"/>
              <a:t/>
            </a:r>
            <a:br>
              <a:rPr lang="en-US" sz="4000" dirty="0"/>
            </a:br>
            <a:r>
              <a:rPr lang="en-US" sz="2800" dirty="0" smtClean="0">
                <a:latin typeface="Times New Roman" panose="02020603050405020304" pitchFamily="18" charset="0"/>
                <a:cs typeface="Times New Roman" panose="02020603050405020304" pitchFamily="18" charset="0"/>
              </a:rPr>
              <a:t>October 16, 2019 Illinois </a:t>
            </a:r>
          </a:p>
          <a:p>
            <a:pPr algn="ctr"/>
            <a:r>
              <a:rPr lang="en-US" sz="2800" dirty="0" smtClean="0">
                <a:latin typeface="Times New Roman" panose="02020603050405020304" pitchFamily="18" charset="0"/>
                <a:cs typeface="Times New Roman" panose="02020603050405020304" pitchFamily="18" charset="0"/>
              </a:rPr>
              <a:t>Pollution Control Board</a:t>
            </a:r>
            <a:r>
              <a:rPr lang="en-US" sz="4000" dirty="0"/>
              <a:t/>
            </a:r>
            <a:br>
              <a:rPr lang="en-US" sz="4000" dirty="0"/>
            </a:br>
            <a:r>
              <a:rPr lang="en-US" sz="4000" dirty="0"/>
              <a:t/>
            </a:r>
            <a:br>
              <a:rPr lang="en-US" sz="4000" dirty="0"/>
            </a:br>
            <a:endParaRPr lang="en-US" sz="3200" dirty="0" smtClean="0"/>
          </a:p>
          <a:p>
            <a:pPr algn="ctr"/>
            <a:endParaRPr lang="en-US" dirty="0" smtClean="0"/>
          </a:p>
          <a:p>
            <a:pPr algn="ctr"/>
            <a:endParaRPr lang="en-US" dirty="0"/>
          </a:p>
        </p:txBody>
      </p:sp>
      <p:sp>
        <p:nvSpPr>
          <p:cNvPr id="6" name="TextBox 5"/>
          <p:cNvSpPr txBox="1"/>
          <p:nvPr/>
        </p:nvSpPr>
        <p:spPr>
          <a:xfrm>
            <a:off x="2590800" y="6248400"/>
            <a:ext cx="2362200" cy="461665"/>
          </a:xfrm>
          <a:prstGeom prst="rect">
            <a:avLst/>
          </a:prstGeom>
          <a:noFill/>
        </p:spPr>
        <p:txBody>
          <a:bodyPr wrap="square" rtlCol="0">
            <a:spAutoFit/>
          </a:bodyPr>
          <a:lstStyle/>
          <a:p>
            <a:endParaRPr lang="en-US" dirty="0"/>
          </a:p>
        </p:txBody>
      </p:sp>
      <p:pic>
        <p:nvPicPr>
          <p:cNvPr id="8" name="Picture 11"/>
          <p:cNvPicPr>
            <a:picLocks noChangeAspect="1" noChangeArrowheads="1"/>
          </p:cNvPicPr>
          <p:nvPr/>
        </p:nvPicPr>
        <p:blipFill>
          <a:blip r:embed="rId2" cstate="print"/>
          <a:srcRect/>
          <a:stretch>
            <a:fillRect/>
          </a:stretch>
        </p:blipFill>
        <p:spPr bwMode="auto">
          <a:xfrm>
            <a:off x="4038600" y="5965825"/>
            <a:ext cx="990600" cy="857250"/>
          </a:xfrm>
          <a:prstGeom prst="rect">
            <a:avLst/>
          </a:prstGeom>
          <a:noFill/>
          <a:ln w="9525" algn="ctr">
            <a:noFill/>
            <a:miter lim="800000"/>
            <a:headEnd/>
            <a:tailEnd/>
          </a:ln>
        </p:spPr>
      </p:pic>
    </p:spTree>
    <p:extLst>
      <p:ext uri="{BB962C8B-B14F-4D97-AF65-F5344CB8AC3E}">
        <p14:creationId xmlns:p14="http://schemas.microsoft.com/office/powerpoint/2010/main" val="3903961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sz="4400" b="1" dirty="0" smtClean="0">
                <a:latin typeface="Times New Roman" panose="02020603050405020304" pitchFamily="18" charset="0"/>
                <a:cs typeface="Times New Roman" panose="02020603050405020304" pitchFamily="18" charset="0"/>
              </a:rPr>
              <a:t>DISCUSSION</a:t>
            </a:r>
            <a:endParaRPr lang="en-US" sz="4400" b="1" dirty="0">
              <a:latin typeface="Times New Roman" panose="02020603050405020304" pitchFamily="18" charset="0"/>
              <a:cs typeface="Times New Roman" panose="02020603050405020304" pitchFamily="18" charset="0"/>
            </a:endParaRPr>
          </a:p>
        </p:txBody>
      </p:sp>
      <p:sp>
        <p:nvSpPr>
          <p:cNvPr id="5" name="Subtitle 4"/>
          <p:cNvSpPr>
            <a:spLocks noGrp="1"/>
          </p:cNvSpPr>
          <p:nvPr>
            <p:ph type="subTitle" sz="quarter" idx="1"/>
          </p:nvPr>
        </p:nvSpPr>
        <p:spPr/>
        <p:txBody>
          <a:bodyPr/>
          <a:lstStyle/>
          <a:p>
            <a:endParaRPr lang="en-US" dirty="0"/>
          </a:p>
        </p:txBody>
      </p:sp>
    </p:spTree>
    <p:extLst>
      <p:ext uri="{BB962C8B-B14F-4D97-AF65-F5344CB8AC3E}">
        <p14:creationId xmlns:p14="http://schemas.microsoft.com/office/powerpoint/2010/main" val="3068076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39825"/>
          </a:xfrm>
        </p:spPr>
        <p:txBody>
          <a:bodyPr/>
          <a:lstStyle/>
          <a:p>
            <a:r>
              <a:rPr lang="en-US" b="1" dirty="0" smtClean="0">
                <a:latin typeface="Times New Roman" panose="02020603050405020304" pitchFamily="18" charset="0"/>
                <a:cs typeface="Times New Roman" panose="02020603050405020304" pitchFamily="18" charset="0"/>
              </a:rPr>
              <a:t>Who is ORSANCO</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6019800"/>
          </a:xfrm>
        </p:spPr>
        <p:txBody>
          <a:bodyPr/>
          <a:lstStyle/>
          <a:p>
            <a:r>
              <a:rPr lang="en-US" sz="2400" dirty="0" smtClean="0">
                <a:latin typeface="Times New Roman" panose="02020603050405020304" pitchFamily="18" charset="0"/>
                <a:cs typeface="Times New Roman" panose="02020603050405020304" pitchFamily="18" charset="0"/>
              </a:rPr>
              <a:t>Formed in 1948 by signing of Compact by Governors of 8 states and was approved by the US Congress</a:t>
            </a:r>
            <a:r>
              <a:rPr lang="en-US" sz="2400" dirty="0" smtClean="0">
                <a:latin typeface="Times New Roman" panose="02020603050405020304" pitchFamily="18" charset="0"/>
                <a:cs typeface="Times New Roman" panose="02020603050405020304" pitchFamily="18" charset="0"/>
              </a:rPr>
              <a:t>.</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IL, IN, KY, NY, OH, PA, VA, WV, Federal Govt.</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3 Commissioners from each state and 3 federal Commissioners form ORSANCO’s “Board of Directors”.  These are the decision-makers.</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“Compact” provides ORSANCO’s mission and authorities.  </a:t>
            </a: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Mission is control of interstate water pollution.</a:t>
            </a:r>
          </a:p>
        </p:txBody>
      </p:sp>
    </p:spTree>
    <p:extLst>
      <p:ext uri="{BB962C8B-B14F-4D97-AF65-F5344CB8AC3E}">
        <p14:creationId xmlns:p14="http://schemas.microsoft.com/office/powerpoint/2010/main" val="688722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47095"/>
            <a:ext cx="7886700" cy="1325563"/>
          </a:xfrm>
        </p:spPr>
        <p:txBody>
          <a:bodyPr>
            <a:normAutofit/>
          </a:bodyPr>
          <a:lstStyle/>
          <a:p>
            <a:pPr algn="ctr"/>
            <a:r>
              <a:rPr lang="en-US" sz="3600" b="1" dirty="0">
                <a:latin typeface="Times New Roman" panose="02020603050405020304" pitchFamily="18" charset="0"/>
                <a:cs typeface="Times New Roman" panose="02020603050405020304" pitchFamily="18" charset="0"/>
              </a:rPr>
              <a:t>ORSANCO’s Compact Key Provisions</a:t>
            </a:r>
          </a:p>
        </p:txBody>
      </p:sp>
      <p:sp>
        <p:nvSpPr>
          <p:cNvPr id="3" name="Content Placeholder 2"/>
          <p:cNvSpPr>
            <a:spLocks noGrp="1"/>
          </p:cNvSpPr>
          <p:nvPr>
            <p:ph idx="1"/>
          </p:nvPr>
        </p:nvSpPr>
        <p:spPr/>
        <p:txBody>
          <a:bodyPr>
            <a:normAutofit/>
          </a:bodyPr>
          <a:lstStyle/>
          <a:p>
            <a:pPr marL="0" indent="0">
              <a:buNone/>
            </a:pPr>
            <a:r>
              <a:rPr lang="en-US" sz="2000" b="1" dirty="0">
                <a:latin typeface="Times New Roman" panose="02020603050405020304" pitchFamily="18" charset="0"/>
                <a:cs typeface="Times New Roman" panose="02020603050405020304" pitchFamily="18" charset="0"/>
              </a:rPr>
              <a:t>ARTICLE I </a:t>
            </a:r>
            <a:endParaRPr lang="en-US" sz="2000" b="1" dirty="0" smtClean="0">
              <a:latin typeface="Times New Roman" panose="02020603050405020304" pitchFamily="18" charset="0"/>
              <a:cs typeface="Times New Roman" panose="02020603050405020304" pitchFamily="18" charset="0"/>
            </a:endParaRPr>
          </a:p>
          <a:p>
            <a:pPr marL="0" indent="0" algn="just">
              <a:buNone/>
            </a:pPr>
            <a:endParaRPr lang="en-US" sz="2000" b="1"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Each </a:t>
            </a:r>
            <a:r>
              <a:rPr lang="en-US" sz="2000" dirty="0">
                <a:latin typeface="Times New Roman" panose="02020603050405020304" pitchFamily="18" charset="0"/>
                <a:cs typeface="Times New Roman" panose="02020603050405020304" pitchFamily="18" charset="0"/>
              </a:rPr>
              <a:t>of the signatory States pledges to each </a:t>
            </a:r>
            <a:r>
              <a:rPr lang="en-US" sz="2000" dirty="0" smtClean="0">
                <a:latin typeface="Times New Roman" panose="02020603050405020304" pitchFamily="18" charset="0"/>
                <a:cs typeface="Times New Roman" panose="02020603050405020304" pitchFamily="18" charset="0"/>
              </a:rPr>
              <a:t>of </a:t>
            </a:r>
            <a:r>
              <a:rPr lang="en-US" sz="2000" dirty="0">
                <a:latin typeface="Times New Roman" panose="02020603050405020304" pitchFamily="18" charset="0"/>
                <a:cs typeface="Times New Roman" panose="02020603050405020304" pitchFamily="18" charset="0"/>
              </a:rPr>
              <a:t>the other signatory States faithful cooperation in the control of future pollution in and abatement of existing pollution from the rivers, streams and </a:t>
            </a:r>
            <a:r>
              <a:rPr lang="en-US" sz="2000" dirty="0" smtClean="0">
                <a:latin typeface="Times New Roman" panose="02020603050405020304" pitchFamily="18" charset="0"/>
                <a:cs typeface="Times New Roman" panose="02020603050405020304" pitchFamily="18" charset="0"/>
              </a:rPr>
              <a:t>,water </a:t>
            </a:r>
            <a:r>
              <a:rPr lang="en-US" sz="2000" dirty="0">
                <a:latin typeface="Times New Roman" panose="02020603050405020304" pitchFamily="18" charset="0"/>
                <a:cs typeface="Times New Roman" panose="02020603050405020304" pitchFamily="18" charset="0"/>
              </a:rPr>
              <a:t>in the Ohio River basin which flow through, into or border upon any of such signatory States, and in order to effect such object, agrees to enact any necessary legislation to enable each such State </a:t>
            </a:r>
            <a:r>
              <a:rPr lang="en-US" sz="2000" b="1" dirty="0">
                <a:latin typeface="Times New Roman" panose="02020603050405020304" pitchFamily="18" charset="0"/>
                <a:cs typeface="Times New Roman" panose="02020603050405020304" pitchFamily="18" charset="0"/>
              </a:rPr>
              <a:t>to place and maintain the waters of said basin in a satisfactory sanitary condition, available for safe and satisfactory use</a:t>
            </a:r>
            <a:r>
              <a:rPr lang="en-US" sz="2000" dirty="0">
                <a:latin typeface="Times New Roman" panose="02020603050405020304" pitchFamily="18" charset="0"/>
                <a:cs typeface="Times New Roman" panose="02020603050405020304" pitchFamily="18" charset="0"/>
              </a:rPr>
              <a:t> as public and industrial water supplies after reasonable treatment. suitable for recreational usage, capable of maintaining fish and other aquatic life, free from unsightly or malodorous nuisances due to floating solids or sludge deposits. and adaptable to such other uses as may be legitimate. </a:t>
            </a:r>
          </a:p>
        </p:txBody>
      </p:sp>
    </p:spTree>
    <p:extLst>
      <p:ext uri="{BB962C8B-B14F-4D97-AF65-F5344CB8AC3E}">
        <p14:creationId xmlns:p14="http://schemas.microsoft.com/office/powerpoint/2010/main" val="1832777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7813"/>
            <a:ext cx="8686800" cy="1139825"/>
          </a:xfrm>
        </p:spPr>
        <p:txBody>
          <a:bodyPr/>
          <a:lstStyle/>
          <a:p>
            <a:r>
              <a:rPr lang="en-US" sz="32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ORSANCO’s Compact Key Provisions (Continued)</a:t>
            </a:r>
            <a:endParaRPr lang="en-US" sz="3600" dirty="0"/>
          </a:p>
        </p:txBody>
      </p:sp>
      <p:sp>
        <p:nvSpPr>
          <p:cNvPr id="3" name="Content Placeholder 2"/>
          <p:cNvSpPr>
            <a:spLocks noGrp="1"/>
          </p:cNvSpPr>
          <p:nvPr>
            <p:ph idx="1"/>
          </p:nvPr>
        </p:nvSpPr>
        <p:spPr/>
        <p:txBody>
          <a:bodyPr>
            <a:noAutofit/>
          </a:bodyPr>
          <a:lstStyle/>
          <a:p>
            <a:pPr marL="0" indent="0" algn="just">
              <a:buNone/>
            </a:pPr>
            <a:r>
              <a:rPr lang="en-US" sz="2000" b="1" dirty="0">
                <a:latin typeface="Times New Roman" panose="02020603050405020304" pitchFamily="18" charset="0"/>
                <a:cs typeface="Times New Roman" panose="02020603050405020304" pitchFamily="18" charset="0"/>
              </a:rPr>
              <a:t>ARTICLE VI </a:t>
            </a:r>
            <a:endParaRPr lang="en-US" sz="2000" b="1" dirty="0" smtClean="0">
              <a:latin typeface="Times New Roman" panose="02020603050405020304" pitchFamily="18" charset="0"/>
              <a:cs typeface="Times New Roman" panose="02020603050405020304" pitchFamily="18" charset="0"/>
            </a:endParaRP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It is recognized by the signatory States that no single standard for the treatment of sewage or industrial wastes is applicable in all parts of the District due to such variable factors as size, flow, location, character, self purification, and usage of waters within the District.</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guiding principle of this Compact shall be that pollution by sewage or industrial wastes </a:t>
            </a:r>
            <a:r>
              <a:rPr lang="en-US" sz="2000" dirty="0" smtClean="0">
                <a:latin typeface="Times New Roman" panose="02020603050405020304" pitchFamily="18" charset="0"/>
                <a:cs typeface="Times New Roman" panose="02020603050405020304" pitchFamily="18" charset="0"/>
              </a:rPr>
              <a:t>originating </a:t>
            </a:r>
            <a:r>
              <a:rPr lang="en-US" sz="2000" dirty="0">
                <a:latin typeface="Times New Roman" panose="02020603050405020304" pitchFamily="18" charset="0"/>
                <a:cs typeface="Times New Roman" panose="02020603050405020304" pitchFamily="18" charset="0"/>
              </a:rPr>
              <a:t>within a signatory State shall not injuriously affect the various uses of the interstate waters as hereinbefore defined. </a:t>
            </a: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The Commission is hereby authorized to adopt, prescribe and promulgate rules, regulations and standards or administering and enforcing the provisions of this Article.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021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
            <a:ext cx="7886700" cy="643778"/>
          </a:xfrm>
        </p:spPr>
        <p:txBody>
          <a:bodyPr/>
          <a:lstStyle/>
          <a:p>
            <a:r>
              <a:rPr lang="en-US" sz="3600" b="1" dirty="0" smtClean="0">
                <a:latin typeface="Times New Roman" panose="02020603050405020304" pitchFamily="18" charset="0"/>
                <a:cs typeface="Times New Roman" panose="02020603050405020304" pitchFamily="18" charset="0"/>
              </a:rPr>
              <a:t>Background</a:t>
            </a:r>
            <a:endParaRPr lang="en-US" sz="36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251138" y="1048288"/>
            <a:ext cx="8519375" cy="5657312"/>
          </a:xfrm>
        </p:spPr>
        <p:txBody>
          <a:bodyPr>
            <a:noAutofit/>
          </a:bodyPr>
          <a:lstStyle/>
          <a:p>
            <a:r>
              <a:rPr lang="en-US" sz="2000" dirty="0" smtClean="0">
                <a:latin typeface="Times New Roman" panose="02020603050405020304" pitchFamily="18" charset="0"/>
                <a:cs typeface="Times New Roman" panose="02020603050405020304" pitchFamily="18" charset="0"/>
              </a:rPr>
              <a:t>The 4 year plus process that culminated in the 2019 PCS Review began with the appointment of the Commission’s Ad-Hoc Committee on Water Standards Implementation on December 5, 2014.</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This review was undertaken in large part because of a ruling by the Ohio Environmental Review Appeals Commission on June 18, 2014 that </a:t>
            </a:r>
            <a:r>
              <a:rPr lang="en-US" sz="2000" dirty="0" smtClean="0">
                <a:latin typeface="Times New Roman" panose="02020603050405020304" pitchFamily="18" charset="0"/>
                <a:cs typeface="Times New Roman" panose="02020603050405020304" pitchFamily="18" charset="0"/>
              </a:rPr>
              <a:t>the Ohio EPA </a:t>
            </a:r>
            <a:r>
              <a:rPr lang="en-US" sz="2000" dirty="0" smtClean="0">
                <a:latin typeface="Times New Roman" panose="02020603050405020304" pitchFamily="18" charset="0"/>
                <a:cs typeface="Times New Roman" panose="02020603050405020304" pitchFamily="18" charset="0"/>
              </a:rPr>
              <a:t>could not apply ORSANCO’s </a:t>
            </a:r>
            <a:r>
              <a:rPr lang="en-US" sz="2000" dirty="0" smtClean="0">
                <a:latin typeface="Times New Roman" panose="02020603050405020304" pitchFamily="18" charset="0"/>
                <a:cs typeface="Times New Roman" panose="02020603050405020304" pitchFamily="18" charset="0"/>
              </a:rPr>
              <a:t>standard without first </a:t>
            </a:r>
            <a:r>
              <a:rPr lang="en-US" sz="2000" dirty="0" smtClean="0">
                <a:latin typeface="Times New Roman" panose="02020603050405020304" pitchFamily="18" charset="0"/>
                <a:cs typeface="Times New Roman" panose="02020603050405020304" pitchFamily="18" charset="0"/>
              </a:rPr>
              <a:t>promulgating the </a:t>
            </a:r>
            <a:r>
              <a:rPr lang="en-US" sz="2000" dirty="0" smtClean="0">
                <a:latin typeface="Times New Roman" panose="02020603050405020304" pitchFamily="18" charset="0"/>
                <a:cs typeface="Times New Roman" panose="02020603050405020304" pitchFamily="18" charset="0"/>
              </a:rPr>
              <a:t>standard </a:t>
            </a:r>
            <a:r>
              <a:rPr lang="en-US" sz="2000" dirty="0" smtClean="0">
                <a:latin typeface="Times New Roman" panose="02020603050405020304" pitchFamily="18" charset="0"/>
                <a:cs typeface="Times New Roman" panose="02020603050405020304" pitchFamily="18" charset="0"/>
              </a:rPr>
              <a:t>per the Ohio </a:t>
            </a:r>
            <a:r>
              <a:rPr lang="en-US" sz="2000" dirty="0" smtClean="0">
                <a:latin typeface="Times New Roman" panose="02020603050405020304" pitchFamily="18" charset="0"/>
                <a:cs typeface="Times New Roman" panose="02020603050405020304" pitchFamily="18" charset="0"/>
              </a:rPr>
              <a:t>Revised Code.</a:t>
            </a:r>
            <a:endParaRPr lang="en-US" sz="2000" dirty="0" smtClean="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During this ORSANCO Ad-Hoc Committee work, a larger question was raised as to ORSANCO’s continued role in water quality standard implementation.</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On June 30, 2015 the Ad Hoc Committee was re-appointed with an amended charge to review ORSANCO’s continued role in water quality standards implementation.</a:t>
            </a:r>
          </a:p>
        </p:txBody>
      </p:sp>
    </p:spTree>
    <p:extLst>
      <p:ext uri="{BB962C8B-B14F-4D97-AF65-F5344CB8AC3E}">
        <p14:creationId xmlns:p14="http://schemas.microsoft.com/office/powerpoint/2010/main" val="3298746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
            <a:ext cx="7886700" cy="643778"/>
          </a:xfrm>
        </p:spPr>
        <p:txBody>
          <a:bodyPr/>
          <a:lstStyle/>
          <a:p>
            <a:r>
              <a:rPr lang="en-US" sz="3600" b="1" dirty="0" smtClean="0">
                <a:latin typeface="Times New Roman" panose="02020603050405020304" pitchFamily="18" charset="0"/>
                <a:cs typeface="Times New Roman" panose="02020603050405020304" pitchFamily="18" charset="0"/>
              </a:rPr>
              <a:t>Background </a:t>
            </a:r>
            <a:r>
              <a:rPr lang="en-US"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Continued</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251138" y="838200"/>
            <a:ext cx="8519375" cy="6019800"/>
          </a:xfrm>
        </p:spPr>
        <p:txBody>
          <a:bodyPr>
            <a:noAutofit/>
          </a:bodyPr>
          <a:lstStyle/>
          <a:p>
            <a:r>
              <a:rPr lang="en-US" sz="2000" dirty="0" smtClean="0">
                <a:latin typeface="Times New Roman" panose="02020603050405020304" pitchFamily="18" charset="0"/>
                <a:cs typeface="Times New Roman" panose="02020603050405020304" pitchFamily="18" charset="0"/>
              </a:rPr>
              <a:t>In brief, the Ad Hoc Committee developed a wide range of 5 PCS Implementation alternatives with a preferred Alternative that would have eliminated criteria, mixing zone requirements, and most wastewater discharge requirements.</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Due to concerns raised by some commissioners and many of the public, the Ad Hoc Committee essentially started over and developed the modified proposal with the goal of achieving a higher degree of consensus among the ORSANCO Commissioners.</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This proposal </a:t>
            </a:r>
            <a:r>
              <a:rPr lang="en-US" sz="2000" dirty="0" smtClean="0">
                <a:latin typeface="Times New Roman" panose="02020603050405020304" pitchFamily="18" charset="0"/>
                <a:cs typeface="Times New Roman" panose="02020603050405020304" pitchFamily="18" charset="0"/>
              </a:rPr>
              <a:t>was ultimately </a:t>
            </a:r>
            <a:r>
              <a:rPr lang="en-US" sz="2000" dirty="0" smtClean="0">
                <a:latin typeface="Times New Roman" panose="02020603050405020304" pitchFamily="18" charset="0"/>
                <a:cs typeface="Times New Roman" panose="02020603050405020304" pitchFamily="18" charset="0"/>
              </a:rPr>
              <a:t>adopted by the Commission on June 6, 2019. </a:t>
            </a: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adopted </a:t>
            </a:r>
            <a:r>
              <a:rPr lang="en-US" sz="2000" dirty="0">
                <a:latin typeface="Times New Roman" panose="02020603050405020304" pitchFamily="18" charset="0"/>
                <a:cs typeface="Times New Roman" panose="02020603050405020304" pitchFamily="18" charset="0"/>
              </a:rPr>
              <a:t>proposal </a:t>
            </a:r>
            <a:r>
              <a:rPr lang="en-US" sz="2000" dirty="0" smtClean="0">
                <a:latin typeface="Times New Roman" panose="02020603050405020304" pitchFamily="18" charset="0"/>
                <a:cs typeface="Times New Roman" panose="02020603050405020304" pitchFamily="18" charset="0"/>
              </a:rPr>
              <a:t>recognized </a:t>
            </a:r>
            <a:r>
              <a:rPr lang="en-US" sz="2000" dirty="0">
                <a:latin typeface="Times New Roman" panose="02020603050405020304" pitchFamily="18" charset="0"/>
                <a:cs typeface="Times New Roman" panose="02020603050405020304" pitchFamily="18" charset="0"/>
              </a:rPr>
              <a:t>that </a:t>
            </a:r>
            <a:r>
              <a:rPr lang="en-US" sz="2000" dirty="0" smtClean="0">
                <a:latin typeface="Times New Roman" panose="02020603050405020304" pitchFamily="18" charset="0"/>
                <a:cs typeface="Times New Roman" panose="02020603050405020304" pitchFamily="18" charset="0"/>
              </a:rPr>
              <a:t>member states must maintain programs as mandated by the federal Clean Water Act.  </a:t>
            </a:r>
            <a:r>
              <a:rPr lang="en-US" sz="2000" dirty="0" smtClean="0">
                <a:latin typeface="Times New Roman" panose="02020603050405020304" pitchFamily="18" charset="0"/>
                <a:cs typeface="Times New Roman" panose="02020603050405020304" pitchFamily="18" charset="0"/>
              </a:rPr>
              <a:t>However, </a:t>
            </a:r>
            <a:r>
              <a:rPr lang="en-US" sz="2000" dirty="0" smtClean="0">
                <a:latin typeface="Times New Roman" panose="02020603050405020304" pitchFamily="18" charset="0"/>
                <a:cs typeface="Times New Roman" panose="02020603050405020304" pitchFamily="18" charset="0"/>
              </a:rPr>
              <a:t>they </a:t>
            </a:r>
            <a:r>
              <a:rPr lang="en-US" sz="2000" dirty="0">
                <a:latin typeface="Times New Roman" panose="02020603050405020304" pitchFamily="18" charset="0"/>
                <a:cs typeface="Times New Roman" panose="02020603050405020304" pitchFamily="18" charset="0"/>
              </a:rPr>
              <a:t>may implement water quality standards </a:t>
            </a:r>
            <a:r>
              <a:rPr lang="en-US" sz="2000" dirty="0" smtClean="0">
                <a:latin typeface="Times New Roman" panose="02020603050405020304" pitchFamily="18" charset="0"/>
                <a:cs typeface="Times New Roman" panose="02020603050405020304" pitchFamily="18" charset="0"/>
              </a:rPr>
              <a:t>differently </a:t>
            </a:r>
            <a:r>
              <a:rPr lang="en-US" sz="2000" dirty="0" smtClean="0">
                <a:latin typeface="Times New Roman" panose="02020603050405020304" pitchFamily="18" charset="0"/>
                <a:cs typeface="Times New Roman" panose="02020603050405020304" pitchFamily="18" charset="0"/>
              </a:rPr>
              <a:t>for the Ohio River provided </a:t>
            </a:r>
            <a:r>
              <a:rPr lang="en-US" sz="2000" dirty="0" smtClean="0">
                <a:latin typeface="Times New Roman" panose="02020603050405020304" pitchFamily="18" charset="0"/>
                <a:cs typeface="Times New Roman" panose="02020603050405020304" pitchFamily="18" charset="0"/>
              </a:rPr>
              <a:t>the designated uses outlined in the Clean Water Act and ORSANCO’s Compact are maintained.  </a:t>
            </a:r>
          </a:p>
          <a:p>
            <a:endParaRPr lang="en-US" sz="2200" dirty="0" smtClean="0"/>
          </a:p>
          <a:p>
            <a:pPr lvl="1"/>
            <a:endParaRPr lang="en-US" sz="2000" dirty="0" smtClean="0"/>
          </a:p>
          <a:p>
            <a:endParaRPr lang="en-US" sz="2400" dirty="0" smtClean="0"/>
          </a:p>
          <a:p>
            <a:endParaRPr lang="en-US" sz="2400" dirty="0"/>
          </a:p>
          <a:p>
            <a:endParaRPr lang="en-US" sz="2400" dirty="0"/>
          </a:p>
          <a:p>
            <a:endParaRPr lang="en-US" sz="2400" dirty="0" smtClean="0"/>
          </a:p>
          <a:p>
            <a:endParaRPr lang="en-US" sz="2400" dirty="0"/>
          </a:p>
        </p:txBody>
      </p:sp>
    </p:spTree>
    <p:extLst>
      <p:ext uri="{BB962C8B-B14F-4D97-AF65-F5344CB8AC3E}">
        <p14:creationId xmlns:p14="http://schemas.microsoft.com/office/powerpoint/2010/main" val="2800721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latin typeface="Times New Roman" panose="02020603050405020304" pitchFamily="18" charset="0"/>
                <a:cs typeface="Times New Roman" panose="02020603050405020304" pitchFamily="18" charset="0"/>
              </a:rPr>
              <a:t>2019 Pollution Control Standards Key Additions/Edits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76400"/>
            <a:ext cx="8229600" cy="4149725"/>
          </a:xfrm>
        </p:spPr>
        <p:txBody>
          <a:bodyPr>
            <a:normAutofit fontScale="92500" lnSpcReduction="20000"/>
          </a:bodyPr>
          <a:lstStyle/>
          <a:p>
            <a:endParaRPr lang="en-US" b="1" dirty="0" smtClean="0">
              <a:latin typeface="Times New Roman" panose="02020603050405020304" pitchFamily="18" charset="0"/>
              <a:ea typeface="Times New Roman" panose="02020603050405020304" pitchFamily="18" charset="0"/>
            </a:endParaRPr>
          </a:p>
          <a:p>
            <a:endParaRPr lang="en-US" b="1" dirty="0">
              <a:latin typeface="Times New Roman" panose="02020603050405020304" pitchFamily="18" charset="0"/>
              <a:ea typeface="Times New Roman" panose="02020603050405020304" pitchFamily="18" charset="0"/>
            </a:endParaRPr>
          </a:p>
          <a:p>
            <a:r>
              <a:rPr lang="en-US" sz="2200" dirty="0" smtClean="0">
                <a:latin typeface="Times New Roman" panose="02020603050405020304" pitchFamily="18" charset="0"/>
                <a:ea typeface="Times New Roman" panose="02020603050405020304" pitchFamily="18" charset="0"/>
                <a:cs typeface="Times New Roman" panose="02020603050405020304" pitchFamily="18" charset="0"/>
              </a:rPr>
              <a:t>These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standards were adopted by the Commission for use or consideration by signatory States as they develop and implement their programs to assure that those designated uses and other </a:t>
            </a:r>
            <a:r>
              <a:rPr lang="en-US" sz="2200" dirty="0" smtClean="0">
                <a:latin typeface="Times New Roman" panose="02020603050405020304" pitchFamily="18" charset="0"/>
                <a:ea typeface="Times New Roman" panose="02020603050405020304" pitchFamily="18" charset="0"/>
                <a:cs typeface="Times New Roman" panose="02020603050405020304" pitchFamily="18" charset="0"/>
              </a:rPr>
              <a:t>goals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regarding pollution control and prevention set forth in the Compact will be achieved.  </a:t>
            </a:r>
            <a:endParaRPr lang="en-US" sz="2200" dirty="0" smtClean="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ea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is recognized by the Commission that the permitting and water quality standard development processes of the individual states may vary, as contemplated by the Compact, due to a number of factors, including administration of the federal/state National Pollutant Discharge Elimination System (NPDES) as established in </a:t>
            </a:r>
            <a:r>
              <a:rPr lang="en-US" sz="2200" dirty="0" smtClean="0">
                <a:latin typeface="Times New Roman" panose="02020603050405020304" pitchFamily="18" charset="0"/>
                <a:cs typeface="Times New Roman" panose="02020603050405020304" pitchFamily="18" charset="0"/>
              </a:rPr>
              <a:t>the federal </a:t>
            </a:r>
            <a:r>
              <a:rPr lang="en-US" sz="2200" dirty="0">
                <a:latin typeface="Times New Roman" panose="02020603050405020304" pitchFamily="18" charset="0"/>
                <a:cs typeface="Times New Roman" panose="02020603050405020304" pitchFamily="18" charset="0"/>
              </a:rPr>
              <a:t>Clean Water Act (33 U.S.C. 1342). </a:t>
            </a:r>
            <a:endParaRPr lang="en-US" sz="2200" dirty="0" smtClean="0">
              <a:latin typeface="Times New Roman" panose="02020603050405020304" pitchFamily="18" charset="0"/>
              <a:cs typeface="Times New Roman" panose="02020603050405020304" pitchFamily="18" charset="0"/>
            </a:endParaRPr>
          </a:p>
          <a:p>
            <a:endParaRPr lang="en-US" b="1"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297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latin typeface="Times New Roman" panose="02020603050405020304" pitchFamily="18" charset="0"/>
                <a:cs typeface="Times New Roman" panose="02020603050405020304" pitchFamily="18" charset="0"/>
              </a:rPr>
              <a:t>2019 Pollution Control Standards Key Additions/Edits </a:t>
            </a:r>
            <a:r>
              <a:rPr lang="en-US" sz="3600" b="1" dirty="0" smtClean="0">
                <a:latin typeface="Times New Roman" panose="02020603050405020304" pitchFamily="18" charset="0"/>
                <a:cs typeface="Times New Roman" panose="02020603050405020304" pitchFamily="18" charset="0"/>
              </a:rPr>
              <a:t>(</a:t>
            </a:r>
            <a:r>
              <a:rPr lang="en-US" sz="3600" b="1" dirty="0" smtClean="0">
                <a:latin typeface="Times New Roman" panose="02020603050405020304" pitchFamily="18" charset="0"/>
                <a:cs typeface="Times New Roman" panose="02020603050405020304" pitchFamily="18" charset="0"/>
              </a:rPr>
              <a:t>Continued)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endParaRPr lang="en-US" b="1" dirty="0" smtClean="0">
              <a:latin typeface="Times New Roman" panose="02020603050405020304" pitchFamily="18" charset="0"/>
              <a:cs typeface="Times New Roman" panose="02020603050405020304" pitchFamily="18" charset="0"/>
            </a:endParaRPr>
          </a:p>
          <a:p>
            <a:r>
              <a:rPr lang="en-US" sz="3400" dirty="0" smtClean="0">
                <a:latin typeface="Times New Roman" panose="02020603050405020304" pitchFamily="18" charset="0"/>
                <a:cs typeface="Times New Roman" panose="02020603050405020304" pitchFamily="18" charset="0"/>
              </a:rPr>
              <a:t>It </a:t>
            </a:r>
            <a:r>
              <a:rPr lang="en-US" sz="3400" dirty="0">
                <a:latin typeface="Times New Roman" panose="02020603050405020304" pitchFamily="18" charset="0"/>
                <a:cs typeface="Times New Roman" panose="02020603050405020304" pitchFamily="18" charset="0"/>
              </a:rPr>
              <a:t>is recognized further by the Commission that each discharge permit issued pursuant to the Clean Water Act or other federal or state law may not contain requirements addressing one or more of the Pollution Control Standards.</a:t>
            </a:r>
          </a:p>
          <a:p>
            <a:pPr marL="0" indent="0">
              <a:buNone/>
            </a:pPr>
            <a:endParaRPr lang="en-US" sz="3400" dirty="0" smtClean="0">
              <a:latin typeface="Times New Roman" panose="02020603050405020304" pitchFamily="18" charset="0"/>
              <a:cs typeface="Times New Roman" panose="02020603050405020304" pitchFamily="18" charset="0"/>
            </a:endParaRPr>
          </a:p>
          <a:p>
            <a:r>
              <a:rPr lang="en-US" sz="3400" dirty="0" smtClean="0">
                <a:latin typeface="Times New Roman" panose="02020603050405020304" pitchFamily="18" charset="0"/>
                <a:cs typeface="Times New Roman" panose="02020603050405020304" pitchFamily="18" charset="0"/>
              </a:rPr>
              <a:t>The </a:t>
            </a:r>
            <a:r>
              <a:rPr lang="en-US" sz="3400" dirty="0">
                <a:latin typeface="Times New Roman" panose="02020603050405020304" pitchFamily="18" charset="0"/>
                <a:cs typeface="Times New Roman" panose="02020603050405020304" pitchFamily="18" charset="0"/>
              </a:rPr>
              <a:t>Commission, and each signatory state, have committed to implementation of discharge permit limitations that provide comparable use protection and achievement of the Compact goals as provided by these standards. </a:t>
            </a:r>
            <a:endParaRPr lang="en-US" sz="3400" dirty="0" smtClean="0">
              <a:latin typeface="Times New Roman" panose="02020603050405020304" pitchFamily="18" charset="0"/>
              <a:cs typeface="Times New Roman" panose="02020603050405020304" pitchFamily="18" charset="0"/>
            </a:endParaRPr>
          </a:p>
          <a:p>
            <a:endParaRPr lang="en-US" sz="3400" dirty="0">
              <a:latin typeface="Times New Roman" panose="02020603050405020304" pitchFamily="18" charset="0"/>
              <a:cs typeface="Times New Roman" panose="02020603050405020304" pitchFamily="18" charset="0"/>
            </a:endParaRPr>
          </a:p>
          <a:p>
            <a:r>
              <a:rPr lang="en-US" sz="3400" dirty="0" smtClean="0">
                <a:latin typeface="Times New Roman" panose="02020603050405020304" pitchFamily="18" charset="0"/>
                <a:cs typeface="Times New Roman" panose="02020603050405020304" pitchFamily="18" charset="0"/>
              </a:rPr>
              <a:t>To </a:t>
            </a:r>
            <a:r>
              <a:rPr lang="en-US" sz="3400" dirty="0">
                <a:latin typeface="Times New Roman" panose="02020603050405020304" pitchFamily="18" charset="0"/>
                <a:cs typeface="Times New Roman" panose="02020603050405020304" pitchFamily="18" charset="0"/>
              </a:rPr>
              <a:t>that end, each signatory state will provide notice and an opportunity for comment to the Commission of any proposed or draft discharge permit to the main stem of the Ohio River. </a:t>
            </a:r>
          </a:p>
        </p:txBody>
      </p:sp>
    </p:spTree>
    <p:extLst>
      <p:ext uri="{BB962C8B-B14F-4D97-AF65-F5344CB8AC3E}">
        <p14:creationId xmlns:p14="http://schemas.microsoft.com/office/powerpoint/2010/main" val="4076771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7813"/>
            <a:ext cx="8610600" cy="1139825"/>
          </a:xfrm>
        </p:spPr>
        <p:txBody>
          <a:bodyPr/>
          <a:lstStyle/>
          <a:p>
            <a:r>
              <a:rPr lang="en-US" sz="3600" b="1" dirty="0" smtClean="0">
                <a:latin typeface="Times New Roman" panose="02020603050405020304" pitchFamily="18" charset="0"/>
                <a:cs typeface="Times New Roman" panose="02020603050405020304" pitchFamily="18" charset="0"/>
              </a:rPr>
              <a:t>ORSANCO PCS Implementation Process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r>
              <a:rPr lang="en-US" sz="3100" dirty="0" smtClean="0">
                <a:latin typeface="Times New Roman" panose="02020603050405020304" pitchFamily="18" charset="0"/>
                <a:cs typeface="Times New Roman" panose="02020603050405020304" pitchFamily="18" charset="0"/>
              </a:rPr>
              <a:t>On </a:t>
            </a:r>
            <a:r>
              <a:rPr lang="en-US" sz="3100" dirty="0" smtClean="0">
                <a:latin typeface="Times New Roman" panose="02020603050405020304" pitchFamily="18" charset="0"/>
                <a:cs typeface="Times New Roman" panose="02020603050405020304" pitchFamily="18" charset="0"/>
              </a:rPr>
              <a:t>June 28, 2019, following direction from the Commission from its June 6, 2019 meeting, ORSANCO Chairman Ron Potesta appointed the ORSANCO Ad Hoc Committee on Pollution Control Standards Program Implementation Review.</a:t>
            </a:r>
          </a:p>
          <a:p>
            <a:pPr marL="0" indent="0">
              <a:buNone/>
            </a:pPr>
            <a:endParaRPr lang="en-US" sz="3100" dirty="0" smtClean="0">
              <a:latin typeface="Times New Roman" panose="02020603050405020304" pitchFamily="18" charset="0"/>
              <a:cs typeface="Times New Roman" panose="02020603050405020304" pitchFamily="18" charset="0"/>
            </a:endParaRPr>
          </a:p>
          <a:p>
            <a:r>
              <a:rPr lang="en-US" sz="3100" dirty="0" smtClean="0">
                <a:latin typeface="Times New Roman" panose="02020603050405020304" pitchFamily="18" charset="0"/>
                <a:cs typeface="Times New Roman" panose="02020603050405020304" pitchFamily="18" charset="0"/>
              </a:rPr>
              <a:t>The general charge of this committee was to review and evaluate ORSACO’s current programs that involve the implementation of the June 6, 2019 Pollution Control standards to protect the uses outlined in the Compact.</a:t>
            </a:r>
          </a:p>
          <a:p>
            <a:endParaRPr lang="en-US" sz="3100" dirty="0">
              <a:latin typeface="Times New Roman" panose="02020603050405020304" pitchFamily="18" charset="0"/>
              <a:cs typeface="Times New Roman" panose="02020603050405020304" pitchFamily="18" charset="0"/>
            </a:endParaRPr>
          </a:p>
          <a:p>
            <a:r>
              <a:rPr lang="en-US" sz="3100" dirty="0" smtClean="0">
                <a:latin typeface="Times New Roman" panose="02020603050405020304" pitchFamily="18" charset="0"/>
                <a:cs typeface="Times New Roman" panose="02020603050405020304" pitchFamily="18" charset="0"/>
              </a:rPr>
              <a:t>The Committee </a:t>
            </a:r>
            <a:r>
              <a:rPr lang="en-US" sz="3100" dirty="0" smtClean="0">
                <a:latin typeface="Times New Roman" panose="02020603050405020304" pitchFamily="18" charset="0"/>
                <a:cs typeface="Times New Roman" panose="02020603050405020304" pitchFamily="18" charset="0"/>
              </a:rPr>
              <a:t>provided </a:t>
            </a:r>
            <a:r>
              <a:rPr lang="en-US" sz="3100" dirty="0" smtClean="0">
                <a:latin typeface="Times New Roman" panose="02020603050405020304" pitchFamily="18" charset="0"/>
                <a:cs typeface="Times New Roman" panose="02020603050405020304" pitchFamily="18" charset="0"/>
              </a:rPr>
              <a:t>a recommended process that was approved by the Commission at its October 10, 2019 Commission meeting that outlined how ORSANCO staff would review permits in accordance with the 2019 PCS provisions.</a:t>
            </a:r>
            <a:endParaRPr lang="en-US" sz="3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2914331"/>
      </p:ext>
    </p:extLst>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4218</TotalTime>
  <Words>861</Words>
  <Application>Microsoft Office PowerPoint</Application>
  <PresentationFormat>On-screen Show (4:3)</PresentationFormat>
  <Paragraphs>68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Times New Roman</vt:lpstr>
      <vt:lpstr>Verdana</vt:lpstr>
      <vt:lpstr>Wingdings</vt:lpstr>
      <vt:lpstr>Globe</vt:lpstr>
      <vt:lpstr>OHIO RIVER VALLEY WATER  SANITATION COMMISSION</vt:lpstr>
      <vt:lpstr>Who is ORSANCO</vt:lpstr>
      <vt:lpstr>ORSANCO’s Compact Key Provisions</vt:lpstr>
      <vt:lpstr>     ORSANCO’s Compact Key Provisions (Continued)</vt:lpstr>
      <vt:lpstr>Background</vt:lpstr>
      <vt:lpstr>Background (Continued)</vt:lpstr>
      <vt:lpstr>2019 Pollution Control Standards Key Additions/Edits </vt:lpstr>
      <vt:lpstr>2019 Pollution Control Standards Key Additions/Edits (Continued)</vt:lpstr>
      <vt:lpstr>ORSANCO PCS Implementation Process</vt:lpstr>
      <vt:lpstr>DISCUSSION</vt:lpstr>
    </vt:vector>
  </TitlesOfParts>
  <Company>ORSANCO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ORSANCO Pollution Control Standards</dc:title>
  <dc:creator>peter</dc:creator>
  <cp:lastModifiedBy>Tracey Edmonds</cp:lastModifiedBy>
  <cp:revision>528</cp:revision>
  <cp:lastPrinted>2019-02-28T19:18:34Z</cp:lastPrinted>
  <dcterms:created xsi:type="dcterms:W3CDTF">2002-04-19T20:15:52Z</dcterms:created>
  <dcterms:modified xsi:type="dcterms:W3CDTF">2019-10-16T14:58:10Z</dcterms:modified>
</cp:coreProperties>
</file>