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0"/>
  </p:notesMasterIdLst>
  <p:sldIdLst>
    <p:sldId id="256" r:id="rId2"/>
    <p:sldId id="257" r:id="rId3"/>
    <p:sldId id="269" r:id="rId4"/>
    <p:sldId id="265" r:id="rId5"/>
    <p:sldId id="266" r:id="rId6"/>
    <p:sldId id="258" r:id="rId7"/>
    <p:sldId id="261" r:id="rId8"/>
    <p:sldId id="262" r:id="rId9"/>
    <p:sldId id="263" r:id="rId10"/>
    <p:sldId id="274" r:id="rId11"/>
    <p:sldId id="259" r:id="rId12"/>
    <p:sldId id="267" r:id="rId13"/>
    <p:sldId id="268" r:id="rId14"/>
    <p:sldId id="270" r:id="rId15"/>
    <p:sldId id="271" r:id="rId16"/>
    <p:sldId id="272" r:id="rId17"/>
    <p:sldId id="273" r:id="rId18"/>
    <p:sldId id="26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6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87A94F-44C0-4755-903D-05374BE7E3D7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B1E54-DB57-4605-B437-AC5CD3D438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8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DE3B-9D6C-47AA-8E1E-391DD373E551}" type="datetimeFigureOut">
              <a:rPr lang="en-US" smtClean="0"/>
              <a:pPr/>
              <a:t>10/4/2018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F7AA7-6ACB-46CF-AF24-A6C7BDB912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DE3B-9D6C-47AA-8E1E-391DD373E551}" type="datetimeFigureOut">
              <a:rPr lang="en-US" smtClean="0"/>
              <a:pPr/>
              <a:t>10/4/2018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F7AA7-6ACB-46CF-AF24-A6C7BDB912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DE3B-9D6C-47AA-8E1E-391DD373E551}" type="datetimeFigureOut">
              <a:rPr lang="en-US" smtClean="0"/>
              <a:pPr/>
              <a:t>10/4/2018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F7AA7-6ACB-46CF-AF24-A6C7BDB912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DE3B-9D6C-47AA-8E1E-391DD373E551}" type="datetimeFigureOut">
              <a:rPr lang="en-US" smtClean="0"/>
              <a:pPr/>
              <a:t>10/4/2018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F7AA7-6ACB-46CF-AF24-A6C7BDB912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DE3B-9D6C-47AA-8E1E-391DD373E551}" type="datetimeFigureOut">
              <a:rPr lang="en-US" smtClean="0"/>
              <a:pPr/>
              <a:t>10/4/2018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F7AA7-6ACB-46CF-AF24-A6C7BDB912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DE3B-9D6C-47AA-8E1E-391DD373E551}" type="datetimeFigureOut">
              <a:rPr lang="en-US" smtClean="0"/>
              <a:pPr/>
              <a:t>10/4/2018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F7AA7-6ACB-46CF-AF24-A6C7BDB912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DE3B-9D6C-47AA-8E1E-391DD373E551}" type="datetimeFigureOut">
              <a:rPr lang="en-US" smtClean="0"/>
              <a:pPr/>
              <a:t>10/4/2018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F7AA7-6ACB-46CF-AF24-A6C7BDB912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DE3B-9D6C-47AA-8E1E-391DD373E551}" type="datetimeFigureOut">
              <a:rPr lang="en-US" smtClean="0"/>
              <a:pPr/>
              <a:t>10/4/2018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F7AA7-6ACB-46CF-AF24-A6C7BDB912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DE3B-9D6C-47AA-8E1E-391DD373E551}" type="datetimeFigureOut">
              <a:rPr lang="en-US" smtClean="0"/>
              <a:pPr/>
              <a:t>10/4/2018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F7AA7-6ACB-46CF-AF24-A6C7BDB912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DE3B-9D6C-47AA-8E1E-391DD373E551}" type="datetimeFigureOut">
              <a:rPr lang="en-US" smtClean="0"/>
              <a:pPr/>
              <a:t>10/4/2018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F7AA7-6ACB-46CF-AF24-A6C7BDB912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DE3B-9D6C-47AA-8E1E-391DD373E551}" type="datetimeFigureOut">
              <a:rPr lang="en-US" smtClean="0"/>
              <a:pPr/>
              <a:t>10/4/2018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E4F7AA7-6ACB-46CF-AF24-A6C7BDB912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B8DE3B-9D6C-47AA-8E1E-391DD373E551}" type="datetimeFigureOut">
              <a:rPr lang="en-US" smtClean="0"/>
              <a:pPr/>
              <a:t>10/4/2018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E4F7AA7-6ACB-46CF-AF24-A6C7BDB91287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CURRENT ETHICS ISSUES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en-US" dirty="0"/>
              <a:t>Office of Executive Inspector General </a:t>
            </a:r>
          </a:p>
          <a:p>
            <a:pPr algn="ctr"/>
            <a:r>
              <a:rPr lang="en-US" dirty="0"/>
              <a:t>for the Agencies of the Illinois Governor</a:t>
            </a:r>
          </a:p>
          <a:p>
            <a:pPr algn="ctr"/>
            <a:r>
              <a:rPr lang="en-US" dirty="0"/>
              <a:t>Neil P. Olson, General Counsel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Illinois Pollution Control Board</a:t>
            </a:r>
          </a:p>
          <a:p>
            <a:pPr algn="ctr"/>
            <a:r>
              <a:rPr lang="en-US" dirty="0"/>
              <a:t>October 4, 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Recent RD Decision on </a:t>
            </a:r>
            <a:br>
              <a:rPr lang="en-US" dirty="0"/>
            </a:br>
            <a:r>
              <a:rPr lang="en-US" dirty="0"/>
              <a:t>Regulatory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400" i="1" dirty="0"/>
              <a:t>In re: Schwartz</a:t>
            </a:r>
            <a:r>
              <a:rPr lang="en-US" sz="2400" dirty="0"/>
              <a:t>, 18-EEC-010: attorney representing agency in administrati</a:t>
            </a:r>
            <a:r>
              <a:rPr lang="en-US" dirty="0"/>
              <a:t>ve hearings, including two matters involving his prospective private employer.</a:t>
            </a:r>
          </a:p>
          <a:p>
            <a:pPr lvl="1"/>
            <a:r>
              <a:rPr lang="en-US" sz="2400" dirty="0"/>
              <a:t>OEIG determined that employee was </a:t>
            </a:r>
            <a:r>
              <a:rPr lang="en-US" dirty="0"/>
              <a:t>restricted from accepting employment and EEC affirmed the OEIG’s determination.</a:t>
            </a:r>
          </a:p>
          <a:p>
            <a:pPr lvl="1"/>
            <a:r>
              <a:rPr lang="en-US" sz="2400" dirty="0"/>
              <a:t>Note also ARDC referral regarding potential violation of Rules of Professional Conduct (Rule 1.11(d)(2)).</a:t>
            </a:r>
          </a:p>
        </p:txBody>
      </p:sp>
    </p:spTree>
    <p:extLst>
      <p:ext uri="{BB962C8B-B14F-4D97-AF65-F5344CB8AC3E}">
        <p14:creationId xmlns:p14="http://schemas.microsoft.com/office/powerpoint/2010/main" val="93177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Potentially Complex RD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Meaning of “personal and substantial” participation</a:t>
            </a:r>
          </a:p>
          <a:p>
            <a:r>
              <a:rPr lang="en-US" dirty="0"/>
              <a:t>Meaning of “contracts”</a:t>
            </a:r>
          </a:p>
          <a:p>
            <a:r>
              <a:rPr lang="en-US" dirty="0"/>
              <a:t>Timing of a contract “award”</a:t>
            </a:r>
          </a:p>
          <a:p>
            <a:r>
              <a:rPr lang="en-US" dirty="0"/>
              <a:t>Meaning of “regulatory decision”</a:t>
            </a:r>
          </a:p>
          <a:p>
            <a:r>
              <a:rPr lang="en-US" dirty="0"/>
              <a:t>Ramifications of  treating prospective “clients” as prospective “employers”</a:t>
            </a:r>
          </a:p>
          <a:p>
            <a:r>
              <a:rPr lang="en-US" dirty="0"/>
              <a:t>Meaning of a contract “involving” State agency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Gift Ban – General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state employee may not intentionally solicit or accept any gift from any “prohibited source.”  Ban extends to spouse and immediate family living with the employee.</a:t>
            </a:r>
          </a:p>
          <a:p>
            <a:r>
              <a:rPr lang="en-US" dirty="0"/>
              <a:t>12 statutory exceptions, including food or refreshments not exceeding $75 a day (subsection 10-15(8)) and cumulative total value of gifts of less than $100 per year (subsection 10-15(12)).</a:t>
            </a:r>
          </a:p>
          <a:p>
            <a:r>
              <a:rPr lang="en-US" dirty="0"/>
              <a:t>Agencies may adopt or maintain policies that are more restrictive.</a:t>
            </a:r>
          </a:p>
        </p:txBody>
      </p:sp>
    </p:spTree>
    <p:extLst>
      <p:ext uri="{BB962C8B-B14F-4D97-AF65-F5344CB8AC3E}">
        <p14:creationId xmlns:p14="http://schemas.microsoft.com/office/powerpoint/2010/main" val="46098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Gift Ban – Executive Order 15-09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Issued January 13, 2015</a:t>
            </a:r>
          </a:p>
          <a:p>
            <a:r>
              <a:rPr lang="en-US" dirty="0"/>
              <a:t>Section III – the 10-15(8) and the 10-15(12) exceptions do not apply.</a:t>
            </a:r>
          </a:p>
          <a:p>
            <a:r>
              <a:rPr lang="en-US" dirty="0"/>
              <a:t>Provided, however, state employees may accept “</a:t>
            </a:r>
            <a:r>
              <a:rPr lang="en-US" i="1" dirty="0"/>
              <a:t>de </a:t>
            </a:r>
            <a:r>
              <a:rPr lang="en-US" i="1" dirty="0" err="1"/>
              <a:t>minimis</a:t>
            </a:r>
            <a:r>
              <a:rPr lang="en-US" i="1" dirty="0"/>
              <a:t> </a:t>
            </a:r>
            <a:r>
              <a:rPr lang="en-US" dirty="0"/>
              <a:t>meals or refreshments served at a business meeting or reception attended by the State Employee in the course of his or her official duties[.]”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23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Gift Ban – Executive Order 15-09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“de </a:t>
            </a:r>
            <a:r>
              <a:rPr lang="en-US" dirty="0" err="1"/>
              <a:t>minimis</a:t>
            </a:r>
            <a:r>
              <a:rPr lang="en-US" dirty="0"/>
              <a:t>” undefined in EO and no EEC/OEIG precedent; Black’s Law Dictionary: “Trifling; negligible”</a:t>
            </a:r>
          </a:p>
          <a:p>
            <a:r>
              <a:rPr lang="en-US" dirty="0"/>
              <a:t>Look to nature of the food and drink items.  Are they of the type commonly offered as part of a work-related function?  What is the value?</a:t>
            </a:r>
          </a:p>
          <a:p>
            <a:r>
              <a:rPr lang="en-US" dirty="0"/>
              <a:t>Look to the context.  EO requires the items be “served at a business meeting or reception attended by the State Employee in the course of his or her official duties[.]”  Is the food/drink incidental to the performance of work duties?  Or something additional?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31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 </a:t>
            </a:r>
            <a:r>
              <a:rPr lang="en-US" dirty="0" err="1"/>
              <a:t>Parte</a:t>
            </a:r>
            <a:r>
              <a:rPr lang="en-US" dirty="0"/>
              <a:t> Communications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Section 5-50 of the Ethics Act applies to certain agencies, including the Pollution Control Board</a:t>
            </a:r>
          </a:p>
          <a:p>
            <a:r>
              <a:rPr lang="en-US" dirty="0"/>
              <a:t>Definition of “ex </a:t>
            </a:r>
            <a:r>
              <a:rPr lang="en-US" dirty="0" err="1"/>
              <a:t>parte</a:t>
            </a:r>
            <a:r>
              <a:rPr lang="en-US" dirty="0"/>
              <a:t> communication”: “any written or oral communication by any person that imparts or requests material information or makes a material argument regarding potential action concerning regulatory, quasi-adjudicatory, investment, or licensing matters pending before or under consideration by the agency.”</a:t>
            </a:r>
          </a:p>
          <a:p>
            <a:r>
              <a:rPr lang="en-US" dirty="0"/>
              <a:t>Does not include statements in a public forum, statements about policy and procedure, or intra-agency statements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52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 </a:t>
            </a:r>
            <a:r>
              <a:rPr lang="en-US" dirty="0" err="1"/>
              <a:t>Parte</a:t>
            </a:r>
            <a:r>
              <a:rPr lang="en-US" dirty="0"/>
              <a:t> Communications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do if receive an ex </a:t>
            </a:r>
            <a:r>
              <a:rPr lang="en-US" dirty="0" err="1"/>
              <a:t>parte</a:t>
            </a:r>
            <a:r>
              <a:rPr lang="en-US" dirty="0"/>
              <a:t> communication?  Depends on source: interested party or non-interested party.</a:t>
            </a:r>
          </a:p>
          <a:p>
            <a:r>
              <a:rPr lang="en-US" dirty="0"/>
              <a:t>Interested Party: promptly memorialize and made a part of the record</a:t>
            </a:r>
          </a:p>
          <a:p>
            <a:r>
              <a:rPr lang="en-US" dirty="0"/>
              <a:t>Non-Interested Party: reported to the ethics officer who shall require that it is promptly made part of the record and file the communication with the EEC, together with supporting documentation.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18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Recent Ethics Act Legislation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P.A. 100-0554, eff. 11/16/17: 1) requiring sexual harassment policies; 2) adding a prohibition on sexual harassment; 3) requiring sexual harassment training; and 4) establishing penalties for violating the sexual harassment prohibitions.</a:t>
            </a:r>
          </a:p>
          <a:p>
            <a:r>
              <a:rPr lang="en-US" dirty="0"/>
              <a:t>P.A. 100-0558, eff. 6/8/18: 1) new information on OEIG website for complainants and subjects; 2) timing of AG referrals; 3) new information in monthly public reports; and 4) discretion to disclose status of investigation to subjects and complainants.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35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78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Revolving Door Prohibition</a:t>
            </a:r>
          </a:p>
          <a:p>
            <a:r>
              <a:rPr lang="en-US" dirty="0"/>
              <a:t>Gift Ban / </a:t>
            </a:r>
            <a:r>
              <a:rPr lang="en-US" i="1" dirty="0"/>
              <a:t>De </a:t>
            </a:r>
            <a:r>
              <a:rPr lang="en-US" i="1" dirty="0" err="1"/>
              <a:t>Minimis</a:t>
            </a:r>
            <a:r>
              <a:rPr lang="en-US" i="1" dirty="0"/>
              <a:t> </a:t>
            </a:r>
            <a:r>
              <a:rPr lang="en-US" dirty="0"/>
              <a:t>Meals and Refreshment</a:t>
            </a:r>
          </a:p>
          <a:p>
            <a:r>
              <a:rPr lang="en-US" dirty="0"/>
              <a:t>Ex </a:t>
            </a:r>
            <a:r>
              <a:rPr lang="en-US" dirty="0" err="1"/>
              <a:t>Parte</a:t>
            </a:r>
            <a:r>
              <a:rPr lang="en-US" dirty="0"/>
              <a:t> Communications</a:t>
            </a:r>
          </a:p>
          <a:p>
            <a:r>
              <a:rPr lang="en-US" dirty="0"/>
              <a:t>Ethics Act Amendments Affecting the OEIG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Revolving Door Prohibition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State employees who participate in contract decisions  the year prior to termination of state employment      (5 ILCS 430/5-45(a))</a:t>
            </a:r>
          </a:p>
          <a:p>
            <a:r>
              <a:rPr lang="en-US" dirty="0"/>
              <a:t>State employees who participate in regulatory or licensing decisions the year prior to termination of state employment (5 ILCS 430/5-45(b))</a:t>
            </a:r>
          </a:p>
          <a:p>
            <a:r>
              <a:rPr lang="en-US" dirty="0"/>
              <a:t>Barred from employment or accepting compensation from vendor/grantee or regulated entity for one year after termination of state employment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60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Revolving Door Prohibition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“C-List Employees” (5 ILCS 430/5-45(c))</a:t>
            </a:r>
          </a:p>
          <a:p>
            <a:r>
              <a:rPr lang="en-US" dirty="0"/>
              <a:t>Employees who, by the nature of their duties, may have the authority to participate personally and substantially in the award of State contracts or in regulatory or licensing decisions</a:t>
            </a:r>
          </a:p>
          <a:p>
            <a:r>
              <a:rPr lang="en-US" dirty="0"/>
              <a:t>Required to seek determination from OEIG prior to accepting non-State employment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Revolving Door Prohibition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“H-List Employees” (5 ILCS 430/5-45(h))</a:t>
            </a:r>
          </a:p>
          <a:p>
            <a:r>
              <a:rPr lang="en-US" dirty="0"/>
              <a:t>Certain enumerated high-level employees, members, and officers</a:t>
            </a:r>
          </a:p>
          <a:p>
            <a:r>
              <a:rPr lang="en-US" dirty="0"/>
              <a:t>Barred for one year from accepting employment/compensation from vendor/grantee or regulated entity regardless of personal and substantial involvement</a:t>
            </a:r>
          </a:p>
          <a:p>
            <a:r>
              <a:rPr lang="en-US" dirty="0"/>
              <a:t>OEIG does not review prospective employment</a:t>
            </a:r>
          </a:p>
        </p:txBody>
      </p:sp>
    </p:spTree>
    <p:extLst>
      <p:ext uri="{BB962C8B-B14F-4D97-AF65-F5344CB8AC3E}">
        <p14:creationId xmlns:p14="http://schemas.microsoft.com/office/powerpoint/2010/main" val="267667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Revolving Door Determinations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3400" dirty="0"/>
              <a:t>C-List employees must notify the OEIG upon receiving an offer of non-state employment prior to accepting the offer; form RD-101</a:t>
            </a:r>
          </a:p>
          <a:p>
            <a:pPr>
              <a:buNone/>
            </a:pPr>
            <a:endParaRPr lang="en-US" sz="3400" dirty="0"/>
          </a:p>
          <a:p>
            <a:r>
              <a:rPr lang="en-US" sz="3400" dirty="0"/>
              <a:t>C-List employees must also notify their agency’s ethics officer</a:t>
            </a:r>
          </a:p>
          <a:p>
            <a:pPr>
              <a:buNone/>
            </a:pPr>
            <a:endParaRPr lang="en-US" sz="3400" dirty="0"/>
          </a:p>
          <a:p>
            <a:r>
              <a:rPr lang="en-US" sz="3400" dirty="0"/>
              <a:t>Ethics officer must submit an RD-102 form to the OEIG within 5 days of receiving the employee’s notification</a:t>
            </a:r>
          </a:p>
          <a:p>
            <a:pPr>
              <a:buNone/>
            </a:pPr>
            <a:endParaRPr lang="en-US" sz="3400" dirty="0"/>
          </a:p>
          <a:p>
            <a:r>
              <a:rPr lang="en-US" sz="3400" dirty="0"/>
              <a:t>The OEIG must make a determination as to whether the employee may accept the non-state employment within 10 calendar days of having received both the RD-101 form and the RD-102 form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OEIG Procedures for Making Revolving Door Determinations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Revolving Door Forms, RD-101; RD-102; and RD-103</a:t>
            </a:r>
          </a:p>
          <a:p>
            <a:pPr marL="393192" lvl="1" indent="0">
              <a:buNone/>
            </a:pPr>
            <a:endParaRPr lang="en-US" sz="2200" dirty="0"/>
          </a:p>
          <a:p>
            <a:r>
              <a:rPr lang="en-US" sz="2400" dirty="0"/>
              <a:t>OEIG inquiry</a:t>
            </a:r>
          </a:p>
          <a:p>
            <a:pPr lvl="1"/>
            <a:r>
              <a:rPr lang="en-US" sz="2000" dirty="0"/>
              <a:t>Revolving door forms</a:t>
            </a:r>
          </a:p>
          <a:p>
            <a:pPr lvl="1"/>
            <a:r>
              <a:rPr lang="en-US" sz="2000" dirty="0"/>
              <a:t>Interviews</a:t>
            </a:r>
          </a:p>
          <a:p>
            <a:pPr lvl="1"/>
            <a:r>
              <a:rPr lang="en-US" sz="2000" dirty="0"/>
              <a:t>Other research</a:t>
            </a:r>
          </a:p>
          <a:p>
            <a:pPr lvl="1"/>
            <a:endParaRPr lang="en-US" sz="2000" dirty="0"/>
          </a:p>
          <a:p>
            <a:r>
              <a:rPr lang="en-US" sz="2400" dirty="0"/>
              <a:t>Basis for determination</a:t>
            </a:r>
          </a:p>
          <a:p>
            <a:pPr lvl="1"/>
            <a:r>
              <a:rPr lang="en-US" sz="2000" dirty="0"/>
              <a:t>Personal and substantial participation in a contract award or in a regulatory or licensing decision</a:t>
            </a:r>
          </a:p>
          <a:p>
            <a:pPr lvl="1"/>
            <a:r>
              <a:rPr lang="en-US" sz="2000" dirty="0"/>
              <a:t>Effect of the prospective employment on a contract, regulatory or licensing decision based on totality of participation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OEIG Interpretation of Revolving Door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“Personal and substantial” participation requires, at minimum, an ability to influence the outcome of a contract, regulatory, or licensing decision (E.g., service on an evaluation panel [</a:t>
            </a:r>
            <a:r>
              <a:rPr lang="en-US" sz="2400" i="1" dirty="0"/>
              <a:t>In re: Burton, </a:t>
            </a:r>
            <a:r>
              <a:rPr lang="en-US" sz="2400" dirty="0"/>
              <a:t>15-EEC-005]; service as a site inspector [</a:t>
            </a:r>
            <a:r>
              <a:rPr lang="en-US" sz="2400" i="1" dirty="0"/>
              <a:t>In re: McBride</a:t>
            </a:r>
            <a:r>
              <a:rPr lang="en-US" sz="2400" dirty="0"/>
              <a:t>, 13-EEC-012])</a:t>
            </a:r>
          </a:p>
          <a:p>
            <a:r>
              <a:rPr lang="en-US" sz="2400" dirty="0"/>
              <a:t>“Substantial” participation does not require decision-making authority or actual decision-making, or that employee be the final decision-maker.  (</a:t>
            </a:r>
            <a:r>
              <a:rPr lang="en-US" sz="2400" i="1" dirty="0"/>
              <a:t>In re: Doyle</a:t>
            </a:r>
            <a:r>
              <a:rPr lang="en-US" sz="2400" dirty="0"/>
              <a:t>, 15-EEC-007)</a:t>
            </a:r>
          </a:p>
          <a:p>
            <a:r>
              <a:rPr lang="en-US" sz="2400" dirty="0"/>
              <a:t>“Effect-test” – The OEIG is required (under 5 ILCS 430/5-45(f)) to assess the effect of the prospective employment on the contract, regulatory or licensing decision at issue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OEIG Interpretation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US" sz="2400" dirty="0"/>
              <a:t>The effect-test does not require the OEIG to find that there was a </a:t>
            </a:r>
            <a:r>
              <a:rPr lang="en-US" sz="2400" i="1" dirty="0"/>
              <a:t>quid pro quo </a:t>
            </a:r>
            <a:r>
              <a:rPr lang="en-US" sz="2400" dirty="0"/>
              <a:t>or </a:t>
            </a:r>
            <a:r>
              <a:rPr lang="en-US" dirty="0"/>
              <a:t>that the</a:t>
            </a:r>
            <a:r>
              <a:rPr lang="en-US" sz="2400" dirty="0"/>
              <a:t> prospective employment </a:t>
            </a:r>
            <a:r>
              <a:rPr lang="en-US" dirty="0"/>
              <a:t>had an actual effect on</a:t>
            </a:r>
            <a:r>
              <a:rPr lang="en-US" sz="2400" dirty="0"/>
              <a:t> the relevant decision before the OEIG can determine that the employee is restricted from accepting the offer of employment.  (</a:t>
            </a:r>
            <a:r>
              <a:rPr lang="en-US" sz="2400" i="1" dirty="0"/>
              <a:t>In re: </a:t>
            </a:r>
            <a:r>
              <a:rPr lang="en-US" sz="2400" i="1" dirty="0" err="1"/>
              <a:t>Esuerte</a:t>
            </a:r>
            <a:r>
              <a:rPr lang="en-US" sz="2400" dirty="0"/>
              <a:t>, 13-EEC-019)</a:t>
            </a:r>
          </a:p>
          <a:p>
            <a:pPr lvl="1">
              <a:buNone/>
            </a:pPr>
            <a:endParaRPr lang="en-US" sz="2400" dirty="0"/>
          </a:p>
          <a:p>
            <a:pPr lvl="1"/>
            <a:r>
              <a:rPr lang="en-US" sz="2400" dirty="0"/>
              <a:t>However, under the effect-test (Section 5-45(f)), the OEIG may consider evidence that the prospective employment did </a:t>
            </a:r>
            <a:r>
              <a:rPr lang="en-US" sz="2400" i="1" dirty="0"/>
              <a:t>not</a:t>
            </a:r>
            <a:r>
              <a:rPr lang="en-US" sz="2400" dirty="0"/>
              <a:t> improperly affect the relevant decision, </a:t>
            </a:r>
            <a:r>
              <a:rPr lang="en-US" sz="2400" i="1" dirty="0"/>
              <a:t>e.g., </a:t>
            </a:r>
            <a:r>
              <a:rPr lang="en-US" sz="2400" dirty="0"/>
              <a:t>evidence that the state employee made, or participated in, a decision that was adverse to the prospective employer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1012</TotalTime>
  <Words>1196</Words>
  <Application>Microsoft Office PowerPoint</Application>
  <PresentationFormat>On-screen Show (4:3)</PresentationFormat>
  <Paragraphs>89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CURRENT ETHICS ISSUES </vt:lpstr>
      <vt:lpstr>Overview</vt:lpstr>
      <vt:lpstr>Revolving Door Prohibition</vt:lpstr>
      <vt:lpstr>Revolving Door Prohibition</vt:lpstr>
      <vt:lpstr>Revolving Door Prohibition</vt:lpstr>
      <vt:lpstr>Revolving Door Determinations</vt:lpstr>
      <vt:lpstr>OEIG Procedures for Making Revolving Door Determinations</vt:lpstr>
      <vt:lpstr>OEIG Interpretation of Revolving Door Criteria</vt:lpstr>
      <vt:lpstr>OEIG Interpretation (cont’d)</vt:lpstr>
      <vt:lpstr>Recent RD Decision on  Regulatory Actions</vt:lpstr>
      <vt:lpstr>Potentially Complex RD Issues</vt:lpstr>
      <vt:lpstr>Gift Ban – General Rules</vt:lpstr>
      <vt:lpstr>Gift Ban – Executive Order 15-09</vt:lpstr>
      <vt:lpstr>Gift Ban – Executive Order 15-09</vt:lpstr>
      <vt:lpstr>Ex Parte Communications</vt:lpstr>
      <vt:lpstr>Ex Parte Communications</vt:lpstr>
      <vt:lpstr>Recent Ethics Act Legislation</vt:lpstr>
      <vt:lpstr>Questions?</vt:lpstr>
    </vt:vector>
  </TitlesOfParts>
  <Company>State of Illinois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REVOLVING DOOR PROHIBITIONS</dc:title>
  <dc:creator>daniel.hurtado</dc:creator>
  <cp:lastModifiedBy>Zalewski, Carrie</cp:lastModifiedBy>
  <cp:revision>80</cp:revision>
  <dcterms:created xsi:type="dcterms:W3CDTF">2013-02-26T15:33:54Z</dcterms:created>
  <dcterms:modified xsi:type="dcterms:W3CDTF">2018-10-04T18:00:22Z</dcterms:modified>
</cp:coreProperties>
</file>