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0" r:id="rId2"/>
    <p:sldId id="291" r:id="rId3"/>
    <p:sldId id="284" r:id="rId4"/>
    <p:sldId id="315" r:id="rId5"/>
    <p:sldId id="287" r:id="rId6"/>
    <p:sldId id="285" r:id="rId7"/>
    <p:sldId id="281" r:id="rId8"/>
    <p:sldId id="327" r:id="rId9"/>
    <p:sldId id="310" r:id="rId10"/>
    <p:sldId id="311" r:id="rId11"/>
    <p:sldId id="309" r:id="rId12"/>
    <p:sldId id="300" r:id="rId13"/>
    <p:sldId id="320" r:id="rId14"/>
    <p:sldId id="329" r:id="rId15"/>
    <p:sldId id="318" r:id="rId16"/>
    <p:sldId id="335" r:id="rId17"/>
    <p:sldId id="312" r:id="rId18"/>
    <p:sldId id="324" r:id="rId19"/>
    <p:sldId id="316" r:id="rId20"/>
    <p:sldId id="325" r:id="rId21"/>
    <p:sldId id="330" r:id="rId22"/>
    <p:sldId id="336" r:id="rId23"/>
    <p:sldId id="337" r:id="rId24"/>
    <p:sldId id="338" r:id="rId25"/>
    <p:sldId id="331" r:id="rId26"/>
    <p:sldId id="332" r:id="rId27"/>
    <p:sldId id="334" r:id="rId28"/>
    <p:sldId id="333" r:id="rId29"/>
    <p:sldId id="326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4" autoAdjust="0"/>
  </p:normalViewPr>
  <p:slideViewPr>
    <p:cSldViewPr snapToGrid="0" snapToObjects="1"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69BEB-EE90-D64C-94A8-57E3F857F8E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8AC0-FFA2-454B-8564-FCC43A5C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5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ED349-3715-CB4F-931C-BADFA81E2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8AC0-FFA2-454B-8564-FCC43A5C31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A3D4-F647-4AE4-AC09-CC097CC9F1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2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A3D4-F647-4AE4-AC09-CC097CC9F1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2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8AC0-FFA2-454B-8564-FCC43A5C31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indy.skrukrud@sierraclub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9757" y="4642149"/>
            <a:ext cx="6891311" cy="150018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Dr. Cindy Skrukrud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Clean Water Program Director, Illinois Sierra Club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Chair, Fox River Study Group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34" y="3326169"/>
            <a:ext cx="7662332" cy="1935365"/>
          </a:xfrm>
        </p:spPr>
        <p:txBody>
          <a:bodyPr/>
          <a:lstStyle/>
          <a:p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Fox River Study Group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Partnering to Keep on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Fix'n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Fox River</a:t>
            </a:r>
            <a:br>
              <a:rPr lang="en-US" sz="6600" dirty="0"/>
            </a:br>
            <a:r>
              <a:rPr lang="en-US" sz="6600" dirty="0"/>
              <a:t> </a:t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5" name="Picture 4" descr="SC-Illinois-Chapter-Logo_Vertical_Color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11" y="4365817"/>
            <a:ext cx="1151681" cy="20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04" y="168066"/>
            <a:ext cx="4416832" cy="651743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933" y="954107"/>
            <a:ext cx="3902074" cy="5863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05" y="168066"/>
            <a:ext cx="205430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Fox River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Watershed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0755" y="0"/>
            <a:ext cx="2072252" cy="954107"/>
          </a:xfrm>
          <a:prstGeom prst="rect">
            <a:avLst/>
          </a:prstGeom>
          <a:solidFill>
            <a:srgbClr val="F9ECD2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Fox River 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Study Area</a:t>
            </a:r>
          </a:p>
        </p:txBody>
      </p:sp>
    </p:spTree>
    <p:extLst>
      <p:ext uri="{BB962C8B-B14F-4D97-AF65-F5344CB8AC3E}">
        <p14:creationId xmlns:p14="http://schemas.microsoft.com/office/powerpoint/2010/main" val="393134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Illinois EPA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2012 Report to Congress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809" y="432293"/>
            <a:ext cx="4320346" cy="595004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051425" y="689178"/>
            <a:ext cx="3767328" cy="3252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tx2"/>
                </a:solidFill>
              </a:rPr>
              <a:t>Mainstem</a:t>
            </a:r>
            <a:r>
              <a:rPr lang="en-US" b="1" dirty="0">
                <a:solidFill>
                  <a:schemeClr val="tx2"/>
                </a:solidFill>
              </a:rPr>
              <a:t> of Fox River in Illinois suffers from nutrient-caused impairments—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solidFill>
                  <a:schemeClr val="tx2"/>
                </a:solidFill>
              </a:rPr>
              <a:t>Algae is over-fed by nutrients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solidFill>
                  <a:schemeClr val="tx2"/>
                </a:solidFill>
              </a:rPr>
              <a:t>Algal blooms suck oxygen out of water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solidFill>
                  <a:schemeClr val="tx2"/>
                </a:solidFill>
              </a:rPr>
              <a:t>Low oxygen harmful to aquatic life</a:t>
            </a:r>
          </a:p>
          <a:p>
            <a:pPr marL="285750" indent="-285750">
              <a:buFont typeface="Wingdings" charset="2"/>
              <a:buChar char="u"/>
            </a:pPr>
            <a:r>
              <a:rPr lang="en-US" dirty="0">
                <a:solidFill>
                  <a:schemeClr val="tx2"/>
                </a:solidFill>
              </a:rPr>
              <a:t>Algae causes taste and odor problems for drinking water </a:t>
            </a:r>
            <a:r>
              <a:rPr lang="en-US" sz="1600" dirty="0">
                <a:solidFill>
                  <a:schemeClr val="tx2"/>
                </a:solidFill>
              </a:rPr>
              <a:t>(300,000 people drink Fox River water)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-109765"/>
            <a:ext cx="8042276" cy="1336956"/>
          </a:xfrm>
        </p:spPr>
        <p:txBody>
          <a:bodyPr/>
          <a:lstStyle/>
          <a:p>
            <a:r>
              <a:rPr lang="en-US" b="1" dirty="0"/>
              <a:t>The Problem with Algae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580" y="1077780"/>
            <a:ext cx="3840480" cy="750887"/>
          </a:xfrm>
        </p:spPr>
        <p:txBody>
          <a:bodyPr/>
          <a:lstStyle/>
          <a:p>
            <a:r>
              <a:rPr lang="en-US" dirty="0"/>
              <a:t>Harmful to Aquatic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802" y="1971972"/>
            <a:ext cx="3042916" cy="1885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Low dissolved oxygen </a:t>
            </a:r>
          </a:p>
          <a:p>
            <a:r>
              <a:rPr lang="en-US" dirty="0"/>
              <a:t>Changes in plant/algae communities </a:t>
            </a:r>
          </a:p>
          <a:p>
            <a:r>
              <a:rPr lang="en-US" dirty="0"/>
              <a:t>Impacts on food web/chain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6589" y="1077780"/>
            <a:ext cx="3840480" cy="750887"/>
          </a:xfrm>
        </p:spPr>
        <p:txBody>
          <a:bodyPr/>
          <a:lstStyle/>
          <a:p>
            <a:r>
              <a:rPr lang="en-US" dirty="0"/>
              <a:t>Drinking Water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0598" y="1971972"/>
            <a:ext cx="3840480" cy="1885919"/>
          </a:xfrm>
        </p:spPr>
        <p:txBody>
          <a:bodyPr/>
          <a:lstStyle/>
          <a:p>
            <a:r>
              <a:rPr lang="en-US" dirty="0"/>
              <a:t>Taste &amp; Odor problems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27060" y="2124713"/>
            <a:ext cx="3840480" cy="750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Impacts Recreation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17420" y="3907696"/>
            <a:ext cx="7188595" cy="719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Toxicity to Humans, Pets, Livestock, Wildlife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870598" y="2929232"/>
            <a:ext cx="2936170" cy="222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Smelly</a:t>
            </a:r>
          </a:p>
          <a:p>
            <a:r>
              <a:rPr lang="en-US" dirty="0"/>
              <a:t>Interferes with boating, paddling</a:t>
            </a:r>
          </a:p>
          <a:p>
            <a:endParaRPr lang="en-US" dirty="0"/>
          </a:p>
        </p:txBody>
      </p:sp>
      <p:pic>
        <p:nvPicPr>
          <p:cNvPr id="7" name="Picture 6" descr="Screen Shot 2016-12-07 at 10.06.5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9" y="4627362"/>
            <a:ext cx="6101989" cy="22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85407" y="1813281"/>
            <a:ext cx="3806144" cy="4780670"/>
          </a:xfrm>
        </p:spPr>
        <p:txBody>
          <a:bodyPr>
            <a:normAutofit/>
          </a:bodyPr>
          <a:lstStyle/>
          <a:p>
            <a:r>
              <a:rPr lang="en-US" sz="1600" dirty="0"/>
              <a:t>Fox River Study Group begins monthly contemporaneous monitoring of 80-mile stretch of Fox River in April 2002 (ongoing 16 years, and now monitoring 7 </a:t>
            </a:r>
            <a:r>
              <a:rPr lang="en-US" sz="1600" dirty="0" err="1"/>
              <a:t>mainstem</a:t>
            </a:r>
            <a:r>
              <a:rPr lang="en-US" sz="1600" dirty="0"/>
              <a:t> sites and 7 tributaries)</a:t>
            </a:r>
          </a:p>
          <a:p>
            <a:r>
              <a:rPr lang="en-US" sz="1600" b="1" dirty="0">
                <a:solidFill>
                  <a:srgbClr val="2C7C9F"/>
                </a:solidFill>
              </a:rPr>
              <a:t>Fox River Implementation Plan </a:t>
            </a:r>
            <a:r>
              <a:rPr lang="en-US" sz="1600" dirty="0"/>
              <a:t>completed December 2015</a:t>
            </a:r>
            <a:endParaRPr lang="en-US" dirty="0"/>
          </a:p>
          <a:p>
            <a:endParaRPr lang="en-US" sz="1600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Fox River Study Group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42" y="1823980"/>
            <a:ext cx="4358593" cy="4343400"/>
          </a:xfrm>
        </p:spPr>
        <p:txBody>
          <a:bodyPr>
            <a:normAutofit/>
          </a:bodyPr>
          <a:lstStyle/>
          <a:p>
            <a:r>
              <a:rPr lang="en-US" sz="1600" dirty="0"/>
              <a:t>Fox River Study Group incorporated as non-profit corporation in April 2003</a:t>
            </a:r>
          </a:p>
          <a:p>
            <a:r>
              <a:rPr lang="en-US" sz="1600" dirty="0"/>
              <a:t>Developed &amp; Implemented 4-Phase </a:t>
            </a:r>
            <a:r>
              <a:rPr lang="en-US" sz="1600" dirty="0" err="1"/>
              <a:t>Workplan</a:t>
            </a:r>
            <a:endParaRPr lang="en-US" sz="1600" dirty="0"/>
          </a:p>
          <a:p>
            <a:pPr lvl="1"/>
            <a:r>
              <a:rPr lang="en-US" sz="1600" dirty="0"/>
              <a:t>Understand available information</a:t>
            </a:r>
          </a:p>
          <a:p>
            <a:pPr lvl="1"/>
            <a:r>
              <a:rPr lang="en-US" sz="1600" dirty="0"/>
              <a:t>Develop analysis tools- water quality monitoring &amp; modeling</a:t>
            </a:r>
          </a:p>
          <a:p>
            <a:pPr lvl="1"/>
            <a:r>
              <a:rPr lang="en-US" sz="1600" dirty="0"/>
              <a:t>Analyze management scenarios</a:t>
            </a:r>
          </a:p>
          <a:p>
            <a:pPr lvl="2"/>
            <a:r>
              <a:rPr lang="en-US" sz="1600" dirty="0"/>
              <a:t>Phosphorus reductions</a:t>
            </a:r>
          </a:p>
          <a:p>
            <a:pPr lvl="2"/>
            <a:r>
              <a:rPr lang="en-US" sz="1600" dirty="0"/>
              <a:t>Dam removal</a:t>
            </a:r>
          </a:p>
          <a:p>
            <a:pPr lvl="1"/>
            <a:r>
              <a:rPr lang="en-US" sz="1600" dirty="0"/>
              <a:t>Implementation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pic>
        <p:nvPicPr>
          <p:cNvPr id="3" name="Picture 2" descr="IMG_429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2411" r="38966" b="23344"/>
          <a:stretch/>
        </p:blipFill>
        <p:spPr>
          <a:xfrm>
            <a:off x="7428326" y="4000132"/>
            <a:ext cx="2469563" cy="3034279"/>
          </a:xfrm>
          <a:prstGeom prst="rect">
            <a:avLst/>
          </a:prstGeom>
        </p:spPr>
      </p:pic>
      <p:pic>
        <p:nvPicPr>
          <p:cNvPr id="7" name="Picture 6" descr="IMG_42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20" y="4844644"/>
            <a:ext cx="4976404" cy="21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28" y="2547196"/>
            <a:ext cx="3840480" cy="4343400"/>
          </a:xfrm>
        </p:spPr>
        <p:txBody>
          <a:bodyPr/>
          <a:lstStyle/>
          <a:p>
            <a:r>
              <a:rPr lang="en-US" dirty="0"/>
              <a:t>City of Aurora</a:t>
            </a:r>
          </a:p>
          <a:p>
            <a:r>
              <a:rPr lang="en-US" dirty="0"/>
              <a:t>City of Elgin </a:t>
            </a:r>
          </a:p>
          <a:p>
            <a:r>
              <a:rPr lang="en-US" dirty="0"/>
              <a:t>Fox Metro Water Reclamation District</a:t>
            </a:r>
          </a:p>
          <a:p>
            <a:r>
              <a:rPr lang="en-US" dirty="0"/>
              <a:t>Kane County</a:t>
            </a:r>
          </a:p>
          <a:p>
            <a:r>
              <a:rPr lang="en-US" dirty="0"/>
              <a:t>Friends of the Fox River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363" y="2547196"/>
            <a:ext cx="3840480" cy="4343400"/>
          </a:xfrm>
        </p:spPr>
        <p:txBody>
          <a:bodyPr/>
          <a:lstStyle/>
          <a:p>
            <a:r>
              <a:rPr lang="en-US" dirty="0"/>
              <a:t>Fox River Water Reclamation District</a:t>
            </a:r>
          </a:p>
          <a:p>
            <a:r>
              <a:rPr lang="en-US" dirty="0"/>
              <a:t>Fox River Ecosystem Partnership</a:t>
            </a:r>
          </a:p>
          <a:p>
            <a:r>
              <a:rPr lang="en-US" dirty="0"/>
              <a:t>Sierra Club</a:t>
            </a:r>
          </a:p>
          <a:p>
            <a:r>
              <a:rPr lang="en-US" dirty="0"/>
              <a:t>Tri-Cities (Batavia, Geneva, St. Charles)</a:t>
            </a:r>
          </a:p>
        </p:txBody>
      </p:sp>
      <p:pic>
        <p:nvPicPr>
          <p:cNvPr id="5" name="Content Placeholder 4" descr="C:\Users\kempsonk\AppData\Local\Microsoft\Windows\INetCacheContent.Word\FRSGLogo2.tif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34" b="-254034"/>
          <a:stretch>
            <a:fillRect/>
          </a:stretch>
        </p:blipFill>
        <p:spPr bwMode="auto">
          <a:xfrm>
            <a:off x="1207313" y="-2293834"/>
            <a:ext cx="6364884" cy="672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53568" y="1730132"/>
            <a:ext cx="38723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Board of Directors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824" y="5617881"/>
            <a:ext cx="850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Other participants</a:t>
            </a:r>
            <a:r>
              <a:rPr lang="en-US" dirty="0"/>
              <a:t>: Fox River Watershed Towns &amp; Water Reclamation Districts, Consulting Firms, Illinois EPA</a:t>
            </a:r>
          </a:p>
        </p:txBody>
      </p:sp>
    </p:spTree>
    <p:extLst>
      <p:ext uri="{BB962C8B-B14F-4D97-AF65-F5344CB8AC3E}">
        <p14:creationId xmlns:p14="http://schemas.microsoft.com/office/powerpoint/2010/main" val="361553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73" y="1881457"/>
            <a:ext cx="6681255" cy="1411291"/>
          </a:xfrm>
        </p:spPr>
        <p:txBody>
          <a:bodyPr/>
          <a:lstStyle/>
          <a:p>
            <a:r>
              <a:rPr lang="en-US" b="1" dirty="0"/>
              <a:t>Sources of Phosphorus</a:t>
            </a:r>
            <a:br>
              <a:rPr lang="en-US" b="1" dirty="0"/>
            </a:br>
            <a:r>
              <a:rPr lang="en-US" b="1" dirty="0"/>
              <a:t>to Fox River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51425" y="3933979"/>
            <a:ext cx="3635375" cy="1675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And during critical low flow months, wastewater is the main contributor to phosphorus feeding algae blooms that lead to substandard levels of oxygen in the water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2003" b="1639"/>
          <a:stretch/>
        </p:blipFill>
        <p:spPr>
          <a:xfrm>
            <a:off x="4805856" y="0"/>
            <a:ext cx="4360747" cy="188145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73" y="3739926"/>
            <a:ext cx="4329583" cy="27126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81490" y="4804788"/>
            <a:ext cx="91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Urban </a:t>
            </a:r>
          </a:p>
          <a:p>
            <a:r>
              <a:rPr lang="en-US" b="1" dirty="0"/>
              <a:t>Runoff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2917" y="4804788"/>
            <a:ext cx="146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Wastewater</a:t>
            </a:r>
          </a:p>
        </p:txBody>
      </p:sp>
    </p:spTree>
    <p:extLst>
      <p:ext uri="{BB962C8B-B14F-4D97-AF65-F5344CB8AC3E}">
        <p14:creationId xmlns:p14="http://schemas.microsoft.com/office/powerpoint/2010/main" val="96571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 descr="C:\Users\kempsonk\AppData\Local\Microsoft\Windows\INetCacheContent.Word\FRSGLogo2.tif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34" b="-254034"/>
          <a:stretch>
            <a:fillRect/>
          </a:stretch>
        </p:blipFill>
        <p:spPr bwMode="auto">
          <a:xfrm>
            <a:off x="4467411" y="-900905"/>
            <a:ext cx="4484892" cy="520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093" y="0"/>
            <a:ext cx="5776038" cy="1411291"/>
          </a:xfrm>
        </p:spPr>
        <p:txBody>
          <a:bodyPr/>
          <a:lstStyle/>
          <a:p>
            <a:r>
              <a:rPr lang="en-US" b="1" dirty="0"/>
              <a:t>Sources of Nutrients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337" y="2668516"/>
            <a:ext cx="3785722" cy="23637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35067" y="3498713"/>
            <a:ext cx="166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Urban </a:t>
            </a:r>
          </a:p>
          <a:p>
            <a:r>
              <a:rPr lang="en-US" b="1" dirty="0"/>
              <a:t>Runoff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0503" y="3591046"/>
            <a:ext cx="146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Wastewater</a:t>
            </a:r>
          </a:p>
        </p:txBody>
      </p:sp>
      <p:pic>
        <p:nvPicPr>
          <p:cNvPr id="9" name="Image.jpg">
            <a:extLst>
              <a:ext uri="{FF2B5EF4-FFF2-40B4-BE49-F238E27FC236}">
                <a16:creationId xmlns:a16="http://schemas.microsoft.com/office/drawing/2014/main" id="{3E07E594-4DB9-431A-BA78-03300824C9FF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r="63082"/>
          <a:stretch/>
        </p:blipFill>
        <p:spPr>
          <a:xfrm>
            <a:off x="687294" y="2698082"/>
            <a:ext cx="2078483" cy="16083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</p:pic>
      <p:pic>
        <p:nvPicPr>
          <p:cNvPr id="10" name="Image.jpg">
            <a:extLst>
              <a:ext uri="{FF2B5EF4-FFF2-40B4-BE49-F238E27FC236}">
                <a16:creationId xmlns:a16="http://schemas.microsoft.com/office/drawing/2014/main" id="{3E07E594-4DB9-431A-BA78-03300824C9FF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76621"/>
          <a:stretch/>
        </p:blipFill>
        <p:spPr>
          <a:xfrm>
            <a:off x="2765777" y="2698082"/>
            <a:ext cx="1567164" cy="16083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</p:pic>
      <p:pic>
        <p:nvPicPr>
          <p:cNvPr id="11" name="Picture 10" descr="Screen Shot 2018-03-21 at 9.13.14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00" y="5273572"/>
            <a:ext cx="2695222" cy="13690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2111" y="2328750"/>
            <a:ext cx="128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Statewide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0093" y="4904240"/>
            <a:ext cx="521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Urban Tributary Example (Elgin area)-Total P</a:t>
            </a:r>
          </a:p>
        </p:txBody>
      </p:sp>
      <p:pic>
        <p:nvPicPr>
          <p:cNvPr id="17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/>
          <a:srcRect t="45037" r="3442" b="19101"/>
          <a:stretch/>
        </p:blipFill>
        <p:spPr>
          <a:xfrm>
            <a:off x="347084" y="1052479"/>
            <a:ext cx="4120327" cy="12762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12278" y="2328750"/>
            <a:ext cx="209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Fox River-Total P</a:t>
            </a:r>
          </a:p>
        </p:txBody>
      </p:sp>
    </p:spTree>
    <p:extLst>
      <p:ext uri="{BB962C8B-B14F-4D97-AF65-F5344CB8AC3E}">
        <p14:creationId xmlns:p14="http://schemas.microsoft.com/office/powerpoint/2010/main" val="141442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ChangeArrowheads="1"/>
          </p:cNvSpPr>
          <p:nvPr/>
        </p:nvSpPr>
        <p:spPr bwMode="auto">
          <a:xfrm>
            <a:off x="1085850" y="855663"/>
            <a:ext cx="7729538" cy="52435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 b="0" dirty="0">
              <a:solidFill>
                <a:schemeClr val="tx1"/>
              </a:solidFill>
            </a:endParaRPr>
          </a:p>
        </p:txBody>
      </p:sp>
      <p:sp>
        <p:nvSpPr>
          <p:cNvPr id="32771" name="Freeform 1027"/>
          <p:cNvSpPr>
            <a:spLocks/>
          </p:cNvSpPr>
          <p:nvPr/>
        </p:nvSpPr>
        <p:spPr bwMode="auto">
          <a:xfrm>
            <a:off x="1900238" y="2293938"/>
            <a:ext cx="109537" cy="76200"/>
          </a:xfrm>
          <a:custGeom>
            <a:avLst/>
            <a:gdLst>
              <a:gd name="T0" fmla="*/ 69 w 69"/>
              <a:gd name="T1" fmla="*/ 0 h 48"/>
              <a:gd name="T2" fmla="*/ 66 w 69"/>
              <a:gd name="T3" fmla="*/ 48 h 48"/>
              <a:gd name="T4" fmla="*/ 0 w 69"/>
              <a:gd name="T5" fmla="*/ 3 h 48"/>
              <a:gd name="T6" fmla="*/ 69 w 69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48">
                <a:moveTo>
                  <a:pt x="69" y="0"/>
                </a:moveTo>
                <a:lnTo>
                  <a:pt x="66" y="48"/>
                </a:lnTo>
                <a:lnTo>
                  <a:pt x="0" y="3"/>
                </a:lnTo>
                <a:lnTo>
                  <a:pt x="69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2" name="Freeform 1028"/>
          <p:cNvSpPr>
            <a:spLocks/>
          </p:cNvSpPr>
          <p:nvPr/>
        </p:nvSpPr>
        <p:spPr bwMode="auto">
          <a:xfrm>
            <a:off x="2614613" y="2670175"/>
            <a:ext cx="333375" cy="95250"/>
          </a:xfrm>
          <a:custGeom>
            <a:avLst/>
            <a:gdLst>
              <a:gd name="T0" fmla="*/ 69 w 69"/>
              <a:gd name="T1" fmla="*/ 0 h 48"/>
              <a:gd name="T2" fmla="*/ 66 w 69"/>
              <a:gd name="T3" fmla="*/ 48 h 48"/>
              <a:gd name="T4" fmla="*/ 0 w 69"/>
              <a:gd name="T5" fmla="*/ 3 h 48"/>
              <a:gd name="T6" fmla="*/ 69 w 69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48">
                <a:moveTo>
                  <a:pt x="69" y="0"/>
                </a:moveTo>
                <a:lnTo>
                  <a:pt x="66" y="48"/>
                </a:lnTo>
                <a:lnTo>
                  <a:pt x="0" y="3"/>
                </a:lnTo>
                <a:lnTo>
                  <a:pt x="69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4" name="Freeform 1030"/>
          <p:cNvSpPr>
            <a:spLocks/>
          </p:cNvSpPr>
          <p:nvPr/>
        </p:nvSpPr>
        <p:spPr bwMode="auto">
          <a:xfrm>
            <a:off x="3976688" y="3057525"/>
            <a:ext cx="833437" cy="212725"/>
          </a:xfrm>
          <a:custGeom>
            <a:avLst/>
            <a:gdLst>
              <a:gd name="T0" fmla="*/ 0 w 525"/>
              <a:gd name="T1" fmla="*/ 0 h 134"/>
              <a:gd name="T2" fmla="*/ 525 w 525"/>
              <a:gd name="T3" fmla="*/ 5 h 134"/>
              <a:gd name="T4" fmla="*/ 522 w 525"/>
              <a:gd name="T5" fmla="*/ 41 h 134"/>
              <a:gd name="T6" fmla="*/ 468 w 525"/>
              <a:gd name="T7" fmla="*/ 41 h 134"/>
              <a:gd name="T8" fmla="*/ 411 w 525"/>
              <a:gd name="T9" fmla="*/ 59 h 134"/>
              <a:gd name="T10" fmla="*/ 378 w 525"/>
              <a:gd name="T11" fmla="*/ 101 h 134"/>
              <a:gd name="T12" fmla="*/ 357 w 525"/>
              <a:gd name="T13" fmla="*/ 134 h 134"/>
              <a:gd name="T14" fmla="*/ 336 w 525"/>
              <a:gd name="T15" fmla="*/ 125 h 134"/>
              <a:gd name="T16" fmla="*/ 309 w 525"/>
              <a:gd name="T17" fmla="*/ 80 h 134"/>
              <a:gd name="T18" fmla="*/ 276 w 525"/>
              <a:gd name="T19" fmla="*/ 68 h 134"/>
              <a:gd name="T20" fmla="*/ 228 w 525"/>
              <a:gd name="T21" fmla="*/ 89 h 134"/>
              <a:gd name="T22" fmla="*/ 210 w 525"/>
              <a:gd name="T23" fmla="*/ 98 h 134"/>
              <a:gd name="T24" fmla="*/ 162 w 525"/>
              <a:gd name="T25" fmla="*/ 80 h 134"/>
              <a:gd name="T26" fmla="*/ 138 w 525"/>
              <a:gd name="T27" fmla="*/ 32 h 134"/>
              <a:gd name="T28" fmla="*/ 42 w 525"/>
              <a:gd name="T29" fmla="*/ 8 h 134"/>
              <a:gd name="T30" fmla="*/ 0 w 525"/>
              <a:gd name="T3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134">
                <a:moveTo>
                  <a:pt x="0" y="0"/>
                </a:moveTo>
                <a:lnTo>
                  <a:pt x="525" y="5"/>
                </a:lnTo>
                <a:lnTo>
                  <a:pt x="522" y="41"/>
                </a:lnTo>
                <a:lnTo>
                  <a:pt x="468" y="41"/>
                </a:lnTo>
                <a:lnTo>
                  <a:pt x="411" y="59"/>
                </a:lnTo>
                <a:lnTo>
                  <a:pt x="378" y="101"/>
                </a:lnTo>
                <a:lnTo>
                  <a:pt x="357" y="134"/>
                </a:lnTo>
                <a:lnTo>
                  <a:pt x="336" y="125"/>
                </a:lnTo>
                <a:lnTo>
                  <a:pt x="309" y="80"/>
                </a:lnTo>
                <a:lnTo>
                  <a:pt x="276" y="68"/>
                </a:lnTo>
                <a:lnTo>
                  <a:pt x="228" y="89"/>
                </a:lnTo>
                <a:lnTo>
                  <a:pt x="210" y="98"/>
                </a:lnTo>
                <a:lnTo>
                  <a:pt x="162" y="80"/>
                </a:lnTo>
                <a:lnTo>
                  <a:pt x="138" y="32"/>
                </a:lnTo>
                <a:lnTo>
                  <a:pt x="42" y="8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5" name="Freeform 1031"/>
          <p:cNvSpPr>
            <a:spLocks/>
          </p:cNvSpPr>
          <p:nvPr/>
        </p:nvSpPr>
        <p:spPr bwMode="auto">
          <a:xfrm>
            <a:off x="4800600" y="3113088"/>
            <a:ext cx="685800" cy="95250"/>
          </a:xfrm>
          <a:custGeom>
            <a:avLst/>
            <a:gdLst>
              <a:gd name="T0" fmla="*/ 6 w 432"/>
              <a:gd name="T1" fmla="*/ 0 h 60"/>
              <a:gd name="T2" fmla="*/ 429 w 432"/>
              <a:gd name="T3" fmla="*/ 18 h 60"/>
              <a:gd name="T4" fmla="*/ 432 w 432"/>
              <a:gd name="T5" fmla="*/ 60 h 60"/>
              <a:gd name="T6" fmla="*/ 357 w 432"/>
              <a:gd name="T7" fmla="*/ 39 h 60"/>
              <a:gd name="T8" fmla="*/ 204 w 432"/>
              <a:gd name="T9" fmla="*/ 21 h 60"/>
              <a:gd name="T10" fmla="*/ 0 w 432"/>
              <a:gd name="T11" fmla="*/ 21 h 60"/>
              <a:gd name="T12" fmla="*/ 6 w 432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0">
                <a:moveTo>
                  <a:pt x="6" y="0"/>
                </a:moveTo>
                <a:lnTo>
                  <a:pt x="429" y="18"/>
                </a:lnTo>
                <a:lnTo>
                  <a:pt x="432" y="60"/>
                </a:lnTo>
                <a:lnTo>
                  <a:pt x="357" y="39"/>
                </a:lnTo>
                <a:lnTo>
                  <a:pt x="204" y="21"/>
                </a:lnTo>
                <a:lnTo>
                  <a:pt x="0" y="21"/>
                </a:lnTo>
                <a:lnTo>
                  <a:pt x="6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6" name="Freeform 1032"/>
          <p:cNvSpPr>
            <a:spLocks/>
          </p:cNvSpPr>
          <p:nvPr/>
        </p:nvSpPr>
        <p:spPr bwMode="auto">
          <a:xfrm>
            <a:off x="5548313" y="3236913"/>
            <a:ext cx="109537" cy="66675"/>
          </a:xfrm>
          <a:custGeom>
            <a:avLst/>
            <a:gdLst>
              <a:gd name="T0" fmla="*/ 0 w 69"/>
              <a:gd name="T1" fmla="*/ 0 h 42"/>
              <a:gd name="T2" fmla="*/ 69 w 69"/>
              <a:gd name="T3" fmla="*/ 9 h 42"/>
              <a:gd name="T4" fmla="*/ 63 w 69"/>
              <a:gd name="T5" fmla="*/ 42 h 42"/>
              <a:gd name="T6" fmla="*/ 0 w 69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42">
                <a:moveTo>
                  <a:pt x="0" y="0"/>
                </a:moveTo>
                <a:lnTo>
                  <a:pt x="69" y="9"/>
                </a:lnTo>
                <a:lnTo>
                  <a:pt x="63" y="42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7" name="Freeform 1033"/>
          <p:cNvSpPr>
            <a:spLocks/>
          </p:cNvSpPr>
          <p:nvPr/>
        </p:nvSpPr>
        <p:spPr bwMode="auto">
          <a:xfrm>
            <a:off x="5772150" y="3355975"/>
            <a:ext cx="100013" cy="52388"/>
          </a:xfrm>
          <a:custGeom>
            <a:avLst/>
            <a:gdLst>
              <a:gd name="T0" fmla="*/ 0 w 63"/>
              <a:gd name="T1" fmla="*/ 0 h 33"/>
              <a:gd name="T2" fmla="*/ 63 w 63"/>
              <a:gd name="T3" fmla="*/ 6 h 33"/>
              <a:gd name="T4" fmla="*/ 54 w 63"/>
              <a:gd name="T5" fmla="*/ 33 h 33"/>
              <a:gd name="T6" fmla="*/ 0 w 63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33">
                <a:moveTo>
                  <a:pt x="0" y="0"/>
                </a:moveTo>
                <a:lnTo>
                  <a:pt x="63" y="6"/>
                </a:lnTo>
                <a:lnTo>
                  <a:pt x="54" y="33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8" name="Freeform 1034"/>
          <p:cNvSpPr>
            <a:spLocks/>
          </p:cNvSpPr>
          <p:nvPr/>
        </p:nvSpPr>
        <p:spPr bwMode="auto">
          <a:xfrm>
            <a:off x="6000750" y="3460750"/>
            <a:ext cx="133350" cy="90488"/>
          </a:xfrm>
          <a:custGeom>
            <a:avLst/>
            <a:gdLst>
              <a:gd name="T0" fmla="*/ 0 w 84"/>
              <a:gd name="T1" fmla="*/ 0 h 57"/>
              <a:gd name="T2" fmla="*/ 84 w 84"/>
              <a:gd name="T3" fmla="*/ 15 h 57"/>
              <a:gd name="T4" fmla="*/ 84 w 84"/>
              <a:gd name="T5" fmla="*/ 57 h 57"/>
              <a:gd name="T6" fmla="*/ 0 w 84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57">
                <a:moveTo>
                  <a:pt x="0" y="0"/>
                </a:moveTo>
                <a:lnTo>
                  <a:pt x="84" y="15"/>
                </a:lnTo>
                <a:lnTo>
                  <a:pt x="84" y="57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9" name="Freeform 1035"/>
          <p:cNvSpPr>
            <a:spLocks/>
          </p:cNvSpPr>
          <p:nvPr/>
        </p:nvSpPr>
        <p:spPr bwMode="auto">
          <a:xfrm>
            <a:off x="6291263" y="3622675"/>
            <a:ext cx="57150" cy="38100"/>
          </a:xfrm>
          <a:custGeom>
            <a:avLst/>
            <a:gdLst>
              <a:gd name="T0" fmla="*/ 0 w 36"/>
              <a:gd name="T1" fmla="*/ 0 h 24"/>
              <a:gd name="T2" fmla="*/ 36 w 36"/>
              <a:gd name="T3" fmla="*/ 3 h 24"/>
              <a:gd name="T4" fmla="*/ 36 w 36"/>
              <a:gd name="T5" fmla="*/ 24 h 24"/>
              <a:gd name="T6" fmla="*/ 0 w 36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4">
                <a:moveTo>
                  <a:pt x="0" y="0"/>
                </a:moveTo>
                <a:lnTo>
                  <a:pt x="36" y="3"/>
                </a:lnTo>
                <a:lnTo>
                  <a:pt x="36" y="24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80" name="Freeform 1036"/>
          <p:cNvSpPr>
            <a:spLocks/>
          </p:cNvSpPr>
          <p:nvPr/>
        </p:nvSpPr>
        <p:spPr bwMode="auto">
          <a:xfrm>
            <a:off x="6410325" y="3722688"/>
            <a:ext cx="52388" cy="66675"/>
          </a:xfrm>
          <a:custGeom>
            <a:avLst/>
            <a:gdLst>
              <a:gd name="T0" fmla="*/ 0 w 33"/>
              <a:gd name="T1" fmla="*/ 0 h 42"/>
              <a:gd name="T2" fmla="*/ 33 w 33"/>
              <a:gd name="T3" fmla="*/ 0 h 42"/>
              <a:gd name="T4" fmla="*/ 27 w 33"/>
              <a:gd name="T5" fmla="*/ 42 h 42"/>
              <a:gd name="T6" fmla="*/ 0 w 33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2">
                <a:moveTo>
                  <a:pt x="0" y="0"/>
                </a:moveTo>
                <a:lnTo>
                  <a:pt x="33" y="0"/>
                </a:lnTo>
                <a:lnTo>
                  <a:pt x="27" y="42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82" name="Freeform 1038"/>
          <p:cNvSpPr>
            <a:spLocks/>
          </p:cNvSpPr>
          <p:nvPr/>
        </p:nvSpPr>
        <p:spPr bwMode="auto">
          <a:xfrm>
            <a:off x="6791325" y="4208463"/>
            <a:ext cx="90488" cy="95250"/>
          </a:xfrm>
          <a:custGeom>
            <a:avLst/>
            <a:gdLst>
              <a:gd name="T0" fmla="*/ 0 w 57"/>
              <a:gd name="T1" fmla="*/ 0 h 60"/>
              <a:gd name="T2" fmla="*/ 57 w 57"/>
              <a:gd name="T3" fmla="*/ 9 h 60"/>
              <a:gd name="T4" fmla="*/ 54 w 57"/>
              <a:gd name="T5" fmla="*/ 60 h 60"/>
              <a:gd name="T6" fmla="*/ 0 w 57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60">
                <a:moveTo>
                  <a:pt x="0" y="0"/>
                </a:moveTo>
                <a:lnTo>
                  <a:pt x="57" y="9"/>
                </a:lnTo>
                <a:lnTo>
                  <a:pt x="54" y="6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83" name="Freeform 1039"/>
          <p:cNvSpPr>
            <a:spLocks/>
          </p:cNvSpPr>
          <p:nvPr/>
        </p:nvSpPr>
        <p:spPr bwMode="auto">
          <a:xfrm>
            <a:off x="6915150" y="4360863"/>
            <a:ext cx="47625" cy="61912"/>
          </a:xfrm>
          <a:custGeom>
            <a:avLst/>
            <a:gdLst>
              <a:gd name="T0" fmla="*/ 0 w 30"/>
              <a:gd name="T1" fmla="*/ 0 h 39"/>
              <a:gd name="T2" fmla="*/ 30 w 30"/>
              <a:gd name="T3" fmla="*/ 3 h 39"/>
              <a:gd name="T4" fmla="*/ 30 w 30"/>
              <a:gd name="T5" fmla="*/ 39 h 39"/>
              <a:gd name="T6" fmla="*/ 0 w 30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9">
                <a:moveTo>
                  <a:pt x="0" y="0"/>
                </a:moveTo>
                <a:lnTo>
                  <a:pt x="30" y="3"/>
                </a:lnTo>
                <a:lnTo>
                  <a:pt x="30" y="39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84" name="Freeform 1040"/>
          <p:cNvSpPr>
            <a:spLocks/>
          </p:cNvSpPr>
          <p:nvPr/>
        </p:nvSpPr>
        <p:spPr bwMode="auto">
          <a:xfrm>
            <a:off x="7343775" y="4775200"/>
            <a:ext cx="66675" cy="66675"/>
          </a:xfrm>
          <a:custGeom>
            <a:avLst/>
            <a:gdLst>
              <a:gd name="T0" fmla="*/ 0 w 42"/>
              <a:gd name="T1" fmla="*/ 0 h 42"/>
              <a:gd name="T2" fmla="*/ 42 w 42"/>
              <a:gd name="T3" fmla="*/ 6 h 42"/>
              <a:gd name="T4" fmla="*/ 42 w 42"/>
              <a:gd name="T5" fmla="*/ 42 h 42"/>
              <a:gd name="T6" fmla="*/ 0 w 42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42">
                <a:moveTo>
                  <a:pt x="0" y="0"/>
                </a:moveTo>
                <a:lnTo>
                  <a:pt x="42" y="6"/>
                </a:lnTo>
                <a:lnTo>
                  <a:pt x="42" y="42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85" name="Freeform 1041"/>
          <p:cNvSpPr>
            <a:spLocks/>
          </p:cNvSpPr>
          <p:nvPr/>
        </p:nvSpPr>
        <p:spPr bwMode="auto">
          <a:xfrm>
            <a:off x="8458200" y="5575300"/>
            <a:ext cx="171450" cy="361950"/>
          </a:xfrm>
          <a:custGeom>
            <a:avLst/>
            <a:gdLst>
              <a:gd name="T0" fmla="*/ 0 w 108"/>
              <a:gd name="T1" fmla="*/ 0 h 228"/>
              <a:gd name="T2" fmla="*/ 108 w 108"/>
              <a:gd name="T3" fmla="*/ 3 h 228"/>
              <a:gd name="T4" fmla="*/ 105 w 108"/>
              <a:gd name="T5" fmla="*/ 228 h 228"/>
              <a:gd name="T6" fmla="*/ 66 w 108"/>
              <a:gd name="T7" fmla="*/ 105 h 228"/>
              <a:gd name="T8" fmla="*/ 18 w 108"/>
              <a:gd name="T9" fmla="*/ 27 h 228"/>
              <a:gd name="T10" fmla="*/ 0 w 108"/>
              <a:gd name="T1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228">
                <a:moveTo>
                  <a:pt x="0" y="0"/>
                </a:moveTo>
                <a:lnTo>
                  <a:pt x="108" y="3"/>
                </a:lnTo>
                <a:lnTo>
                  <a:pt x="105" y="228"/>
                </a:lnTo>
                <a:lnTo>
                  <a:pt x="66" y="105"/>
                </a:lnTo>
                <a:lnTo>
                  <a:pt x="18" y="27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6" name="Freeform 1042"/>
          <p:cNvSpPr>
            <a:spLocks/>
          </p:cNvSpPr>
          <p:nvPr/>
        </p:nvSpPr>
        <p:spPr bwMode="auto">
          <a:xfrm>
            <a:off x="2343150" y="1327150"/>
            <a:ext cx="1000125" cy="1571625"/>
          </a:xfrm>
          <a:custGeom>
            <a:avLst/>
            <a:gdLst>
              <a:gd name="T0" fmla="*/ 630 w 630"/>
              <a:gd name="T1" fmla="*/ 990 h 990"/>
              <a:gd name="T2" fmla="*/ 495 w 630"/>
              <a:gd name="T3" fmla="*/ 819 h 990"/>
              <a:gd name="T4" fmla="*/ 297 w 630"/>
              <a:gd name="T5" fmla="*/ 468 h 990"/>
              <a:gd name="T6" fmla="*/ 144 w 630"/>
              <a:gd name="T7" fmla="*/ 279 h 990"/>
              <a:gd name="T8" fmla="*/ 108 w 630"/>
              <a:gd name="T9" fmla="*/ 153 h 990"/>
              <a:gd name="T10" fmla="*/ 0 w 630"/>
              <a:gd name="T11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990">
                <a:moveTo>
                  <a:pt x="630" y="990"/>
                </a:moveTo>
                <a:lnTo>
                  <a:pt x="495" y="819"/>
                </a:lnTo>
                <a:lnTo>
                  <a:pt x="297" y="468"/>
                </a:lnTo>
                <a:lnTo>
                  <a:pt x="144" y="279"/>
                </a:lnTo>
                <a:lnTo>
                  <a:pt x="108" y="153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7" name="Freeform 1043"/>
          <p:cNvSpPr>
            <a:spLocks/>
          </p:cNvSpPr>
          <p:nvPr/>
        </p:nvSpPr>
        <p:spPr bwMode="auto">
          <a:xfrm>
            <a:off x="3071813" y="869950"/>
            <a:ext cx="1357312" cy="2214563"/>
          </a:xfrm>
          <a:custGeom>
            <a:avLst/>
            <a:gdLst>
              <a:gd name="T0" fmla="*/ 855 w 855"/>
              <a:gd name="T1" fmla="*/ 1395 h 1395"/>
              <a:gd name="T2" fmla="*/ 774 w 855"/>
              <a:gd name="T3" fmla="*/ 1341 h 1395"/>
              <a:gd name="T4" fmla="*/ 666 w 855"/>
              <a:gd name="T5" fmla="*/ 1296 h 1395"/>
              <a:gd name="T6" fmla="*/ 567 w 855"/>
              <a:gd name="T7" fmla="*/ 1179 h 1395"/>
              <a:gd name="T8" fmla="*/ 459 w 855"/>
              <a:gd name="T9" fmla="*/ 1116 h 1395"/>
              <a:gd name="T10" fmla="*/ 333 w 855"/>
              <a:gd name="T11" fmla="*/ 864 h 1395"/>
              <a:gd name="T12" fmla="*/ 180 w 855"/>
              <a:gd name="T13" fmla="*/ 441 h 1395"/>
              <a:gd name="T14" fmla="*/ 117 w 855"/>
              <a:gd name="T15" fmla="*/ 225 h 1395"/>
              <a:gd name="T16" fmla="*/ 0 w 855"/>
              <a:gd name="T17" fmla="*/ 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5" h="1395">
                <a:moveTo>
                  <a:pt x="855" y="1395"/>
                </a:moveTo>
                <a:lnTo>
                  <a:pt x="774" y="1341"/>
                </a:lnTo>
                <a:lnTo>
                  <a:pt x="666" y="1296"/>
                </a:lnTo>
                <a:lnTo>
                  <a:pt x="567" y="1179"/>
                </a:lnTo>
                <a:lnTo>
                  <a:pt x="459" y="1116"/>
                </a:lnTo>
                <a:lnTo>
                  <a:pt x="333" y="864"/>
                </a:lnTo>
                <a:lnTo>
                  <a:pt x="180" y="441"/>
                </a:lnTo>
                <a:lnTo>
                  <a:pt x="117" y="225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8" name="Freeform 1044"/>
          <p:cNvSpPr>
            <a:spLocks/>
          </p:cNvSpPr>
          <p:nvPr/>
        </p:nvSpPr>
        <p:spPr bwMode="auto">
          <a:xfrm>
            <a:off x="6243638" y="1127125"/>
            <a:ext cx="1314450" cy="3800475"/>
          </a:xfrm>
          <a:custGeom>
            <a:avLst/>
            <a:gdLst>
              <a:gd name="T0" fmla="*/ 828 w 828"/>
              <a:gd name="T1" fmla="*/ 2394 h 2394"/>
              <a:gd name="T2" fmla="*/ 756 w 828"/>
              <a:gd name="T3" fmla="*/ 2232 h 2394"/>
              <a:gd name="T4" fmla="*/ 621 w 828"/>
              <a:gd name="T5" fmla="*/ 1908 h 2394"/>
              <a:gd name="T6" fmla="*/ 423 w 828"/>
              <a:gd name="T7" fmla="*/ 1539 h 2394"/>
              <a:gd name="T8" fmla="*/ 360 w 828"/>
              <a:gd name="T9" fmla="*/ 1377 h 2394"/>
              <a:gd name="T10" fmla="*/ 306 w 828"/>
              <a:gd name="T11" fmla="*/ 1188 h 2394"/>
              <a:gd name="T12" fmla="*/ 126 w 828"/>
              <a:gd name="T13" fmla="*/ 828 h 2394"/>
              <a:gd name="T14" fmla="*/ 90 w 828"/>
              <a:gd name="T15" fmla="*/ 684 h 2394"/>
              <a:gd name="T16" fmla="*/ 54 w 828"/>
              <a:gd name="T17" fmla="*/ 342 h 2394"/>
              <a:gd name="T18" fmla="*/ 0 w 828"/>
              <a:gd name="T19" fmla="*/ 0 h 2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2394">
                <a:moveTo>
                  <a:pt x="828" y="2394"/>
                </a:moveTo>
                <a:lnTo>
                  <a:pt x="756" y="2232"/>
                </a:lnTo>
                <a:lnTo>
                  <a:pt x="621" y="1908"/>
                </a:lnTo>
                <a:lnTo>
                  <a:pt x="423" y="1539"/>
                </a:lnTo>
                <a:lnTo>
                  <a:pt x="360" y="1377"/>
                </a:lnTo>
                <a:lnTo>
                  <a:pt x="306" y="1188"/>
                </a:lnTo>
                <a:lnTo>
                  <a:pt x="126" y="828"/>
                </a:lnTo>
                <a:lnTo>
                  <a:pt x="90" y="684"/>
                </a:lnTo>
                <a:lnTo>
                  <a:pt x="54" y="34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9" name="Freeform 1045"/>
          <p:cNvSpPr>
            <a:spLocks/>
          </p:cNvSpPr>
          <p:nvPr/>
        </p:nvSpPr>
        <p:spPr bwMode="auto">
          <a:xfrm>
            <a:off x="6329363" y="1112838"/>
            <a:ext cx="2085975" cy="4429125"/>
          </a:xfrm>
          <a:custGeom>
            <a:avLst/>
            <a:gdLst>
              <a:gd name="T0" fmla="*/ 1314 w 1314"/>
              <a:gd name="T1" fmla="*/ 2790 h 2790"/>
              <a:gd name="T2" fmla="*/ 1215 w 1314"/>
              <a:gd name="T3" fmla="*/ 2529 h 2790"/>
              <a:gd name="T4" fmla="*/ 945 w 1314"/>
              <a:gd name="T5" fmla="*/ 2007 h 2790"/>
              <a:gd name="T6" fmla="*/ 828 w 1314"/>
              <a:gd name="T7" fmla="*/ 1791 h 2790"/>
              <a:gd name="T8" fmla="*/ 567 w 1314"/>
              <a:gd name="T9" fmla="*/ 1521 h 2790"/>
              <a:gd name="T10" fmla="*/ 441 w 1314"/>
              <a:gd name="T11" fmla="*/ 1368 h 2790"/>
              <a:gd name="T12" fmla="*/ 351 w 1314"/>
              <a:gd name="T13" fmla="*/ 1161 h 2790"/>
              <a:gd name="T14" fmla="*/ 234 w 1314"/>
              <a:gd name="T15" fmla="*/ 819 h 2790"/>
              <a:gd name="T16" fmla="*/ 153 w 1314"/>
              <a:gd name="T17" fmla="*/ 495 h 2790"/>
              <a:gd name="T18" fmla="*/ 144 w 1314"/>
              <a:gd name="T19" fmla="*/ 378 h 2790"/>
              <a:gd name="T20" fmla="*/ 0 w 1314"/>
              <a:gd name="T21" fmla="*/ 0 h 2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4" h="2790">
                <a:moveTo>
                  <a:pt x="1314" y="2790"/>
                </a:moveTo>
                <a:lnTo>
                  <a:pt x="1215" y="2529"/>
                </a:lnTo>
                <a:lnTo>
                  <a:pt x="945" y="2007"/>
                </a:lnTo>
                <a:lnTo>
                  <a:pt x="828" y="1791"/>
                </a:lnTo>
                <a:lnTo>
                  <a:pt x="567" y="1521"/>
                </a:lnTo>
                <a:lnTo>
                  <a:pt x="441" y="1368"/>
                </a:lnTo>
                <a:lnTo>
                  <a:pt x="351" y="1161"/>
                </a:lnTo>
                <a:lnTo>
                  <a:pt x="234" y="819"/>
                </a:lnTo>
                <a:lnTo>
                  <a:pt x="153" y="495"/>
                </a:lnTo>
                <a:lnTo>
                  <a:pt x="144" y="378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0" name="Line 1046"/>
          <p:cNvSpPr>
            <a:spLocks noChangeShapeType="1"/>
          </p:cNvSpPr>
          <p:nvPr/>
        </p:nvSpPr>
        <p:spPr bwMode="auto">
          <a:xfrm>
            <a:off x="4100513" y="3155950"/>
            <a:ext cx="14287" cy="1720850"/>
          </a:xfrm>
          <a:prstGeom prst="line">
            <a:avLst/>
          </a:prstGeom>
          <a:noFill/>
          <a:ln w="34925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91" name="Line 1047"/>
          <p:cNvSpPr>
            <a:spLocks noChangeShapeType="1"/>
          </p:cNvSpPr>
          <p:nvPr/>
        </p:nvSpPr>
        <p:spPr bwMode="auto">
          <a:xfrm flipV="1">
            <a:off x="1595438" y="6084888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2" name="Line 1048"/>
          <p:cNvSpPr>
            <a:spLocks noChangeShapeType="1"/>
          </p:cNvSpPr>
          <p:nvPr/>
        </p:nvSpPr>
        <p:spPr bwMode="auto">
          <a:xfrm flipV="1">
            <a:off x="2633663" y="6094413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3" name="Line 1049"/>
          <p:cNvSpPr>
            <a:spLocks noChangeShapeType="1"/>
          </p:cNvSpPr>
          <p:nvPr/>
        </p:nvSpPr>
        <p:spPr bwMode="auto">
          <a:xfrm flipV="1">
            <a:off x="3662363" y="6094413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4" name="Line 1050"/>
          <p:cNvSpPr>
            <a:spLocks noChangeShapeType="1"/>
          </p:cNvSpPr>
          <p:nvPr/>
        </p:nvSpPr>
        <p:spPr bwMode="auto">
          <a:xfrm flipV="1">
            <a:off x="4691063" y="6103938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5" name="Line 1051"/>
          <p:cNvSpPr>
            <a:spLocks noChangeShapeType="1"/>
          </p:cNvSpPr>
          <p:nvPr/>
        </p:nvSpPr>
        <p:spPr bwMode="auto">
          <a:xfrm flipV="1">
            <a:off x="5729288" y="6094413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6" name="Line 1052"/>
          <p:cNvSpPr>
            <a:spLocks noChangeShapeType="1"/>
          </p:cNvSpPr>
          <p:nvPr/>
        </p:nvSpPr>
        <p:spPr bwMode="auto">
          <a:xfrm flipV="1">
            <a:off x="6777038" y="6084888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7" name="Line 1053"/>
          <p:cNvSpPr>
            <a:spLocks noChangeShapeType="1"/>
          </p:cNvSpPr>
          <p:nvPr/>
        </p:nvSpPr>
        <p:spPr bwMode="auto">
          <a:xfrm flipV="1">
            <a:off x="7815263" y="6084888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8" name="Line 1054"/>
          <p:cNvSpPr>
            <a:spLocks noChangeShapeType="1"/>
          </p:cNvSpPr>
          <p:nvPr/>
        </p:nvSpPr>
        <p:spPr bwMode="auto">
          <a:xfrm rot="5400000" flipV="1">
            <a:off x="1014413" y="5427662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9" name="Line 1055"/>
          <p:cNvSpPr>
            <a:spLocks noChangeShapeType="1"/>
          </p:cNvSpPr>
          <p:nvPr/>
        </p:nvSpPr>
        <p:spPr bwMode="auto">
          <a:xfrm rot="5400000" flipV="1">
            <a:off x="1014413" y="4903787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0" name="Line 1056"/>
          <p:cNvSpPr>
            <a:spLocks noChangeShapeType="1"/>
          </p:cNvSpPr>
          <p:nvPr/>
        </p:nvSpPr>
        <p:spPr bwMode="auto">
          <a:xfrm rot="5400000" flipV="1">
            <a:off x="1014413" y="4379912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1" name="Line 1057"/>
          <p:cNvSpPr>
            <a:spLocks noChangeShapeType="1"/>
          </p:cNvSpPr>
          <p:nvPr/>
        </p:nvSpPr>
        <p:spPr bwMode="auto">
          <a:xfrm rot="5400000" flipV="1">
            <a:off x="1023938" y="3875087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2" name="Line 1058"/>
          <p:cNvSpPr>
            <a:spLocks noChangeShapeType="1"/>
          </p:cNvSpPr>
          <p:nvPr/>
        </p:nvSpPr>
        <p:spPr bwMode="auto">
          <a:xfrm rot="5400000" flipV="1">
            <a:off x="1014413" y="3341687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3" name="Line 1059"/>
          <p:cNvSpPr>
            <a:spLocks noChangeShapeType="1"/>
          </p:cNvSpPr>
          <p:nvPr/>
        </p:nvSpPr>
        <p:spPr bwMode="auto">
          <a:xfrm rot="5400000" flipV="1">
            <a:off x="1023938" y="2827337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4" name="Line 1060"/>
          <p:cNvSpPr>
            <a:spLocks noChangeShapeType="1"/>
          </p:cNvSpPr>
          <p:nvPr/>
        </p:nvSpPr>
        <p:spPr bwMode="auto">
          <a:xfrm rot="5400000" flipV="1">
            <a:off x="1004888" y="2303462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5" name="Line 1061"/>
          <p:cNvSpPr>
            <a:spLocks noChangeShapeType="1"/>
          </p:cNvSpPr>
          <p:nvPr/>
        </p:nvSpPr>
        <p:spPr bwMode="auto">
          <a:xfrm rot="5400000" flipV="1">
            <a:off x="1014413" y="1789112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6" name="Line 1062"/>
          <p:cNvSpPr>
            <a:spLocks noChangeShapeType="1"/>
          </p:cNvSpPr>
          <p:nvPr/>
        </p:nvSpPr>
        <p:spPr bwMode="auto">
          <a:xfrm rot="5400000" flipV="1">
            <a:off x="1014413" y="1265237"/>
            <a:ext cx="0" cy="1428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7" name="Text Box 1063"/>
          <p:cNvSpPr txBox="1">
            <a:spLocks noChangeArrowheads="1"/>
          </p:cNvSpPr>
          <p:nvPr/>
        </p:nvSpPr>
        <p:spPr bwMode="auto">
          <a:xfrm>
            <a:off x="8723313" y="62214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32808" name="Text Box 1064"/>
          <p:cNvSpPr txBox="1">
            <a:spLocks noChangeArrowheads="1"/>
          </p:cNvSpPr>
          <p:nvPr/>
        </p:nvSpPr>
        <p:spPr bwMode="auto">
          <a:xfrm>
            <a:off x="7646988" y="621665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32809" name="Text Box 1065"/>
          <p:cNvSpPr txBox="1">
            <a:spLocks noChangeArrowheads="1"/>
          </p:cNvSpPr>
          <p:nvPr/>
        </p:nvSpPr>
        <p:spPr bwMode="auto">
          <a:xfrm>
            <a:off x="6613525" y="6211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</a:p>
        </p:txBody>
      </p:sp>
      <p:sp>
        <p:nvSpPr>
          <p:cNvPr id="32810" name="Text Box 1066"/>
          <p:cNvSpPr txBox="1">
            <a:spLocks noChangeArrowheads="1"/>
          </p:cNvSpPr>
          <p:nvPr/>
        </p:nvSpPr>
        <p:spPr bwMode="auto">
          <a:xfrm>
            <a:off x="5565775" y="6221413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</a:p>
        </p:txBody>
      </p:sp>
      <p:sp>
        <p:nvSpPr>
          <p:cNvPr id="32811" name="Text Box 1067"/>
          <p:cNvSpPr txBox="1">
            <a:spLocks noChangeArrowheads="1"/>
          </p:cNvSpPr>
          <p:nvPr/>
        </p:nvSpPr>
        <p:spPr bwMode="auto">
          <a:xfrm>
            <a:off x="4460875" y="6216650"/>
            <a:ext cx="389834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32812" name="Text Box 1068"/>
          <p:cNvSpPr txBox="1">
            <a:spLocks noChangeArrowheads="1"/>
          </p:cNvSpPr>
          <p:nvPr/>
        </p:nvSpPr>
        <p:spPr bwMode="auto">
          <a:xfrm>
            <a:off x="3441700" y="6211888"/>
            <a:ext cx="389834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</a:p>
        </p:txBody>
      </p:sp>
      <p:sp>
        <p:nvSpPr>
          <p:cNvPr id="32813" name="Text Box 1069"/>
          <p:cNvSpPr txBox="1">
            <a:spLocks noChangeArrowheads="1"/>
          </p:cNvSpPr>
          <p:nvPr/>
        </p:nvSpPr>
        <p:spPr bwMode="auto">
          <a:xfrm>
            <a:off x="2379663" y="6221413"/>
            <a:ext cx="389834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</a:p>
        </p:txBody>
      </p:sp>
      <p:sp>
        <p:nvSpPr>
          <p:cNvPr id="32814" name="Text Box 1070"/>
          <p:cNvSpPr txBox="1">
            <a:spLocks noChangeArrowheads="1"/>
          </p:cNvSpPr>
          <p:nvPr/>
        </p:nvSpPr>
        <p:spPr bwMode="auto">
          <a:xfrm>
            <a:off x="1374775" y="6216650"/>
            <a:ext cx="389834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</a:t>
            </a:r>
          </a:p>
        </p:txBody>
      </p:sp>
      <p:sp>
        <p:nvSpPr>
          <p:cNvPr id="32815" name="Text Box 1071"/>
          <p:cNvSpPr txBox="1">
            <a:spLocks noChangeArrowheads="1"/>
          </p:cNvSpPr>
          <p:nvPr/>
        </p:nvSpPr>
        <p:spPr bwMode="auto">
          <a:xfrm>
            <a:off x="546100" y="594836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</a:p>
        </p:txBody>
      </p:sp>
      <p:sp>
        <p:nvSpPr>
          <p:cNvPr id="32816" name="Text Box 1072"/>
          <p:cNvSpPr txBox="1">
            <a:spLocks noChangeArrowheads="1"/>
          </p:cNvSpPr>
          <p:nvPr/>
        </p:nvSpPr>
        <p:spPr bwMode="auto">
          <a:xfrm>
            <a:off x="555625" y="53578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</a:p>
        </p:txBody>
      </p:sp>
      <p:sp>
        <p:nvSpPr>
          <p:cNvPr id="32817" name="Text Box 1073"/>
          <p:cNvSpPr txBox="1">
            <a:spLocks noChangeArrowheads="1"/>
          </p:cNvSpPr>
          <p:nvPr/>
        </p:nvSpPr>
        <p:spPr bwMode="auto">
          <a:xfrm>
            <a:off x="550863" y="48387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</a:p>
        </p:txBody>
      </p:sp>
      <p:sp>
        <p:nvSpPr>
          <p:cNvPr id="32818" name="Text Box 1074"/>
          <p:cNvSpPr txBox="1">
            <a:spLocks noChangeArrowheads="1"/>
          </p:cNvSpPr>
          <p:nvPr/>
        </p:nvSpPr>
        <p:spPr bwMode="auto">
          <a:xfrm>
            <a:off x="557213" y="43386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</a:p>
        </p:txBody>
      </p:sp>
      <p:sp>
        <p:nvSpPr>
          <p:cNvPr id="32819" name="Text Box 1075"/>
          <p:cNvSpPr txBox="1">
            <a:spLocks noChangeArrowheads="1"/>
          </p:cNvSpPr>
          <p:nvPr/>
        </p:nvSpPr>
        <p:spPr bwMode="auto">
          <a:xfrm>
            <a:off x="565150" y="382428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</a:t>
            </a:r>
          </a:p>
        </p:txBody>
      </p:sp>
      <p:sp>
        <p:nvSpPr>
          <p:cNvPr id="32820" name="Text Box 1076"/>
          <p:cNvSpPr txBox="1">
            <a:spLocks noChangeArrowheads="1"/>
          </p:cNvSpPr>
          <p:nvPr/>
        </p:nvSpPr>
        <p:spPr bwMode="auto">
          <a:xfrm>
            <a:off x="550863" y="328136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</a:p>
        </p:txBody>
      </p:sp>
      <p:sp>
        <p:nvSpPr>
          <p:cNvPr id="32821" name="Text Box 1077"/>
          <p:cNvSpPr txBox="1">
            <a:spLocks noChangeArrowheads="1"/>
          </p:cNvSpPr>
          <p:nvPr/>
        </p:nvSpPr>
        <p:spPr bwMode="auto">
          <a:xfrm>
            <a:off x="550863" y="27670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</a:p>
        </p:txBody>
      </p:sp>
      <p:sp>
        <p:nvSpPr>
          <p:cNvPr id="32822" name="Text Box 1078"/>
          <p:cNvSpPr txBox="1">
            <a:spLocks noChangeArrowheads="1"/>
          </p:cNvSpPr>
          <p:nvPr/>
        </p:nvSpPr>
        <p:spPr bwMode="auto">
          <a:xfrm>
            <a:off x="536575" y="225266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</a:t>
            </a:r>
          </a:p>
        </p:txBody>
      </p:sp>
      <p:sp>
        <p:nvSpPr>
          <p:cNvPr id="32823" name="Text Box 1079"/>
          <p:cNvSpPr txBox="1">
            <a:spLocks noChangeArrowheads="1"/>
          </p:cNvSpPr>
          <p:nvPr/>
        </p:nvSpPr>
        <p:spPr bwMode="auto">
          <a:xfrm>
            <a:off x="550863" y="17383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850</a:t>
            </a:r>
          </a:p>
        </p:txBody>
      </p:sp>
      <p:sp>
        <p:nvSpPr>
          <p:cNvPr id="32824" name="Text Box 1080"/>
          <p:cNvSpPr txBox="1">
            <a:spLocks noChangeArrowheads="1"/>
          </p:cNvSpPr>
          <p:nvPr/>
        </p:nvSpPr>
        <p:spPr bwMode="auto">
          <a:xfrm>
            <a:off x="550863" y="120967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</a:p>
        </p:txBody>
      </p:sp>
      <p:sp>
        <p:nvSpPr>
          <p:cNvPr id="32825" name="Text Box 1081"/>
          <p:cNvSpPr txBox="1">
            <a:spLocks noChangeArrowheads="1"/>
          </p:cNvSpPr>
          <p:nvPr/>
        </p:nvSpPr>
        <p:spPr bwMode="auto">
          <a:xfrm>
            <a:off x="550863" y="71437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950</a:t>
            </a:r>
          </a:p>
        </p:txBody>
      </p:sp>
      <p:sp>
        <p:nvSpPr>
          <p:cNvPr id="32826" name="Text Box 1082"/>
          <p:cNvSpPr txBox="1">
            <a:spLocks noChangeArrowheads="1"/>
          </p:cNvSpPr>
          <p:nvPr/>
        </p:nvSpPr>
        <p:spPr bwMode="auto">
          <a:xfrm>
            <a:off x="3922713" y="6527800"/>
            <a:ext cx="1534378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MILES</a:t>
            </a:r>
          </a:p>
        </p:txBody>
      </p:sp>
      <p:sp>
        <p:nvSpPr>
          <p:cNvPr id="32827" name="Text Box 1083"/>
          <p:cNvSpPr txBox="1">
            <a:spLocks noChangeArrowheads="1"/>
          </p:cNvSpPr>
          <p:nvPr/>
        </p:nvSpPr>
        <p:spPr bwMode="auto">
          <a:xfrm rot="16200000">
            <a:off x="-1891372" y="3539921"/>
            <a:ext cx="4281220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IN FEET ABOVE SEA LEVEL</a:t>
            </a:r>
          </a:p>
        </p:txBody>
      </p:sp>
      <p:sp>
        <p:nvSpPr>
          <p:cNvPr id="32829" name="Text Box 1085"/>
          <p:cNvSpPr txBox="1">
            <a:spLocks noChangeArrowheads="1"/>
          </p:cNvSpPr>
          <p:nvPr/>
        </p:nvSpPr>
        <p:spPr bwMode="auto">
          <a:xfrm rot="3300000">
            <a:off x="2466975" y="2049463"/>
            <a:ext cx="112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0" i="1" dirty="0">
                <a:solidFill>
                  <a:schemeClr val="accent2"/>
                </a:solidFill>
              </a:rPr>
              <a:t>Honey Creek</a:t>
            </a:r>
          </a:p>
        </p:txBody>
      </p:sp>
      <p:sp>
        <p:nvSpPr>
          <p:cNvPr id="32830" name="Text Box 1086"/>
          <p:cNvSpPr txBox="1">
            <a:spLocks noChangeArrowheads="1"/>
          </p:cNvSpPr>
          <p:nvPr/>
        </p:nvSpPr>
        <p:spPr bwMode="auto">
          <a:xfrm rot="4200000">
            <a:off x="2948051" y="1543154"/>
            <a:ext cx="130162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0" i="1" dirty="0">
                <a:solidFill>
                  <a:schemeClr val="accent2"/>
                </a:solidFill>
              </a:rPr>
              <a:t>Nippersink Creek</a:t>
            </a:r>
          </a:p>
        </p:txBody>
      </p:sp>
      <p:sp>
        <p:nvSpPr>
          <p:cNvPr id="32831" name="Text Box 1087"/>
          <p:cNvSpPr txBox="1">
            <a:spLocks noChangeArrowheads="1"/>
          </p:cNvSpPr>
          <p:nvPr/>
        </p:nvSpPr>
        <p:spPr bwMode="auto">
          <a:xfrm rot="4800000">
            <a:off x="5591175" y="1776413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b="0" i="1" dirty="0">
                <a:solidFill>
                  <a:schemeClr val="accent2"/>
                </a:solidFill>
              </a:rPr>
              <a:t>Big Rock Creek</a:t>
            </a:r>
          </a:p>
        </p:txBody>
      </p:sp>
      <p:sp>
        <p:nvSpPr>
          <p:cNvPr id="32832" name="Text Box 1088"/>
          <p:cNvSpPr txBox="1">
            <a:spLocks noChangeArrowheads="1"/>
          </p:cNvSpPr>
          <p:nvPr/>
        </p:nvSpPr>
        <p:spPr bwMode="auto">
          <a:xfrm rot="3900000">
            <a:off x="7506471" y="4206979"/>
            <a:ext cx="1240949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400" i="1" dirty="0">
                <a:solidFill>
                  <a:schemeClr val="accent2"/>
                </a:solidFill>
                <a:latin typeface="+mj-lt"/>
                <a:cs typeface="Garamond"/>
              </a:rPr>
              <a:t>Indian</a:t>
            </a:r>
            <a:r>
              <a:rPr lang="en-US" altLang="en-US" sz="1400" i="1" dirty="0">
                <a:solidFill>
                  <a:schemeClr val="accent2"/>
                </a:solidFill>
                <a:latin typeface="Garamond"/>
                <a:cs typeface="Garamond"/>
              </a:rPr>
              <a:t> </a:t>
            </a:r>
            <a:r>
              <a:rPr lang="en-US" altLang="en-US" sz="1400" i="1" dirty="0">
                <a:solidFill>
                  <a:schemeClr val="accent2"/>
                </a:solidFill>
                <a:latin typeface="+mj-lt"/>
                <a:cs typeface="Garamond"/>
              </a:rPr>
              <a:t>Creek</a:t>
            </a:r>
          </a:p>
        </p:txBody>
      </p:sp>
      <p:sp>
        <p:nvSpPr>
          <p:cNvPr id="32833" name="Text Box 1089"/>
          <p:cNvSpPr txBox="1">
            <a:spLocks noChangeArrowheads="1"/>
          </p:cNvSpPr>
          <p:nvPr/>
        </p:nvSpPr>
        <p:spPr bwMode="auto">
          <a:xfrm rot="16200000">
            <a:off x="1565718" y="2790198"/>
            <a:ext cx="853190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Waukesha</a:t>
            </a:r>
          </a:p>
        </p:txBody>
      </p:sp>
      <p:sp>
        <p:nvSpPr>
          <p:cNvPr id="32834" name="Text Box 1090"/>
          <p:cNvSpPr txBox="1">
            <a:spLocks noChangeArrowheads="1"/>
          </p:cNvSpPr>
          <p:nvPr/>
        </p:nvSpPr>
        <p:spPr bwMode="auto">
          <a:xfrm rot="16200000">
            <a:off x="2491800" y="3161673"/>
            <a:ext cx="836177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Waterford</a:t>
            </a:r>
          </a:p>
        </p:txBody>
      </p:sp>
      <p:sp>
        <p:nvSpPr>
          <p:cNvPr id="32835" name="Text Box 1091"/>
          <p:cNvSpPr txBox="1">
            <a:spLocks noChangeArrowheads="1"/>
          </p:cNvSpPr>
          <p:nvPr/>
        </p:nvSpPr>
        <p:spPr bwMode="auto">
          <a:xfrm rot="16200000">
            <a:off x="2838512" y="3284705"/>
            <a:ext cx="885701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Burlington</a:t>
            </a:r>
          </a:p>
        </p:txBody>
      </p:sp>
      <p:sp>
        <p:nvSpPr>
          <p:cNvPr id="32836" name="Text Box 1092"/>
          <p:cNvSpPr txBox="1">
            <a:spLocks noChangeArrowheads="1"/>
          </p:cNvSpPr>
          <p:nvPr/>
        </p:nvSpPr>
        <p:spPr bwMode="auto">
          <a:xfrm rot="16200000">
            <a:off x="3583432" y="3562145"/>
            <a:ext cx="697611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8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Wilmot</a:t>
            </a:r>
          </a:p>
          <a:p>
            <a:pPr algn="l"/>
            <a:r>
              <a:rPr lang="en-US" altLang="en-US" sz="8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(Removed)</a:t>
            </a:r>
          </a:p>
        </p:txBody>
      </p:sp>
      <p:sp>
        <p:nvSpPr>
          <p:cNvPr id="32837" name="Text Box 1093"/>
          <p:cNvSpPr txBox="1">
            <a:spLocks noChangeArrowheads="1"/>
          </p:cNvSpPr>
          <p:nvPr/>
        </p:nvSpPr>
        <p:spPr bwMode="auto">
          <a:xfrm rot="16200000">
            <a:off x="4373572" y="3514099"/>
            <a:ext cx="787379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McHenry</a:t>
            </a:r>
          </a:p>
        </p:txBody>
      </p:sp>
      <p:sp>
        <p:nvSpPr>
          <p:cNvPr id="32838" name="Text Box 1094"/>
          <p:cNvSpPr txBox="1">
            <a:spLocks noChangeArrowheads="1"/>
          </p:cNvSpPr>
          <p:nvPr/>
        </p:nvSpPr>
        <p:spPr bwMode="auto">
          <a:xfrm rot="16200000">
            <a:off x="4980847" y="3663764"/>
            <a:ext cx="850572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Algonquin</a:t>
            </a:r>
          </a:p>
        </p:txBody>
      </p:sp>
      <p:sp>
        <p:nvSpPr>
          <p:cNvPr id="32839" name="Text Box 1095"/>
          <p:cNvSpPr txBox="1">
            <a:spLocks noChangeArrowheads="1"/>
          </p:cNvSpPr>
          <p:nvPr/>
        </p:nvSpPr>
        <p:spPr bwMode="auto">
          <a:xfrm rot="16200000">
            <a:off x="5620019" y="3991142"/>
            <a:ext cx="951962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South</a:t>
            </a:r>
            <a:r>
              <a:rPr lang="en-US" altLang="en-US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Elgin</a:t>
            </a:r>
          </a:p>
        </p:txBody>
      </p:sp>
      <p:sp>
        <p:nvSpPr>
          <p:cNvPr id="32840" name="Text Box 1096"/>
          <p:cNvSpPr txBox="1">
            <a:spLocks noChangeArrowheads="1"/>
          </p:cNvSpPr>
          <p:nvPr/>
        </p:nvSpPr>
        <p:spPr bwMode="auto">
          <a:xfrm rot="16200000">
            <a:off x="5836777" y="3061531"/>
            <a:ext cx="2032261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N. Aurora </a:t>
            </a:r>
            <a:r>
              <a:rPr lang="en-US" altLang="en-U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IDNR IGA expired</a:t>
            </a:r>
            <a:endParaRPr lang="en-US" altLang="en-US" sz="1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41" name="Text Box 1097"/>
          <p:cNvSpPr txBox="1">
            <a:spLocks noChangeArrowheads="1"/>
          </p:cNvSpPr>
          <p:nvPr/>
        </p:nvSpPr>
        <p:spPr bwMode="auto">
          <a:xfrm rot="16200000">
            <a:off x="6987421" y="5129380"/>
            <a:ext cx="731756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Yorkville</a:t>
            </a:r>
          </a:p>
        </p:txBody>
      </p:sp>
      <p:sp>
        <p:nvSpPr>
          <p:cNvPr id="32842" name="Text Box 1098"/>
          <p:cNvSpPr txBox="1">
            <a:spLocks noChangeArrowheads="1"/>
          </p:cNvSpPr>
          <p:nvPr/>
        </p:nvSpPr>
        <p:spPr bwMode="auto">
          <a:xfrm rot="16200000">
            <a:off x="8312351" y="5069849"/>
            <a:ext cx="653647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Dayton</a:t>
            </a:r>
          </a:p>
        </p:txBody>
      </p:sp>
      <p:sp>
        <p:nvSpPr>
          <p:cNvPr id="32844" name="Line 1100"/>
          <p:cNvSpPr>
            <a:spLocks noChangeShapeType="1"/>
          </p:cNvSpPr>
          <p:nvPr/>
        </p:nvSpPr>
        <p:spPr bwMode="auto">
          <a:xfrm flipH="1">
            <a:off x="2009775" y="2293938"/>
            <a:ext cx="0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45" name="Line 1101"/>
          <p:cNvSpPr>
            <a:spLocks noChangeShapeType="1"/>
          </p:cNvSpPr>
          <p:nvPr/>
        </p:nvSpPr>
        <p:spPr bwMode="auto">
          <a:xfrm flipH="1">
            <a:off x="2938463" y="2670175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47" name="Line 1103"/>
          <p:cNvSpPr>
            <a:spLocks noChangeShapeType="1"/>
          </p:cNvSpPr>
          <p:nvPr/>
        </p:nvSpPr>
        <p:spPr bwMode="auto">
          <a:xfrm flipH="1">
            <a:off x="4819650" y="3065463"/>
            <a:ext cx="0" cy="61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48" name="Line 1104"/>
          <p:cNvSpPr>
            <a:spLocks noChangeShapeType="1"/>
          </p:cNvSpPr>
          <p:nvPr/>
        </p:nvSpPr>
        <p:spPr bwMode="auto">
          <a:xfrm flipH="1">
            <a:off x="5481638" y="3132138"/>
            <a:ext cx="0" cy="61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49" name="Line 1105"/>
          <p:cNvSpPr>
            <a:spLocks noChangeShapeType="1"/>
          </p:cNvSpPr>
          <p:nvPr/>
        </p:nvSpPr>
        <p:spPr bwMode="auto">
          <a:xfrm flipH="1">
            <a:off x="5657850" y="3246438"/>
            <a:ext cx="0" cy="61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0" name="Line 1106"/>
          <p:cNvSpPr>
            <a:spLocks noChangeShapeType="1"/>
          </p:cNvSpPr>
          <p:nvPr/>
        </p:nvSpPr>
        <p:spPr bwMode="auto">
          <a:xfrm flipH="1">
            <a:off x="5872163" y="3360738"/>
            <a:ext cx="0" cy="61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1" name="Line 1107"/>
          <p:cNvSpPr>
            <a:spLocks noChangeShapeType="1"/>
          </p:cNvSpPr>
          <p:nvPr/>
        </p:nvSpPr>
        <p:spPr bwMode="auto">
          <a:xfrm flipH="1">
            <a:off x="6129338" y="34845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2" name="Line 1108"/>
          <p:cNvSpPr>
            <a:spLocks noChangeShapeType="1"/>
          </p:cNvSpPr>
          <p:nvPr/>
        </p:nvSpPr>
        <p:spPr bwMode="auto">
          <a:xfrm flipH="1">
            <a:off x="6348413" y="3617913"/>
            <a:ext cx="0" cy="61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3" name="Line 1109"/>
          <p:cNvSpPr>
            <a:spLocks noChangeShapeType="1"/>
          </p:cNvSpPr>
          <p:nvPr/>
        </p:nvSpPr>
        <p:spPr bwMode="auto">
          <a:xfrm flipH="1">
            <a:off x="6462713" y="3717925"/>
            <a:ext cx="0" cy="80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5" name="Line 1111"/>
          <p:cNvSpPr>
            <a:spLocks noChangeShapeType="1"/>
          </p:cNvSpPr>
          <p:nvPr/>
        </p:nvSpPr>
        <p:spPr bwMode="auto">
          <a:xfrm flipH="1">
            <a:off x="6877050" y="4213225"/>
            <a:ext cx="0" cy="100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6" name="Line 1112"/>
          <p:cNvSpPr>
            <a:spLocks noChangeShapeType="1"/>
          </p:cNvSpPr>
          <p:nvPr/>
        </p:nvSpPr>
        <p:spPr bwMode="auto">
          <a:xfrm flipH="1">
            <a:off x="6967538" y="4365625"/>
            <a:ext cx="0" cy="61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7" name="Line 1113"/>
          <p:cNvSpPr>
            <a:spLocks noChangeShapeType="1"/>
          </p:cNvSpPr>
          <p:nvPr/>
        </p:nvSpPr>
        <p:spPr bwMode="auto">
          <a:xfrm flipH="1">
            <a:off x="7410450" y="4779963"/>
            <a:ext cx="0" cy="61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58" name="Line 1114"/>
          <p:cNvSpPr>
            <a:spLocks noChangeShapeType="1"/>
          </p:cNvSpPr>
          <p:nvPr/>
        </p:nvSpPr>
        <p:spPr bwMode="auto">
          <a:xfrm flipH="1">
            <a:off x="8624888" y="5580063"/>
            <a:ext cx="0" cy="347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59" name="Freeform 1115"/>
          <p:cNvSpPr>
            <a:spLocks/>
          </p:cNvSpPr>
          <p:nvPr/>
        </p:nvSpPr>
        <p:spPr bwMode="auto">
          <a:xfrm>
            <a:off x="1136650" y="1103313"/>
            <a:ext cx="7693025" cy="4924425"/>
          </a:xfrm>
          <a:custGeom>
            <a:avLst/>
            <a:gdLst>
              <a:gd name="T0" fmla="*/ 22 w 4846"/>
              <a:gd name="T1" fmla="*/ 24 h 3102"/>
              <a:gd name="T2" fmla="*/ 22 w 4846"/>
              <a:gd name="T3" fmla="*/ 78 h 3102"/>
              <a:gd name="T4" fmla="*/ 157 w 4846"/>
              <a:gd name="T5" fmla="*/ 492 h 3102"/>
              <a:gd name="T6" fmla="*/ 211 w 4846"/>
              <a:gd name="T7" fmla="*/ 591 h 3102"/>
              <a:gd name="T8" fmla="*/ 346 w 4846"/>
              <a:gd name="T9" fmla="*/ 672 h 3102"/>
              <a:gd name="T10" fmla="*/ 706 w 4846"/>
              <a:gd name="T11" fmla="*/ 897 h 3102"/>
              <a:gd name="T12" fmla="*/ 904 w 4846"/>
              <a:gd name="T13" fmla="*/ 978 h 3102"/>
              <a:gd name="T14" fmla="*/ 1183 w 4846"/>
              <a:gd name="T15" fmla="*/ 1068 h 3102"/>
              <a:gd name="T16" fmla="*/ 1714 w 4846"/>
              <a:gd name="T17" fmla="*/ 1221 h 3102"/>
              <a:gd name="T18" fmla="*/ 1912 w 4846"/>
              <a:gd name="T19" fmla="*/ 1257 h 3102"/>
              <a:gd name="T20" fmla="*/ 1948 w 4846"/>
              <a:gd name="T21" fmla="*/ 1302 h 3102"/>
              <a:gd name="T22" fmla="*/ 2002 w 4846"/>
              <a:gd name="T23" fmla="*/ 1338 h 3102"/>
              <a:gd name="T24" fmla="*/ 2083 w 4846"/>
              <a:gd name="T25" fmla="*/ 1302 h 3102"/>
              <a:gd name="T26" fmla="*/ 2137 w 4846"/>
              <a:gd name="T27" fmla="*/ 1374 h 3102"/>
              <a:gd name="T28" fmla="*/ 2191 w 4846"/>
              <a:gd name="T29" fmla="*/ 1302 h 3102"/>
              <a:gd name="T30" fmla="*/ 2254 w 4846"/>
              <a:gd name="T31" fmla="*/ 1275 h 3102"/>
              <a:gd name="T32" fmla="*/ 2380 w 4846"/>
              <a:gd name="T33" fmla="*/ 1293 h 3102"/>
              <a:gd name="T34" fmla="*/ 2605 w 4846"/>
              <a:gd name="T35" fmla="*/ 1302 h 3102"/>
              <a:gd name="T36" fmla="*/ 2758 w 4846"/>
              <a:gd name="T37" fmla="*/ 1338 h 3102"/>
              <a:gd name="T38" fmla="*/ 2848 w 4846"/>
              <a:gd name="T39" fmla="*/ 1392 h 3102"/>
              <a:gd name="T40" fmla="*/ 3055 w 4846"/>
              <a:gd name="T41" fmla="*/ 1491 h 3102"/>
              <a:gd name="T42" fmla="*/ 3136 w 4846"/>
              <a:gd name="T43" fmla="*/ 1545 h 3102"/>
              <a:gd name="T44" fmla="*/ 3235 w 4846"/>
              <a:gd name="T45" fmla="*/ 1590 h 3102"/>
              <a:gd name="T46" fmla="*/ 3298 w 4846"/>
              <a:gd name="T47" fmla="*/ 1626 h 3102"/>
              <a:gd name="T48" fmla="*/ 3352 w 4846"/>
              <a:gd name="T49" fmla="*/ 1698 h 3102"/>
              <a:gd name="T50" fmla="*/ 3496 w 4846"/>
              <a:gd name="T51" fmla="*/ 1887 h 3102"/>
              <a:gd name="T52" fmla="*/ 3613 w 4846"/>
              <a:gd name="T53" fmla="*/ 2022 h 3102"/>
              <a:gd name="T54" fmla="*/ 3766 w 4846"/>
              <a:gd name="T55" fmla="*/ 2202 h 3102"/>
              <a:gd name="T56" fmla="*/ 4018 w 4846"/>
              <a:gd name="T57" fmla="*/ 2409 h 3102"/>
              <a:gd name="T58" fmla="*/ 4171 w 4846"/>
              <a:gd name="T59" fmla="*/ 2517 h 3102"/>
              <a:gd name="T60" fmla="*/ 4342 w 4846"/>
              <a:gd name="T61" fmla="*/ 2643 h 3102"/>
              <a:gd name="T62" fmla="*/ 4504 w 4846"/>
              <a:gd name="T63" fmla="*/ 2733 h 3102"/>
              <a:gd name="T64" fmla="*/ 4612 w 4846"/>
              <a:gd name="T65" fmla="*/ 2823 h 3102"/>
              <a:gd name="T66" fmla="*/ 4657 w 4846"/>
              <a:gd name="T67" fmla="*/ 2886 h 3102"/>
              <a:gd name="T68" fmla="*/ 4693 w 4846"/>
              <a:gd name="T69" fmla="*/ 2985 h 3102"/>
              <a:gd name="T70" fmla="*/ 4720 w 4846"/>
              <a:gd name="T71" fmla="*/ 3048 h 3102"/>
              <a:gd name="T72" fmla="*/ 4783 w 4846"/>
              <a:gd name="T73" fmla="*/ 3084 h 3102"/>
              <a:gd name="T74" fmla="*/ 4846 w 4846"/>
              <a:gd name="T75" fmla="*/ 3102 h 3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46" h="3102">
                <a:moveTo>
                  <a:pt x="22" y="24"/>
                </a:moveTo>
                <a:cubicBezTo>
                  <a:pt x="11" y="12"/>
                  <a:pt x="0" y="0"/>
                  <a:pt x="22" y="78"/>
                </a:cubicBezTo>
                <a:cubicBezTo>
                  <a:pt x="44" y="156"/>
                  <a:pt x="126" y="407"/>
                  <a:pt x="157" y="492"/>
                </a:cubicBezTo>
                <a:cubicBezTo>
                  <a:pt x="188" y="577"/>
                  <a:pt x="180" y="561"/>
                  <a:pt x="211" y="591"/>
                </a:cubicBezTo>
                <a:cubicBezTo>
                  <a:pt x="242" y="621"/>
                  <a:pt x="264" y="621"/>
                  <a:pt x="346" y="672"/>
                </a:cubicBezTo>
                <a:cubicBezTo>
                  <a:pt x="428" y="723"/>
                  <a:pt x="613" y="846"/>
                  <a:pt x="706" y="897"/>
                </a:cubicBezTo>
                <a:cubicBezTo>
                  <a:pt x="799" y="948"/>
                  <a:pt x="825" y="950"/>
                  <a:pt x="904" y="978"/>
                </a:cubicBezTo>
                <a:cubicBezTo>
                  <a:pt x="983" y="1006"/>
                  <a:pt x="1048" y="1027"/>
                  <a:pt x="1183" y="1068"/>
                </a:cubicBezTo>
                <a:cubicBezTo>
                  <a:pt x="1318" y="1109"/>
                  <a:pt x="1593" y="1190"/>
                  <a:pt x="1714" y="1221"/>
                </a:cubicBezTo>
                <a:cubicBezTo>
                  <a:pt x="1835" y="1252"/>
                  <a:pt x="1873" y="1244"/>
                  <a:pt x="1912" y="1257"/>
                </a:cubicBezTo>
                <a:cubicBezTo>
                  <a:pt x="1951" y="1270"/>
                  <a:pt x="1933" y="1288"/>
                  <a:pt x="1948" y="1302"/>
                </a:cubicBezTo>
                <a:cubicBezTo>
                  <a:pt x="1963" y="1316"/>
                  <a:pt x="1980" y="1338"/>
                  <a:pt x="2002" y="1338"/>
                </a:cubicBezTo>
                <a:cubicBezTo>
                  <a:pt x="2024" y="1338"/>
                  <a:pt x="2061" y="1296"/>
                  <a:pt x="2083" y="1302"/>
                </a:cubicBezTo>
                <a:cubicBezTo>
                  <a:pt x="2105" y="1308"/>
                  <a:pt x="2119" y="1374"/>
                  <a:pt x="2137" y="1374"/>
                </a:cubicBezTo>
                <a:cubicBezTo>
                  <a:pt x="2155" y="1374"/>
                  <a:pt x="2171" y="1318"/>
                  <a:pt x="2191" y="1302"/>
                </a:cubicBezTo>
                <a:cubicBezTo>
                  <a:pt x="2211" y="1286"/>
                  <a:pt x="2223" y="1276"/>
                  <a:pt x="2254" y="1275"/>
                </a:cubicBezTo>
                <a:cubicBezTo>
                  <a:pt x="2285" y="1274"/>
                  <a:pt x="2322" y="1289"/>
                  <a:pt x="2380" y="1293"/>
                </a:cubicBezTo>
                <a:cubicBezTo>
                  <a:pt x="2438" y="1297"/>
                  <a:pt x="2542" y="1294"/>
                  <a:pt x="2605" y="1302"/>
                </a:cubicBezTo>
                <a:cubicBezTo>
                  <a:pt x="2668" y="1310"/>
                  <a:pt x="2718" y="1323"/>
                  <a:pt x="2758" y="1338"/>
                </a:cubicBezTo>
                <a:cubicBezTo>
                  <a:pt x="2798" y="1353"/>
                  <a:pt x="2799" y="1367"/>
                  <a:pt x="2848" y="1392"/>
                </a:cubicBezTo>
                <a:cubicBezTo>
                  <a:pt x="2897" y="1417"/>
                  <a:pt x="3007" y="1466"/>
                  <a:pt x="3055" y="1491"/>
                </a:cubicBezTo>
                <a:cubicBezTo>
                  <a:pt x="3103" y="1516"/>
                  <a:pt x="3106" y="1529"/>
                  <a:pt x="3136" y="1545"/>
                </a:cubicBezTo>
                <a:cubicBezTo>
                  <a:pt x="3166" y="1561"/>
                  <a:pt x="3208" y="1576"/>
                  <a:pt x="3235" y="1590"/>
                </a:cubicBezTo>
                <a:cubicBezTo>
                  <a:pt x="3262" y="1604"/>
                  <a:pt x="3279" y="1608"/>
                  <a:pt x="3298" y="1626"/>
                </a:cubicBezTo>
                <a:cubicBezTo>
                  <a:pt x="3317" y="1644"/>
                  <a:pt x="3319" y="1655"/>
                  <a:pt x="3352" y="1698"/>
                </a:cubicBezTo>
                <a:cubicBezTo>
                  <a:pt x="3385" y="1741"/>
                  <a:pt x="3453" y="1833"/>
                  <a:pt x="3496" y="1887"/>
                </a:cubicBezTo>
                <a:cubicBezTo>
                  <a:pt x="3539" y="1941"/>
                  <a:pt x="3568" y="1970"/>
                  <a:pt x="3613" y="2022"/>
                </a:cubicBezTo>
                <a:cubicBezTo>
                  <a:pt x="3658" y="2074"/>
                  <a:pt x="3699" y="2138"/>
                  <a:pt x="3766" y="2202"/>
                </a:cubicBezTo>
                <a:cubicBezTo>
                  <a:pt x="3833" y="2266"/>
                  <a:pt x="3951" y="2356"/>
                  <a:pt x="4018" y="2409"/>
                </a:cubicBezTo>
                <a:cubicBezTo>
                  <a:pt x="4085" y="2462"/>
                  <a:pt x="4117" y="2478"/>
                  <a:pt x="4171" y="2517"/>
                </a:cubicBezTo>
                <a:cubicBezTo>
                  <a:pt x="4225" y="2556"/>
                  <a:pt x="4287" y="2607"/>
                  <a:pt x="4342" y="2643"/>
                </a:cubicBezTo>
                <a:cubicBezTo>
                  <a:pt x="4397" y="2679"/>
                  <a:pt x="4459" y="2703"/>
                  <a:pt x="4504" y="2733"/>
                </a:cubicBezTo>
                <a:cubicBezTo>
                  <a:pt x="4549" y="2763"/>
                  <a:pt x="4587" y="2798"/>
                  <a:pt x="4612" y="2823"/>
                </a:cubicBezTo>
                <a:cubicBezTo>
                  <a:pt x="4637" y="2848"/>
                  <a:pt x="4643" y="2859"/>
                  <a:pt x="4657" y="2886"/>
                </a:cubicBezTo>
                <a:cubicBezTo>
                  <a:pt x="4671" y="2913"/>
                  <a:pt x="4683" y="2958"/>
                  <a:pt x="4693" y="2985"/>
                </a:cubicBezTo>
                <a:cubicBezTo>
                  <a:pt x="4703" y="3012"/>
                  <a:pt x="4705" y="3032"/>
                  <a:pt x="4720" y="3048"/>
                </a:cubicBezTo>
                <a:cubicBezTo>
                  <a:pt x="4735" y="3064"/>
                  <a:pt x="4762" y="3075"/>
                  <a:pt x="4783" y="3084"/>
                </a:cubicBezTo>
                <a:cubicBezTo>
                  <a:pt x="4804" y="3093"/>
                  <a:pt x="4825" y="3097"/>
                  <a:pt x="4846" y="310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60" name="Text Box 1116"/>
          <p:cNvSpPr txBox="1">
            <a:spLocks noChangeArrowheads="1"/>
          </p:cNvSpPr>
          <p:nvPr/>
        </p:nvSpPr>
        <p:spPr bwMode="auto">
          <a:xfrm rot="16200000">
            <a:off x="3712440" y="4318979"/>
            <a:ext cx="774555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8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WISCONSIN</a:t>
            </a:r>
          </a:p>
          <a:p>
            <a:pPr algn="l">
              <a:spcBef>
                <a:spcPct val="20000"/>
              </a:spcBef>
            </a:pPr>
            <a:r>
              <a:rPr lang="en-US" altLang="en-US" sz="8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ILLINOIS</a:t>
            </a:r>
          </a:p>
        </p:txBody>
      </p:sp>
      <p:sp>
        <p:nvSpPr>
          <p:cNvPr id="32863" name="Freeform 1119"/>
          <p:cNvSpPr>
            <a:spLocks/>
          </p:cNvSpPr>
          <p:nvPr/>
        </p:nvSpPr>
        <p:spPr bwMode="auto">
          <a:xfrm>
            <a:off x="7051675" y="4522788"/>
            <a:ext cx="90488" cy="95250"/>
          </a:xfrm>
          <a:custGeom>
            <a:avLst/>
            <a:gdLst>
              <a:gd name="T0" fmla="*/ 0 w 57"/>
              <a:gd name="T1" fmla="*/ 0 h 60"/>
              <a:gd name="T2" fmla="*/ 57 w 57"/>
              <a:gd name="T3" fmla="*/ 9 h 60"/>
              <a:gd name="T4" fmla="*/ 54 w 57"/>
              <a:gd name="T5" fmla="*/ 60 h 60"/>
              <a:gd name="T6" fmla="*/ 0 w 57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60">
                <a:moveTo>
                  <a:pt x="0" y="0"/>
                </a:moveTo>
                <a:lnTo>
                  <a:pt x="57" y="9"/>
                </a:lnTo>
                <a:lnTo>
                  <a:pt x="54" y="6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64" name="Line 1120"/>
          <p:cNvSpPr>
            <a:spLocks noChangeShapeType="1"/>
          </p:cNvSpPr>
          <p:nvPr/>
        </p:nvSpPr>
        <p:spPr bwMode="auto">
          <a:xfrm flipH="1">
            <a:off x="7137400" y="4527550"/>
            <a:ext cx="0" cy="100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65" name="Freeform 1121"/>
          <p:cNvSpPr>
            <a:spLocks/>
          </p:cNvSpPr>
          <p:nvPr/>
        </p:nvSpPr>
        <p:spPr bwMode="auto">
          <a:xfrm>
            <a:off x="6496050" y="3844925"/>
            <a:ext cx="90488" cy="95250"/>
          </a:xfrm>
          <a:custGeom>
            <a:avLst/>
            <a:gdLst>
              <a:gd name="T0" fmla="*/ 0 w 57"/>
              <a:gd name="T1" fmla="*/ 0 h 60"/>
              <a:gd name="T2" fmla="*/ 57 w 57"/>
              <a:gd name="T3" fmla="*/ 9 h 60"/>
              <a:gd name="T4" fmla="*/ 54 w 57"/>
              <a:gd name="T5" fmla="*/ 60 h 60"/>
              <a:gd name="T6" fmla="*/ 0 w 57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60">
                <a:moveTo>
                  <a:pt x="0" y="0"/>
                </a:moveTo>
                <a:lnTo>
                  <a:pt x="57" y="9"/>
                </a:lnTo>
                <a:lnTo>
                  <a:pt x="54" y="6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66" name="Line 1122"/>
          <p:cNvSpPr>
            <a:spLocks noChangeShapeType="1"/>
          </p:cNvSpPr>
          <p:nvPr/>
        </p:nvSpPr>
        <p:spPr bwMode="auto">
          <a:xfrm flipH="1">
            <a:off x="6581775" y="3849688"/>
            <a:ext cx="0" cy="100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67" name="Text Box 1123"/>
          <p:cNvSpPr txBox="1">
            <a:spLocks noChangeArrowheads="1"/>
          </p:cNvSpPr>
          <p:nvPr/>
        </p:nvSpPr>
        <p:spPr bwMode="auto">
          <a:xfrm rot="16200000">
            <a:off x="6425433" y="4796799"/>
            <a:ext cx="985782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Stolp</a:t>
            </a:r>
            <a:r>
              <a:rPr lang="en-US" altLang="en-US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Island</a:t>
            </a:r>
          </a:p>
        </p:txBody>
      </p:sp>
      <p:sp>
        <p:nvSpPr>
          <p:cNvPr id="32868" name="Text Box 1124"/>
          <p:cNvSpPr txBox="1">
            <a:spLocks noChangeArrowheads="1"/>
          </p:cNvSpPr>
          <p:nvPr/>
        </p:nvSpPr>
        <p:spPr bwMode="auto">
          <a:xfrm rot="16200000">
            <a:off x="6180607" y="3416308"/>
            <a:ext cx="1822180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(Removed)</a:t>
            </a:r>
            <a:r>
              <a:rPr lang="en-US" altLang="en-US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Herds</a:t>
            </a:r>
            <a:r>
              <a:rPr lang="en-US" altLang="en-US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Island</a:t>
            </a:r>
          </a:p>
        </p:txBody>
      </p:sp>
      <p:sp>
        <p:nvSpPr>
          <p:cNvPr id="32869" name="Text Box 1125"/>
          <p:cNvSpPr txBox="1">
            <a:spLocks noChangeArrowheads="1"/>
          </p:cNvSpPr>
          <p:nvPr/>
        </p:nvSpPr>
        <p:spPr bwMode="auto">
          <a:xfrm rot="16200000">
            <a:off x="6577432" y="5013492"/>
            <a:ext cx="1031035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Montgomery</a:t>
            </a:r>
          </a:p>
        </p:txBody>
      </p:sp>
      <p:sp>
        <p:nvSpPr>
          <p:cNvPr id="32870" name="Text Box 1126"/>
          <p:cNvSpPr txBox="1">
            <a:spLocks noChangeArrowheads="1"/>
          </p:cNvSpPr>
          <p:nvPr/>
        </p:nvSpPr>
        <p:spPr bwMode="auto">
          <a:xfrm rot="16200000">
            <a:off x="5856402" y="4669099"/>
            <a:ext cx="1603145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 Batavia </a:t>
            </a:r>
            <a:r>
              <a:rPr lang="en-US" altLang="en-U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(Removed)</a:t>
            </a:r>
          </a:p>
        </p:txBody>
      </p:sp>
      <p:sp>
        <p:nvSpPr>
          <p:cNvPr id="32871" name="Text Box 1127"/>
          <p:cNvSpPr txBox="1">
            <a:spLocks noChangeArrowheads="1"/>
          </p:cNvSpPr>
          <p:nvPr/>
        </p:nvSpPr>
        <p:spPr bwMode="auto">
          <a:xfrm rot="16200000">
            <a:off x="6154408" y="3231194"/>
            <a:ext cx="873785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N. Batavia</a:t>
            </a:r>
          </a:p>
        </p:txBody>
      </p:sp>
      <p:sp>
        <p:nvSpPr>
          <p:cNvPr id="32872" name="Text Box 1128"/>
          <p:cNvSpPr txBox="1">
            <a:spLocks noChangeArrowheads="1"/>
          </p:cNvSpPr>
          <p:nvPr/>
        </p:nvSpPr>
        <p:spPr bwMode="auto">
          <a:xfrm rot="16200000">
            <a:off x="6085102" y="4037180"/>
            <a:ext cx="666321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Geneva</a:t>
            </a:r>
          </a:p>
        </p:txBody>
      </p:sp>
      <p:sp>
        <p:nvSpPr>
          <p:cNvPr id="32873" name="Text Box 1129"/>
          <p:cNvSpPr txBox="1">
            <a:spLocks noChangeArrowheads="1"/>
          </p:cNvSpPr>
          <p:nvPr/>
        </p:nvSpPr>
        <p:spPr bwMode="auto">
          <a:xfrm rot="16200000">
            <a:off x="5891863" y="3041023"/>
            <a:ext cx="919451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altLang="en-US" sz="1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Charles</a:t>
            </a:r>
          </a:p>
        </p:txBody>
      </p:sp>
      <p:sp>
        <p:nvSpPr>
          <p:cNvPr id="32874" name="Text Box 1130"/>
          <p:cNvSpPr txBox="1">
            <a:spLocks noChangeArrowheads="1"/>
          </p:cNvSpPr>
          <p:nvPr/>
        </p:nvSpPr>
        <p:spPr bwMode="auto">
          <a:xfrm rot="16200000">
            <a:off x="5564592" y="3561724"/>
            <a:ext cx="516716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Elgin</a:t>
            </a:r>
          </a:p>
        </p:txBody>
      </p:sp>
      <p:sp>
        <p:nvSpPr>
          <p:cNvPr id="32876" name="Rectangle 1132"/>
          <p:cNvSpPr>
            <a:spLocks noChangeArrowheads="1"/>
          </p:cNvSpPr>
          <p:nvPr/>
        </p:nvSpPr>
        <p:spPr bwMode="auto">
          <a:xfrm>
            <a:off x="7199313" y="6578600"/>
            <a:ext cx="169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KNAPP, 1988)</a:t>
            </a:r>
          </a:p>
        </p:txBody>
      </p:sp>
      <p:sp>
        <p:nvSpPr>
          <p:cNvPr id="32879" name="Text Box 1135"/>
          <p:cNvSpPr txBox="1">
            <a:spLocks noChangeArrowheads="1"/>
          </p:cNvSpPr>
          <p:nvPr/>
        </p:nvSpPr>
        <p:spPr bwMode="auto">
          <a:xfrm>
            <a:off x="2580481" y="838200"/>
            <a:ext cx="3983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>
                <a:solidFill>
                  <a:schemeClr val="tx1"/>
                </a:solidFill>
              </a:rPr>
              <a:t>Stream Profile of the Fox River, IL</a:t>
            </a:r>
          </a:p>
        </p:txBody>
      </p:sp>
      <p:sp>
        <p:nvSpPr>
          <p:cNvPr id="32880" name="Text Box 1136"/>
          <p:cNvSpPr txBox="1">
            <a:spLocks noChangeArrowheads="1"/>
          </p:cNvSpPr>
          <p:nvPr/>
        </p:nvSpPr>
        <p:spPr bwMode="auto">
          <a:xfrm>
            <a:off x="2202226" y="107836"/>
            <a:ext cx="49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FOX RIVER PROFILE</a:t>
            </a:r>
          </a:p>
        </p:txBody>
      </p:sp>
      <p:sp>
        <p:nvSpPr>
          <p:cNvPr id="32881" name="Text Box 1137"/>
          <p:cNvSpPr txBox="1">
            <a:spLocks noChangeArrowheads="1"/>
          </p:cNvSpPr>
          <p:nvPr/>
        </p:nvSpPr>
        <p:spPr bwMode="auto">
          <a:xfrm>
            <a:off x="1143000" y="5073503"/>
            <a:ext cx="442277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0" u="sng" dirty="0">
                <a:solidFill>
                  <a:srgbClr val="2C7C9F"/>
                </a:solidFill>
              </a:rPr>
              <a:t>Fox River From Chain O Lakes to Dayton</a:t>
            </a:r>
          </a:p>
          <a:p>
            <a:pPr algn="l"/>
            <a:r>
              <a:rPr lang="en-US" altLang="en-US" sz="1400" b="0" dirty="0">
                <a:solidFill>
                  <a:srgbClr val="2C7C9F"/>
                </a:solidFill>
              </a:rPr>
              <a:t>47% of River Miles Impounded</a:t>
            </a:r>
          </a:p>
          <a:p>
            <a:pPr algn="l"/>
            <a:r>
              <a:rPr lang="en-US" altLang="en-US" sz="1400" b="0" dirty="0">
                <a:solidFill>
                  <a:srgbClr val="2C7C9F"/>
                </a:solidFill>
              </a:rPr>
              <a:t>55% of River Surface Area is Dam Impoundment</a:t>
            </a:r>
          </a:p>
          <a:p>
            <a:pPr algn="l"/>
            <a:r>
              <a:rPr lang="en-US" altLang="en-US" sz="900" b="0" dirty="0">
                <a:solidFill>
                  <a:srgbClr val="2C7C9F"/>
                </a:solidFill>
              </a:rPr>
              <a:t>Source: Fox River Fish Passage Feasibility Study</a:t>
            </a:r>
          </a:p>
        </p:txBody>
      </p:sp>
      <p:sp>
        <p:nvSpPr>
          <p:cNvPr id="32882" name="Line 1138"/>
          <p:cNvSpPr>
            <a:spLocks noChangeShapeType="1"/>
          </p:cNvSpPr>
          <p:nvPr/>
        </p:nvSpPr>
        <p:spPr bwMode="auto">
          <a:xfrm flipV="1">
            <a:off x="39624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883" name="Text Box 1139"/>
          <p:cNvSpPr txBox="1">
            <a:spLocks noChangeArrowheads="1"/>
          </p:cNvSpPr>
          <p:nvPr/>
        </p:nvSpPr>
        <p:spPr bwMode="auto">
          <a:xfrm>
            <a:off x="4191000" y="2654300"/>
            <a:ext cx="6012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8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Chain</a:t>
            </a:r>
          </a:p>
          <a:p>
            <a:pPr algn="l"/>
            <a:r>
              <a:rPr lang="en-US" altLang="en-US" sz="8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‘O Lakes</a:t>
            </a:r>
          </a:p>
        </p:txBody>
      </p:sp>
      <p:sp>
        <p:nvSpPr>
          <p:cNvPr id="106" name="Text Box 1096"/>
          <p:cNvSpPr txBox="1">
            <a:spLocks noChangeArrowheads="1"/>
          </p:cNvSpPr>
          <p:nvPr/>
        </p:nvSpPr>
        <p:spPr bwMode="auto">
          <a:xfrm rot="16200000">
            <a:off x="4463611" y="2106030"/>
            <a:ext cx="2459586" cy="2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/>
            <a:r>
              <a:rPr lang="en-US" altLang="en-US" sz="1100" dirty="0">
                <a:solidFill>
                  <a:srgbClr val="215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Carpentersville </a:t>
            </a:r>
            <a:r>
              <a:rPr lang="en-US" altLang="en-U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IDNR IGA renewed</a:t>
            </a:r>
            <a:endParaRPr lang="en-US" altLang="en-US" sz="1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085760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392" y="800122"/>
            <a:ext cx="6901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Fox River Study Group Strategy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for Limiting Algae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7700" y="2107555"/>
            <a:ext cx="3885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Liebig’s Law of the Minimum</a:t>
            </a:r>
          </a:p>
          <a:p>
            <a:endParaRPr lang="en-US" b="1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One factor can limit growth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Phosphorus present in smallest amounts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Plant needs are less than nitrogen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Easiest to limit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Removing favorable environment for algae growth can also help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Dam removal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473" y="1864375"/>
            <a:ext cx="5226173" cy="46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326" y="1892219"/>
            <a:ext cx="8229600" cy="44632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n-US" sz="2400" dirty="0"/>
              <a:t>Summer low flow conditions are critical times (mostly July and August, sometimes June)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Runoff plays little role during summer low flow</a:t>
            </a:r>
          </a:p>
          <a:p>
            <a:pPr lvl="1">
              <a:buFont typeface="Wingdings" charset="2"/>
              <a:buChar char="u"/>
            </a:pPr>
            <a:r>
              <a:rPr lang="en-US" dirty="0"/>
              <a:t>Runoff </a:t>
            </a:r>
            <a:r>
              <a:rPr lang="en-US" dirty="0" err="1"/>
              <a:t>clean-up</a:t>
            </a:r>
            <a:r>
              <a:rPr lang="en-US" dirty="0"/>
              <a:t> can help Fox River tributaries</a:t>
            </a:r>
            <a:endParaRPr lang="en-US" sz="2200" dirty="0"/>
          </a:p>
          <a:p>
            <a:pPr>
              <a:buFont typeface="Wingdings" charset="2"/>
              <a:buChar char="u"/>
            </a:pPr>
            <a:r>
              <a:rPr lang="en-US" sz="2400" dirty="0"/>
              <a:t>1 mg/L phosphorus effluent limits on large municipal wastewater plants, last by 2021</a:t>
            </a:r>
          </a:p>
          <a:p>
            <a:pPr lvl="1">
              <a:buFont typeface="Wingdings" charset="2"/>
              <a:buChar char="u"/>
            </a:pPr>
            <a:r>
              <a:rPr lang="en-US" sz="2200" dirty="0"/>
              <a:t>Will reduce phosphorus loads during critical summer months by 75%</a:t>
            </a:r>
          </a:p>
          <a:p>
            <a:pPr>
              <a:buFont typeface="Wingdings" charset="2"/>
              <a:buChar char="u"/>
            </a:pPr>
            <a:r>
              <a:rPr lang="en-US" dirty="0"/>
              <a:t>Computer models need to be improved to be able to make recommendations on how dam removal will impact dissolved oxygen levels</a:t>
            </a:r>
          </a:p>
          <a:p>
            <a:pPr lvl="1">
              <a:buFont typeface="Wingdings" charset="2"/>
              <a:buChar char="u"/>
            </a:pPr>
            <a:r>
              <a:rPr lang="en-US" sz="2200" dirty="0"/>
              <a:t>(benefits on improving fish diversity and abundance well-documented)</a:t>
            </a:r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1326" y="953643"/>
            <a:ext cx="8042276" cy="703603"/>
          </a:xfrm>
        </p:spPr>
        <p:txBody>
          <a:bodyPr/>
          <a:lstStyle/>
          <a:p>
            <a:r>
              <a:rPr lang="en-US" sz="4000" dirty="0"/>
              <a:t>Fox River Implementation Plan</a:t>
            </a:r>
            <a:br>
              <a:rPr lang="en-US" sz="4000" dirty="0"/>
            </a:br>
            <a:r>
              <a:rPr lang="en-US" sz="2800" dirty="0"/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381453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532"/>
            <a:ext cx="9144000" cy="6678813"/>
          </a:xfrm>
          <a:prstGeom prst="rect">
            <a:avLst/>
          </a:prstGeom>
        </p:spPr>
      </p:pic>
      <p:pic>
        <p:nvPicPr>
          <p:cNvPr id="4" name="Content Placeholder 3" descr="Screen Shot 2016-12-07 at 10.08.02 A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-619" b="206"/>
          <a:stretch/>
        </p:blipFill>
        <p:spPr>
          <a:xfrm rot="715435">
            <a:off x="2706508" y="1777873"/>
            <a:ext cx="6365698" cy="4134058"/>
          </a:xfr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Illinois has a nutrient problem</a:t>
            </a:r>
          </a:p>
        </p:txBody>
      </p:sp>
    </p:spTree>
    <p:extLst>
      <p:ext uri="{BB962C8B-B14F-4D97-AF65-F5344CB8AC3E}">
        <p14:creationId xmlns:p14="http://schemas.microsoft.com/office/powerpoint/2010/main" val="129891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326" y="1657246"/>
            <a:ext cx="8229600" cy="469820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/>
              <a:t>Dam Removal</a:t>
            </a:r>
          </a:p>
          <a:p>
            <a:pPr>
              <a:buFont typeface="Wingdings" charset="2"/>
              <a:buChar char="u"/>
            </a:pPr>
            <a:r>
              <a:rPr lang="en-US" dirty="0"/>
              <a:t>Computer Modeling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DO investigations</a:t>
            </a:r>
          </a:p>
          <a:p>
            <a:pPr>
              <a:buFont typeface="Wingdings" charset="2"/>
              <a:buChar char="u"/>
            </a:pPr>
            <a:r>
              <a:rPr lang="en-US" dirty="0"/>
              <a:t>ISWS Fox River Water Quality Trends report</a:t>
            </a:r>
          </a:p>
          <a:p>
            <a:pPr>
              <a:buFont typeface="Wingdings" charset="2"/>
              <a:buChar char="u"/>
            </a:pPr>
            <a:r>
              <a:rPr lang="en-US" dirty="0"/>
              <a:t>Nutrient Pollution Reduction at Wastewater Plants</a:t>
            </a:r>
          </a:p>
          <a:p>
            <a:pPr>
              <a:buFont typeface="Wingdings" charset="2"/>
              <a:buChar char="u"/>
            </a:pPr>
            <a:r>
              <a:rPr lang="en-US" dirty="0"/>
              <a:t>Outreach to Fox River Valley Community</a:t>
            </a:r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>
              <a:buFont typeface="Wingdings" charset="2"/>
              <a:buChar char="u"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1326" y="953643"/>
            <a:ext cx="8042276" cy="703603"/>
          </a:xfrm>
        </p:spPr>
        <p:txBody>
          <a:bodyPr/>
          <a:lstStyle/>
          <a:p>
            <a:r>
              <a:rPr lang="en-US" sz="4000" dirty="0"/>
              <a:t>Implementing the Plan—</a:t>
            </a:r>
            <a:br>
              <a:rPr lang="en-US" sz="40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8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4-04 at 7.45.25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700"/>
          <a:stretch/>
        </p:blipFill>
        <p:spPr>
          <a:xfrm>
            <a:off x="0" y="0"/>
            <a:ext cx="9144000" cy="6937586"/>
          </a:xfrm>
        </p:spPr>
      </p:pic>
      <p:sp>
        <p:nvSpPr>
          <p:cNvPr id="5" name="TextBox 4"/>
          <p:cNvSpPr txBox="1"/>
          <p:nvPr/>
        </p:nvSpPr>
        <p:spPr>
          <a:xfrm>
            <a:off x="6208548" y="376277"/>
            <a:ext cx="2935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7C9F"/>
                </a:solidFill>
              </a:rPr>
              <a:t>Fox River Habitat &amp; Connectivity Study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02" y="3429000"/>
            <a:ext cx="1155700" cy="185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1508" y="2236983"/>
            <a:ext cx="2390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Illinois River Basin Restoration</a:t>
            </a:r>
          </a:p>
          <a:p>
            <a:pPr algn="ctr"/>
            <a:r>
              <a:rPr lang="en-US" dirty="0"/>
              <a:t>WRDA Sec. 519</a:t>
            </a:r>
          </a:p>
        </p:txBody>
      </p:sp>
    </p:spTree>
    <p:extLst>
      <p:ext uri="{BB962C8B-B14F-4D97-AF65-F5344CB8AC3E}">
        <p14:creationId xmlns:p14="http://schemas.microsoft.com/office/powerpoint/2010/main" val="8543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11 at 2.26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9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11 at 2.36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83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4-11 at 2.37.2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7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735" y="450217"/>
            <a:ext cx="2935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7C9F"/>
                </a:solidFill>
              </a:rPr>
              <a:t>Computer Model Updates &amp; Testing Watershed Improvement Scenarios</a:t>
            </a:r>
          </a:p>
        </p:txBody>
      </p:sp>
      <p:pic>
        <p:nvPicPr>
          <p:cNvPr id="7" name="Content Placeholder 6" descr="Screen Shot 2018-04-04 at 7.58.07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52" r="-46652"/>
          <a:stretch>
            <a:fillRect/>
          </a:stretch>
        </p:blipFill>
        <p:spPr>
          <a:xfrm>
            <a:off x="428329" y="450217"/>
            <a:ext cx="11404577" cy="6159282"/>
          </a:xfrm>
        </p:spPr>
      </p:pic>
    </p:spTree>
    <p:extLst>
      <p:ext uri="{BB962C8B-B14F-4D97-AF65-F5344CB8AC3E}">
        <p14:creationId xmlns:p14="http://schemas.microsoft.com/office/powerpoint/2010/main" val="2160312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5712" y="873488"/>
            <a:ext cx="293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7C9F"/>
                </a:solidFill>
              </a:rPr>
              <a:t>Dissolved Oxygen Measurements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-17774" b="-17774"/>
          <a:stretch>
            <a:fillRect/>
          </a:stretch>
        </p:blipFill>
        <p:spPr>
          <a:xfrm>
            <a:off x="617327" y="181088"/>
            <a:ext cx="4764758" cy="25733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79" y="2754395"/>
            <a:ext cx="5191042" cy="38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9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820" y="2010205"/>
            <a:ext cx="8292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7C9F"/>
                </a:solidFill>
              </a:rPr>
              <a:t>Fox River Water Quality Trends Report</a:t>
            </a:r>
          </a:p>
          <a:p>
            <a:pPr algn="ctr"/>
            <a:endParaRPr lang="en-US" sz="2800" b="1" dirty="0">
              <a:solidFill>
                <a:srgbClr val="2C7C9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94019" b="-94019"/>
          <a:stretch>
            <a:fillRect/>
          </a:stretch>
        </p:blipFill>
        <p:spPr>
          <a:xfrm>
            <a:off x="851639" y="86744"/>
            <a:ext cx="3441934" cy="18588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39" y="1336402"/>
            <a:ext cx="3441933" cy="353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0560" y="2964312"/>
            <a:ext cx="681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Time Period of 1997-2016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Includes 8 </a:t>
            </a:r>
            <a:r>
              <a:rPr lang="en-US" sz="2400" dirty="0" err="1"/>
              <a:t>mainstem</a:t>
            </a:r>
            <a:r>
              <a:rPr lang="en-US" sz="2400" dirty="0"/>
              <a:t> sites and 10 sites on 6 tributaries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Draft report this summer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Presentations in fall</a:t>
            </a:r>
          </a:p>
        </p:txBody>
      </p:sp>
    </p:spTree>
    <p:extLst>
      <p:ext uri="{BB962C8B-B14F-4D97-AF65-F5344CB8AC3E}">
        <p14:creationId xmlns:p14="http://schemas.microsoft.com/office/powerpoint/2010/main" val="254489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7567" y="530840"/>
            <a:ext cx="6994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7C9F"/>
                </a:solidFill>
              </a:rPr>
              <a:t>Nutrient Pollution Reduction</a:t>
            </a:r>
          </a:p>
          <a:p>
            <a:pPr algn="ctr"/>
            <a:r>
              <a:rPr lang="en-US" sz="2800" b="1" dirty="0">
                <a:solidFill>
                  <a:srgbClr val="2C7C9F"/>
                </a:solidFill>
              </a:rPr>
              <a:t> at Wastewater Treatment Plants</a:t>
            </a:r>
          </a:p>
          <a:p>
            <a:pPr algn="ctr"/>
            <a:r>
              <a:rPr lang="en-US" sz="2800" dirty="0">
                <a:solidFill>
                  <a:srgbClr val="2C7C9F"/>
                </a:solidFill>
              </a:rPr>
              <a:t>(draft NPDES permit conditions)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535" r="-43535"/>
          <a:stretch>
            <a:fillRect/>
          </a:stretch>
        </p:blipFill>
        <p:spPr>
          <a:xfrm>
            <a:off x="262049" y="4832289"/>
            <a:ext cx="3028048" cy="16353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74" y="4981750"/>
            <a:ext cx="2641600" cy="148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462" y="1976302"/>
            <a:ext cx="751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Plants continue work needed to meet 1.0 mg/L annual phosphorus limits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Plants monitor nutrients in their discharges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Plants study reducing phosphorus discharges down to 0.1 mg/L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Permit provides for an annual geometric mean limit of 0.5 mg/L phosphorus by 2030, unless the FRSG Implementation Plan determines a greater reduction is necessary and achievable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FRSG Implementation Plan is updated by Dec. 31, 2022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Plants participate in the Fox River Study Group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8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6" y="3976306"/>
            <a:ext cx="5510214" cy="28816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7876" y="212429"/>
            <a:ext cx="8669750" cy="13223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How Citizens Can Help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80875" y="1074854"/>
            <a:ext cx="4986752" cy="48139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sz="1800" dirty="0"/>
              <a:t>Support funding of phosphorus removal at their wastewater plants</a:t>
            </a:r>
          </a:p>
          <a:p>
            <a:pPr>
              <a:buFont typeface="Wingdings" charset="2"/>
              <a:buChar char="u"/>
            </a:pPr>
            <a:r>
              <a:rPr lang="en-US" sz="1800" dirty="0"/>
              <a:t>Support community green infrastructure projects</a:t>
            </a:r>
          </a:p>
          <a:p>
            <a:pPr>
              <a:buFont typeface="Wingdings" charset="2"/>
              <a:buChar char="u"/>
            </a:pPr>
            <a:r>
              <a:rPr lang="en-US" sz="1800" dirty="0"/>
              <a:t>Engage with watershed and environmental groups, municipalities and the </a:t>
            </a:r>
            <a:r>
              <a:rPr lang="en-US" sz="1800" dirty="0" err="1"/>
              <a:t>ag</a:t>
            </a:r>
            <a:r>
              <a:rPr lang="en-US" sz="1800" dirty="0"/>
              <a:t> community in their watersheds to reduce runoff of nutrients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3786" y="6525158"/>
            <a:ext cx="2221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Graphic: Lauren’s Garden Service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7876" y="1074854"/>
            <a:ext cx="5036124" cy="48139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sz="1800" dirty="0"/>
              <a:t>On one’s own property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sz="1400" dirty="0"/>
              <a:t>No-phosphorus lawn fertilizer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sz="1400" dirty="0"/>
              <a:t>Rain gardens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sz="1400" dirty="0"/>
              <a:t>Native plantings</a:t>
            </a:r>
          </a:p>
          <a:p>
            <a:pPr marL="1149350" lvl="2" indent="-342900">
              <a:buFont typeface="Wingdings" charset="2"/>
              <a:buChar char="u"/>
            </a:pPr>
            <a:r>
              <a:rPr lang="en-US" sz="1200" dirty="0"/>
              <a:t>Don’t need fertilizer</a:t>
            </a:r>
          </a:p>
          <a:p>
            <a:pPr marL="1149350" lvl="2" indent="-342900">
              <a:buFont typeface="Wingdings" charset="2"/>
              <a:buChar char="u"/>
            </a:pPr>
            <a:r>
              <a:rPr lang="en-US" sz="1200" dirty="0"/>
              <a:t>Don’t need water</a:t>
            </a:r>
          </a:p>
          <a:p>
            <a:pPr marL="1149350" lvl="2" indent="-342900">
              <a:buFont typeface="Wingdings" charset="2"/>
              <a:buChar char="u"/>
            </a:pPr>
            <a:r>
              <a:rPr lang="en-US" sz="1200" dirty="0"/>
              <a:t>Help water soak into the ground</a:t>
            </a:r>
          </a:p>
          <a:p>
            <a:pPr marL="1149350" lvl="2" indent="-342900">
              <a:buFont typeface="Wingdings" charset="2"/>
              <a:buChar char="u"/>
            </a:pPr>
            <a:r>
              <a:rPr lang="en-US" sz="1200" dirty="0"/>
              <a:t>Also helps pollinators!</a:t>
            </a:r>
          </a:p>
          <a:p>
            <a:pPr marL="800100" lvl="1" indent="-342900">
              <a:buFont typeface="Wingdings" charset="2"/>
              <a:buChar char="u"/>
            </a:pPr>
            <a:r>
              <a:rPr lang="en-US" sz="1400" dirty="0"/>
              <a:t>Don’t use toxic pavement sealants</a:t>
            </a:r>
          </a:p>
          <a:p>
            <a:pPr marL="800100" lvl="1" indent="-342900">
              <a:buFont typeface="Wingdings" charset="2"/>
              <a:buChar char="u"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10" y="3643668"/>
            <a:ext cx="2526524" cy="28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0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70550"/>
            <a:ext cx="9143999" cy="8465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As does the Gulf of Mexico</a:t>
            </a:r>
            <a:r>
              <a:rPr lang="is-IS" b="1" dirty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35" r="12222" b="8681"/>
          <a:stretch/>
        </p:blipFill>
        <p:spPr>
          <a:xfrm>
            <a:off x="0" y="1105202"/>
            <a:ext cx="5692213" cy="38567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95" r="-481"/>
          <a:stretch/>
        </p:blipFill>
        <p:spPr>
          <a:xfrm>
            <a:off x="4680786" y="3542972"/>
            <a:ext cx="4463213" cy="33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99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228" y="1969323"/>
            <a:ext cx="4079545" cy="844593"/>
          </a:xfrm>
        </p:spPr>
        <p:txBody>
          <a:bodyPr/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32228" y="3065857"/>
            <a:ext cx="4079545" cy="2014434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3"/>
              </a:rPr>
              <a:t>cindy.skrukrud@sierraclub.org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312-251-1680 x1015</a:t>
            </a:r>
          </a:p>
        </p:txBody>
      </p:sp>
    </p:spTree>
    <p:extLst>
      <p:ext uri="{BB962C8B-B14F-4D97-AF65-F5344CB8AC3E}">
        <p14:creationId xmlns:p14="http://schemas.microsoft.com/office/powerpoint/2010/main" val="422964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70550"/>
            <a:ext cx="9143999" cy="8465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b="1" dirty="0"/>
              <a:t>….</a:t>
            </a:r>
            <a:r>
              <a:rPr lang="en-US" b="1" dirty="0"/>
              <a:t>And the Fox River too.</a:t>
            </a:r>
            <a:endParaRPr lang="en-US" dirty="0"/>
          </a:p>
        </p:txBody>
      </p:sp>
      <p:pic>
        <p:nvPicPr>
          <p:cNvPr id="8" name="Content Placeholder 7" descr="Screen Shot 2017-01-04 at 7.47.52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8" b="-546"/>
          <a:stretch/>
        </p:blipFill>
        <p:spPr>
          <a:xfrm>
            <a:off x="549275" y="1058181"/>
            <a:ext cx="8042276" cy="5701041"/>
          </a:xfrm>
        </p:spPr>
      </p:pic>
      <p:sp>
        <p:nvSpPr>
          <p:cNvPr id="10" name="TextBox 9"/>
          <p:cNvSpPr txBox="1"/>
          <p:nvPr/>
        </p:nvSpPr>
        <p:spPr>
          <a:xfrm>
            <a:off x="6214484" y="3315824"/>
            <a:ext cx="2259945" cy="34433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911"/>
            <a:ext cx="8042276" cy="1336956"/>
          </a:xfrm>
        </p:spPr>
        <p:txBody>
          <a:bodyPr/>
          <a:lstStyle/>
          <a:p>
            <a:r>
              <a:rPr lang="en-US" b="1" dirty="0"/>
              <a:t>How excess fertilizer gets into our waters</a:t>
            </a:r>
          </a:p>
        </p:txBody>
      </p:sp>
      <p:pic>
        <p:nvPicPr>
          <p:cNvPr id="4" name="Content Placeholder 3" descr="Screen Shot 2015-03-05 at 3.09.43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 b="1362"/>
          <a:stretch/>
        </p:blipFill>
        <p:spPr>
          <a:xfrm>
            <a:off x="3238928" y="1876778"/>
            <a:ext cx="5905072" cy="4432518"/>
          </a:xfrm>
        </p:spPr>
      </p:pic>
      <p:sp>
        <p:nvSpPr>
          <p:cNvPr id="3" name="TextBox 2"/>
          <p:cNvSpPr txBox="1"/>
          <p:nvPr/>
        </p:nvSpPr>
        <p:spPr>
          <a:xfrm>
            <a:off x="211667" y="1975556"/>
            <a:ext cx="3132667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Sources</a:t>
            </a:r>
          </a:p>
          <a:p>
            <a:pPr algn="ctr"/>
            <a:endParaRPr lang="en-US" sz="2800" b="1" dirty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Agricultural runoff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Wastewater discharges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Urban runoff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Combined sewer overflows</a:t>
            </a:r>
          </a:p>
        </p:txBody>
      </p:sp>
    </p:spTree>
    <p:extLst>
      <p:ext uri="{BB962C8B-B14F-4D97-AF65-F5344CB8AC3E}">
        <p14:creationId xmlns:p14="http://schemas.microsoft.com/office/powerpoint/2010/main" val="151429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over-fertilization affects bodies of water</a:t>
            </a:r>
          </a:p>
        </p:txBody>
      </p:sp>
      <p:pic>
        <p:nvPicPr>
          <p:cNvPr id="4" name="Content Placeholder 3" descr="Screen Shot 2015-03-05 at 2.46.59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b="-69"/>
          <a:stretch/>
        </p:blipFill>
        <p:spPr>
          <a:xfrm>
            <a:off x="1101856" y="1444532"/>
            <a:ext cx="6940419" cy="5413468"/>
          </a:xfrm>
        </p:spPr>
      </p:pic>
      <p:sp>
        <p:nvSpPr>
          <p:cNvPr id="3" name="TextBox 2"/>
          <p:cNvSpPr txBox="1"/>
          <p:nvPr/>
        </p:nvSpPr>
        <p:spPr>
          <a:xfrm>
            <a:off x="168275" y="1485643"/>
            <a:ext cx="211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 you say Eutrophication?</a:t>
            </a:r>
          </a:p>
          <a:p>
            <a:r>
              <a:rPr lang="en-US" sz="2000" b="1" dirty="0"/>
              <a:t>Hypoxia?</a:t>
            </a:r>
          </a:p>
        </p:txBody>
      </p:sp>
    </p:spTree>
    <p:extLst>
      <p:ext uri="{BB962C8B-B14F-4D97-AF65-F5344CB8AC3E}">
        <p14:creationId xmlns:p14="http://schemas.microsoft.com/office/powerpoint/2010/main" val="373402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21174"/>
            <a:ext cx="8042276" cy="1336956"/>
          </a:xfrm>
        </p:spPr>
        <p:txBody>
          <a:bodyPr/>
          <a:lstStyle/>
          <a:p>
            <a:r>
              <a:rPr lang="en-US" b="1" dirty="0"/>
              <a:t>Nutrient Contributions to Gulf of Mexico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5422" y="3244334"/>
            <a:ext cx="67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496"/>
            <a:ext cx="9144000" cy="41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80" y="456650"/>
            <a:ext cx="4079545" cy="1162050"/>
          </a:xfrm>
        </p:spPr>
        <p:txBody>
          <a:bodyPr/>
          <a:lstStyle/>
          <a:p>
            <a:r>
              <a:rPr lang="en-US" sz="4000" dirty="0"/>
              <a:t>Strategy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8456" y="1782088"/>
            <a:ext cx="4079545" cy="40150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u"/>
            </a:pPr>
            <a:r>
              <a:rPr lang="en-US" dirty="0"/>
              <a:t>Reduce phosphorus and nitrogen loss from Illinois by 45% by 2035</a:t>
            </a:r>
          </a:p>
          <a:p>
            <a:pPr algn="l"/>
            <a:endParaRPr lang="en-US" dirty="0"/>
          </a:p>
          <a:p>
            <a:pPr marL="342900" indent="-342900" algn="l">
              <a:buFont typeface="Wingdings" charset="2"/>
              <a:buChar char="u"/>
            </a:pPr>
            <a:r>
              <a:rPr lang="en-US" b="1" dirty="0">
                <a:solidFill>
                  <a:schemeClr val="tx1"/>
                </a:solidFill>
              </a:rPr>
              <a:t>Address impacts of nutrients on local water quality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charset="2"/>
              <a:buChar char="u"/>
            </a:pPr>
            <a:r>
              <a:rPr lang="en-US" i="1" dirty="0">
                <a:solidFill>
                  <a:schemeClr val="tx1"/>
                </a:solidFill>
              </a:rPr>
              <a:t>Led by Illinois EPA and Illinois Dept. of Agriculture— with Universities, Ag Community, Wastewater Sector, Environmental Groups</a:t>
            </a:r>
          </a:p>
          <a:p>
            <a:pPr marL="342900" indent="-342900" algn="l">
              <a:buFont typeface="Wingdings" charset="2"/>
              <a:buChar char="u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2776" b="2229"/>
          <a:stretch/>
        </p:blipFill>
        <p:spPr>
          <a:xfrm>
            <a:off x="4777325" y="456650"/>
            <a:ext cx="4267200" cy="3380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5148" y="3726192"/>
            <a:ext cx="2779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Adopted Summer 2015</a:t>
            </a:r>
          </a:p>
          <a:p>
            <a:r>
              <a:rPr lang="en-US" b="1" dirty="0"/>
              <a:t>Biannual Report 2017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61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28 at 10.56.5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4543425" cy="6858000"/>
          </a:xfrm>
          <a:prstGeom prst="rect">
            <a:avLst/>
          </a:prstGeom>
        </p:spPr>
      </p:pic>
      <p:pic>
        <p:nvPicPr>
          <p:cNvPr id="3" name="Picture Placeholder 4"/>
          <p:cNvPicPr>
            <a:picLocks noChangeAspect="1"/>
          </p:cNvPicPr>
          <p:nvPr/>
        </p:nvPicPr>
        <p:blipFill rotWithShape="1">
          <a:blip r:embed="rId4"/>
          <a:srcRect l="18667" t="2493" r="15748" b="2493"/>
          <a:stretch/>
        </p:blipFill>
        <p:spPr>
          <a:xfrm>
            <a:off x="145999" y="1392658"/>
            <a:ext cx="2152701" cy="2600943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5"/>
          <a:srcRect t="2003" b="1639"/>
          <a:stretch/>
        </p:blipFill>
        <p:spPr>
          <a:xfrm>
            <a:off x="4783253" y="3066826"/>
            <a:ext cx="4360747" cy="1881457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>
          <a:xfrm rot="14324582">
            <a:off x="4690839" y="1787497"/>
            <a:ext cx="2185512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7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10511</TotalTime>
  <Words>956</Words>
  <Application>Microsoft Office PowerPoint</Application>
  <PresentationFormat>On-screen Show (4:3)</PresentationFormat>
  <Paragraphs>219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</vt:lpstr>
      <vt:lpstr>News Gothic MT</vt:lpstr>
      <vt:lpstr>Wingdings</vt:lpstr>
      <vt:lpstr>Wingdings 2</vt:lpstr>
      <vt:lpstr>Breeze</vt:lpstr>
      <vt:lpstr>   Fox River Study Group Partnering to Keep on Fix'n the Fox River   </vt:lpstr>
      <vt:lpstr>Illinois has a nutrient problem</vt:lpstr>
      <vt:lpstr>PowerPoint Presentation</vt:lpstr>
      <vt:lpstr>PowerPoint Presentation</vt:lpstr>
      <vt:lpstr>How excess fertilizer gets into our waters</vt:lpstr>
      <vt:lpstr>How over-fertilization affects bodies of water</vt:lpstr>
      <vt:lpstr>Nutrient Contributions to Gulf of Mexico</vt:lpstr>
      <vt:lpstr>Strategy Goals</vt:lpstr>
      <vt:lpstr>PowerPoint Presentation</vt:lpstr>
      <vt:lpstr>PowerPoint Presentation</vt:lpstr>
      <vt:lpstr>Illinois EPA  2012 Report to Congress</vt:lpstr>
      <vt:lpstr>The Problem with Algae</vt:lpstr>
      <vt:lpstr>Fox River Study Group History</vt:lpstr>
      <vt:lpstr>PowerPoint Presentation</vt:lpstr>
      <vt:lpstr>Sources of Phosphorus to Fox River</vt:lpstr>
      <vt:lpstr>Sources of Nutrients </vt:lpstr>
      <vt:lpstr>PowerPoint Presentation</vt:lpstr>
      <vt:lpstr>PowerPoint Presentation</vt:lpstr>
      <vt:lpstr>Fox River Implementation Plan Key Findings</vt:lpstr>
      <vt:lpstr>Implementing the Plan—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Sierra 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issues-what the environmental groups hope to achieve</dc:title>
  <dc:creator>Cindy Skrukrud</dc:creator>
  <cp:lastModifiedBy>Zalewski, Carrie</cp:lastModifiedBy>
  <cp:revision>133</cp:revision>
  <dcterms:created xsi:type="dcterms:W3CDTF">2014-10-13T12:54:19Z</dcterms:created>
  <dcterms:modified xsi:type="dcterms:W3CDTF">2018-11-15T20:17:50Z</dcterms:modified>
</cp:coreProperties>
</file>